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4" r:id="rId2"/>
    <p:sldMasterId id="2147483828" r:id="rId3"/>
    <p:sldMasterId id="2147483840" r:id="rId4"/>
  </p:sldMasterIdLst>
  <p:notesMasterIdLst>
    <p:notesMasterId r:id="rId43"/>
  </p:notesMasterIdLst>
  <p:handoutMasterIdLst>
    <p:handoutMasterId r:id="rId44"/>
  </p:handoutMasterIdLst>
  <p:sldIdLst>
    <p:sldId id="259" r:id="rId5"/>
    <p:sldId id="278" r:id="rId6"/>
    <p:sldId id="285" r:id="rId7"/>
    <p:sldId id="297" r:id="rId8"/>
    <p:sldId id="299" r:id="rId9"/>
    <p:sldId id="298" r:id="rId10"/>
    <p:sldId id="294" r:id="rId11"/>
    <p:sldId id="329" r:id="rId12"/>
    <p:sldId id="322" r:id="rId13"/>
    <p:sldId id="311" r:id="rId14"/>
    <p:sldId id="321" r:id="rId15"/>
    <p:sldId id="287" r:id="rId16"/>
    <p:sldId id="328" r:id="rId17"/>
    <p:sldId id="288" r:id="rId18"/>
    <p:sldId id="302" r:id="rId19"/>
    <p:sldId id="307" r:id="rId20"/>
    <p:sldId id="324" r:id="rId21"/>
    <p:sldId id="325" r:id="rId22"/>
    <p:sldId id="283" r:id="rId23"/>
    <p:sldId id="290" r:id="rId24"/>
    <p:sldId id="276" r:id="rId25"/>
    <p:sldId id="274" r:id="rId26"/>
    <p:sldId id="320" r:id="rId27"/>
    <p:sldId id="326" r:id="rId28"/>
    <p:sldId id="312" r:id="rId29"/>
    <p:sldId id="313" r:id="rId30"/>
    <p:sldId id="314" r:id="rId31"/>
    <p:sldId id="315" r:id="rId32"/>
    <p:sldId id="316" r:id="rId33"/>
    <p:sldId id="317" r:id="rId34"/>
    <p:sldId id="327" r:id="rId35"/>
    <p:sldId id="282" r:id="rId36"/>
    <p:sldId id="280" r:id="rId37"/>
    <p:sldId id="292" r:id="rId38"/>
    <p:sldId id="291" r:id="rId39"/>
    <p:sldId id="319" r:id="rId40"/>
    <p:sldId id="318" r:id="rId41"/>
    <p:sldId id="262" r:id="rId42"/>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ＭＳ Ｐゴシック" pitchFamily="2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2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2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2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27" charset="-128"/>
        <a:cs typeface="+mn-cs"/>
      </a:defRPr>
    </a:lvl5pPr>
    <a:lvl6pPr marL="2286000" algn="l" defTabSz="914400" rtl="0" eaLnBrk="1" latinLnBrk="0" hangingPunct="1">
      <a:defRPr kern="1200">
        <a:solidFill>
          <a:schemeClr val="tx1"/>
        </a:solidFill>
        <a:latin typeface="Arial" charset="0"/>
        <a:ea typeface="ＭＳ Ｐゴシック" pitchFamily="27" charset="-128"/>
        <a:cs typeface="+mn-cs"/>
      </a:defRPr>
    </a:lvl6pPr>
    <a:lvl7pPr marL="2743200" algn="l" defTabSz="914400" rtl="0" eaLnBrk="1" latinLnBrk="0" hangingPunct="1">
      <a:defRPr kern="1200">
        <a:solidFill>
          <a:schemeClr val="tx1"/>
        </a:solidFill>
        <a:latin typeface="Arial" charset="0"/>
        <a:ea typeface="ＭＳ Ｐゴシック" pitchFamily="27" charset="-128"/>
        <a:cs typeface="+mn-cs"/>
      </a:defRPr>
    </a:lvl7pPr>
    <a:lvl8pPr marL="3200400" algn="l" defTabSz="914400" rtl="0" eaLnBrk="1" latinLnBrk="0" hangingPunct="1">
      <a:defRPr kern="1200">
        <a:solidFill>
          <a:schemeClr val="tx1"/>
        </a:solidFill>
        <a:latin typeface="Arial" charset="0"/>
        <a:ea typeface="ＭＳ Ｐゴシック" pitchFamily="27" charset="-128"/>
        <a:cs typeface="+mn-cs"/>
      </a:defRPr>
    </a:lvl8pPr>
    <a:lvl9pPr marL="3657600" algn="l" defTabSz="914400" rtl="0" eaLnBrk="1" latinLnBrk="0" hangingPunct="1">
      <a:defRPr kern="1200">
        <a:solidFill>
          <a:schemeClr val="tx1"/>
        </a:solidFill>
        <a:latin typeface="Arial" charset="0"/>
        <a:ea typeface="ＭＳ Ｐゴシック" pitchFamily="2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FF"/>
    <a:srgbClr val="8AC2E6"/>
    <a:srgbClr val="0078BC"/>
    <a:srgbClr val="57BFCF"/>
    <a:srgbClr val="004D95"/>
    <a:srgbClr val="BCCEC4"/>
    <a:srgbClr val="2EC8D5"/>
    <a:srgbClr val="578F15"/>
    <a:srgbClr val="97E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GB"/>
          </a:p>
        </p:txBody>
      </p:sp>
      <p:sp>
        <p:nvSpPr>
          <p:cNvPr id="40963"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GB"/>
          </a:p>
        </p:txBody>
      </p:sp>
      <p:sp>
        <p:nvSpPr>
          <p:cNvPr id="40964"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GB"/>
          </a:p>
        </p:txBody>
      </p:sp>
      <p:sp>
        <p:nvSpPr>
          <p:cNvPr id="40965"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197A39-2BDB-402E-A82E-A203702A1227}" type="slidenum">
              <a:rPr lang="en-US"/>
              <a:pPr>
                <a:defRPr/>
              </a:pPr>
              <a:t>‹#›</a:t>
            </a:fld>
            <a:endParaRPr lang="en-US"/>
          </a:p>
        </p:txBody>
      </p:sp>
    </p:spTree>
    <p:extLst>
      <p:ext uri="{BB962C8B-B14F-4D97-AF65-F5344CB8AC3E}">
        <p14:creationId xmlns:p14="http://schemas.microsoft.com/office/powerpoint/2010/main" val="103347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GB"/>
          </a:p>
        </p:txBody>
      </p:sp>
      <p:sp>
        <p:nvSpPr>
          <p:cNvPr id="112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GB"/>
          </a:p>
        </p:txBody>
      </p:sp>
      <p:sp>
        <p:nvSpPr>
          <p:cNvPr id="112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3B460D9-CE4B-46BF-9F2B-10B94BC4AD02}" type="slidenum">
              <a:rPr lang="en-US"/>
              <a:pPr>
                <a:defRPr/>
              </a:pPr>
              <a:t>‹#›</a:t>
            </a:fld>
            <a:endParaRPr lang="en-US"/>
          </a:p>
        </p:txBody>
      </p:sp>
    </p:spTree>
    <p:extLst>
      <p:ext uri="{BB962C8B-B14F-4D97-AF65-F5344CB8AC3E}">
        <p14:creationId xmlns:p14="http://schemas.microsoft.com/office/powerpoint/2010/main" val="1655219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7"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a:ln/>
        </p:spPr>
      </p:sp>
      <p:sp>
        <p:nvSpPr>
          <p:cNvPr id="187395" name="Rectangle 3"/>
          <p:cNvSpPr>
            <a:spLocks noGrp="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91645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a:ln/>
        </p:spPr>
      </p:sp>
      <p:sp>
        <p:nvSpPr>
          <p:cNvPr id="186371" name="Rectangle 3"/>
          <p:cNvSpPr>
            <a:spLocks noGrp="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405220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DE7FB8-DBB7-4AB5-A1C2-97E9574607C7}" type="slidenum">
              <a:rPr lang="en-GB" altLang="en-US">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23815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Differentiation= Ss can choose between simply substituting the food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29C0FF-025B-41F4-8959-01600C395FFF}" type="slidenum">
              <a:rPr lang="en-GB" altLang="en-US"/>
              <a:pPr/>
              <a:t>15</a:t>
            </a:fld>
            <a:endParaRPr lang="en-GB" altLang="en-US"/>
          </a:p>
        </p:txBody>
      </p:sp>
    </p:spTree>
    <p:extLst>
      <p:ext uri="{BB962C8B-B14F-4D97-AF65-F5344CB8AC3E}">
        <p14:creationId xmlns:p14="http://schemas.microsoft.com/office/powerpoint/2010/main" val="389728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DE7FB8-DBB7-4AB5-A1C2-97E9574607C7}" type="slidenum">
              <a:rPr lang="en-GB" altLang="en-US">
                <a:solidFill>
                  <a:prstClr val="black"/>
                </a:solidFill>
              </a:rPr>
              <a:pPr/>
              <a:t>16</a:t>
            </a:fld>
            <a:endParaRPr lang="en-GB" altLang="en-US">
              <a:solidFill>
                <a:prstClr val="black"/>
              </a:solidFill>
            </a:endParaRPr>
          </a:p>
        </p:txBody>
      </p:sp>
    </p:spTree>
    <p:extLst>
      <p:ext uri="{BB962C8B-B14F-4D97-AF65-F5344CB8AC3E}">
        <p14:creationId xmlns:p14="http://schemas.microsoft.com/office/powerpoint/2010/main" val="2381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FCAB4A0-9BCA-4997-B5BB-7E98D6D5201B}" type="slidenum">
              <a:rPr lang="en-US" smtClean="0"/>
              <a:pPr>
                <a:defRPr/>
              </a:pPr>
              <a:t>17</a:t>
            </a:fld>
            <a:endParaRPr lang="en-US"/>
          </a:p>
        </p:txBody>
      </p:sp>
    </p:spTree>
    <p:extLst>
      <p:ext uri="{BB962C8B-B14F-4D97-AF65-F5344CB8AC3E}">
        <p14:creationId xmlns:p14="http://schemas.microsoft.com/office/powerpoint/2010/main" val="111484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582738"/>
            <a:ext cx="6694488" cy="5275262"/>
          </a:xfrm>
          <a:prstGeom prst="rect">
            <a:avLst/>
          </a:prstGeom>
          <a:solidFill>
            <a:srgbClr val="004D95"/>
          </a:solidFill>
          <a:ln w="9525">
            <a:noFill/>
            <a:miter lim="800000"/>
            <a:headEnd/>
            <a:tailEnd/>
          </a:ln>
        </p:spPr>
        <p:txBody>
          <a:bodyPr wrap="none" anchor="ctr"/>
          <a:lstStyle/>
          <a:p>
            <a:pPr>
              <a:defRPr/>
            </a:pPr>
            <a:endParaRPr lang="en-GB">
              <a:ea typeface="+mn-ea"/>
            </a:endParaRPr>
          </a:p>
        </p:txBody>
      </p:sp>
      <p:pic>
        <p:nvPicPr>
          <p:cNvPr id="5" name="Picture 11" descr="Image"/>
          <p:cNvPicPr>
            <a:picLocks noChangeAspect="1" noChangeArrowheads="1"/>
          </p:cNvPicPr>
          <p:nvPr/>
        </p:nvPicPr>
        <p:blipFill>
          <a:blip r:embed="rId3" cstate="print"/>
          <a:srcRect b="3697"/>
          <a:stretch>
            <a:fillRect/>
          </a:stretch>
        </p:blipFill>
        <p:spPr bwMode="auto">
          <a:xfrm>
            <a:off x="6729413" y="1581150"/>
            <a:ext cx="2419350" cy="4051300"/>
          </a:xfrm>
          <a:prstGeom prst="rect">
            <a:avLst/>
          </a:prstGeom>
          <a:noFill/>
          <a:ln w="9525">
            <a:noFill/>
            <a:miter lim="800000"/>
            <a:headEnd/>
            <a:tailEnd/>
          </a:ln>
        </p:spPr>
      </p:pic>
      <p:sp>
        <p:nvSpPr>
          <p:cNvPr id="6" name="Rectangle 13"/>
          <p:cNvSpPr>
            <a:spLocks noChangeArrowheads="1"/>
          </p:cNvSpPr>
          <p:nvPr/>
        </p:nvSpPr>
        <p:spPr bwMode="auto">
          <a:xfrm>
            <a:off x="6732588" y="5684838"/>
            <a:ext cx="2411412" cy="1173162"/>
          </a:xfrm>
          <a:prstGeom prst="rect">
            <a:avLst/>
          </a:prstGeom>
          <a:solidFill>
            <a:srgbClr val="57BFCF"/>
          </a:solidFill>
          <a:ln w="9525">
            <a:noFill/>
            <a:miter lim="800000"/>
            <a:headEnd/>
            <a:tailEnd/>
          </a:ln>
          <a:effectLst/>
        </p:spPr>
        <p:txBody>
          <a:bodyPr wrap="none" anchor="ctr"/>
          <a:lstStyle/>
          <a:p>
            <a:pPr>
              <a:defRPr/>
            </a:pPr>
            <a:endParaRPr lang="en-GB">
              <a:ea typeface="+mn-ea"/>
            </a:endParaRPr>
          </a:p>
        </p:txBody>
      </p:sp>
      <p:pic>
        <p:nvPicPr>
          <p:cNvPr id="7" name="Picture 10" descr="&#10;RGB_A4.jpg                                                     0005E427HF6                            C56E8EC6:"/>
          <p:cNvPicPr>
            <a:picLocks noChangeAspect="1" noChangeArrowheads="1"/>
          </p:cNvPicPr>
          <p:nvPr/>
        </p:nvPicPr>
        <p:blipFill>
          <a:blip r:embed="rId4" cstate="print"/>
          <a:srcRect/>
          <a:stretch>
            <a:fillRect/>
          </a:stretch>
        </p:blipFill>
        <p:spPr bwMode="auto">
          <a:xfrm>
            <a:off x="6705600" y="371475"/>
            <a:ext cx="2025650" cy="852488"/>
          </a:xfrm>
          <a:prstGeom prst="rect">
            <a:avLst/>
          </a:prstGeom>
          <a:noFill/>
          <a:ln w="9525">
            <a:noFill/>
            <a:miter lim="800000"/>
            <a:headEnd/>
            <a:tailEnd/>
          </a:ln>
        </p:spPr>
      </p:pic>
      <p:sp>
        <p:nvSpPr>
          <p:cNvPr id="8" name="TextBox 7"/>
          <p:cNvSpPr txBox="1"/>
          <p:nvPr/>
        </p:nvSpPr>
        <p:spPr>
          <a:xfrm>
            <a:off x="376238" y="5599113"/>
            <a:ext cx="1584325" cy="400050"/>
          </a:xfrm>
          <a:prstGeom prst="rect">
            <a:avLst/>
          </a:prstGeom>
          <a:noFill/>
        </p:spPr>
        <p:txBody>
          <a:bodyPr>
            <a:spAutoFit/>
          </a:bodyPr>
          <a:lstStyle/>
          <a:p>
            <a:pPr>
              <a:defRPr/>
            </a:pPr>
            <a:r>
              <a:rPr lang="en-GB" sz="2000" dirty="0">
                <a:solidFill>
                  <a:schemeClr val="bg1"/>
                </a:solidFill>
              </a:rPr>
              <a:t>ioe.ac.uk</a:t>
            </a:r>
          </a:p>
        </p:txBody>
      </p:sp>
      <p:sp>
        <p:nvSpPr>
          <p:cNvPr id="3074" name="Rectangle 2"/>
          <p:cNvSpPr>
            <a:spLocks noGrp="1" noChangeArrowheads="1"/>
          </p:cNvSpPr>
          <p:nvPr>
            <p:ph type="ctrTitle"/>
          </p:nvPr>
        </p:nvSpPr>
        <p:spPr>
          <a:xfrm>
            <a:off x="466725" y="1870075"/>
            <a:ext cx="6049963" cy="2711450"/>
          </a:xfrm>
        </p:spPr>
        <p:txBody>
          <a:bodyPr/>
          <a:lstStyle>
            <a:lvl1pPr>
              <a:defRPr sz="8000">
                <a:solidFill>
                  <a:schemeClr val="bg1"/>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466725" y="5110163"/>
            <a:ext cx="6049963" cy="766762"/>
          </a:xfrm>
        </p:spPr>
        <p:txBody>
          <a:bodyPr/>
          <a:lstStyle>
            <a:lvl1pPr>
              <a:defRPr sz="2100">
                <a:solidFill>
                  <a:schemeClr val="bg1"/>
                </a:solidFill>
              </a:defRPr>
            </a:lvl1pPr>
          </a:lstStyle>
          <a:p>
            <a:r>
              <a:rPr lang="en-US" smtClean="0"/>
              <a:t>Click to edit Master subtitle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F604370-ED68-4113-B892-107DD7BE56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70075"/>
            <a:ext cx="2087562" cy="4427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6725" y="1870075"/>
            <a:ext cx="6113463" cy="4427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CAC1D5C-55FB-41F2-B32A-C21045E832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493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313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33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64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916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107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963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84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C59EE5D-4FEE-4A11-8E75-274E0846D4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368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426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5508C1-B58A-4D62-B25C-5E6D47F6C55C}"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AEDEEF-E9DA-4CCE-B278-D24EA2EE56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541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B36A6-1231-4F36-BB3A-9BFB8CDB634C}" type="slidenum">
              <a:rPr lang="en-GB" altLang="en-US"/>
              <a:pPr>
                <a:defRPr/>
              </a:pPr>
              <a:t>‹#›</a:t>
            </a:fld>
            <a:endParaRPr lang="en-GB" altLang="en-US"/>
          </a:p>
        </p:txBody>
      </p:sp>
    </p:spTree>
    <p:extLst>
      <p:ext uri="{BB962C8B-B14F-4D97-AF65-F5344CB8AC3E}">
        <p14:creationId xmlns:p14="http://schemas.microsoft.com/office/powerpoint/2010/main" val="1441782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27799AA-E72A-4C84-A13E-661159292E5B}" type="slidenum">
              <a:rPr lang="en-GB" altLang="en-US"/>
              <a:pPr>
                <a:defRPr/>
              </a:pPr>
              <a:t>‹#›</a:t>
            </a:fld>
            <a:endParaRPr lang="en-GB" altLang="en-US"/>
          </a:p>
        </p:txBody>
      </p:sp>
    </p:spTree>
    <p:extLst>
      <p:ext uri="{BB962C8B-B14F-4D97-AF65-F5344CB8AC3E}">
        <p14:creationId xmlns:p14="http://schemas.microsoft.com/office/powerpoint/2010/main" val="1922314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ACB31B-4133-4457-BA85-00BFDFC04E7C}" type="slidenum">
              <a:rPr lang="en-GB" altLang="en-US"/>
              <a:pPr>
                <a:defRPr/>
              </a:pPr>
              <a:t>‹#›</a:t>
            </a:fld>
            <a:endParaRPr lang="en-GB" altLang="en-US"/>
          </a:p>
        </p:txBody>
      </p:sp>
    </p:spTree>
    <p:extLst>
      <p:ext uri="{BB962C8B-B14F-4D97-AF65-F5344CB8AC3E}">
        <p14:creationId xmlns:p14="http://schemas.microsoft.com/office/powerpoint/2010/main" val="1351032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3E9E8-55FA-444D-BAF6-4E6C32967C42}" type="slidenum">
              <a:rPr lang="en-GB" altLang="en-US"/>
              <a:pPr>
                <a:defRPr/>
              </a:pPr>
              <a:t>‹#›</a:t>
            </a:fld>
            <a:endParaRPr lang="en-GB" altLang="en-US"/>
          </a:p>
        </p:txBody>
      </p:sp>
    </p:spTree>
    <p:extLst>
      <p:ext uri="{BB962C8B-B14F-4D97-AF65-F5344CB8AC3E}">
        <p14:creationId xmlns:p14="http://schemas.microsoft.com/office/powerpoint/2010/main" val="1744404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F5F7C30-B1C7-4582-BEAF-0BA9B4AD134E}" type="slidenum">
              <a:rPr lang="en-GB" altLang="en-US"/>
              <a:pPr>
                <a:defRPr/>
              </a:pPr>
              <a:t>‹#›</a:t>
            </a:fld>
            <a:endParaRPr lang="en-GB" altLang="en-US"/>
          </a:p>
        </p:txBody>
      </p:sp>
    </p:spTree>
    <p:extLst>
      <p:ext uri="{BB962C8B-B14F-4D97-AF65-F5344CB8AC3E}">
        <p14:creationId xmlns:p14="http://schemas.microsoft.com/office/powerpoint/2010/main" val="657971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A1B8F-6A48-4104-B8ED-B292BFE1EBAB}" type="slidenum">
              <a:rPr lang="en-GB" altLang="en-US"/>
              <a:pPr>
                <a:defRPr/>
              </a:pPr>
              <a:t>‹#›</a:t>
            </a:fld>
            <a:endParaRPr lang="en-GB" altLang="en-US"/>
          </a:p>
        </p:txBody>
      </p:sp>
    </p:spTree>
    <p:extLst>
      <p:ext uri="{BB962C8B-B14F-4D97-AF65-F5344CB8AC3E}">
        <p14:creationId xmlns:p14="http://schemas.microsoft.com/office/powerpoint/2010/main" val="3136881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7D03EE02-12F7-4B59-9C15-8963D923D3A8}" type="slidenum">
              <a:rPr lang="en-GB" altLang="en-US"/>
              <a:pPr>
                <a:defRPr/>
              </a:pPr>
              <a:t>‹#›</a:t>
            </a:fld>
            <a:endParaRPr lang="en-GB" altLang="en-US"/>
          </a:p>
        </p:txBody>
      </p:sp>
    </p:spTree>
    <p:extLst>
      <p:ext uri="{BB962C8B-B14F-4D97-AF65-F5344CB8AC3E}">
        <p14:creationId xmlns:p14="http://schemas.microsoft.com/office/powerpoint/2010/main" val="61447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8CC9D49-B847-420D-9921-2E01F2147D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B798A16-F3CE-4D5B-97FC-EFAA06C05EFA}" type="slidenum">
              <a:rPr lang="en-GB" altLang="en-US"/>
              <a:pPr>
                <a:defRPr/>
              </a:pPr>
              <a:t>‹#›</a:t>
            </a:fld>
            <a:endParaRPr lang="en-GB" altLang="en-US"/>
          </a:p>
        </p:txBody>
      </p:sp>
    </p:spTree>
    <p:extLst>
      <p:ext uri="{BB962C8B-B14F-4D97-AF65-F5344CB8AC3E}">
        <p14:creationId xmlns:p14="http://schemas.microsoft.com/office/powerpoint/2010/main" val="3105019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7B2CC79-EA15-4771-928E-E270B7A41DFB}" type="slidenum">
              <a:rPr lang="en-GB" altLang="en-US"/>
              <a:pPr>
                <a:defRPr/>
              </a:pPr>
              <a:t>‹#›</a:t>
            </a:fld>
            <a:endParaRPr lang="en-GB" altLang="en-US"/>
          </a:p>
        </p:txBody>
      </p:sp>
    </p:spTree>
    <p:extLst>
      <p:ext uri="{BB962C8B-B14F-4D97-AF65-F5344CB8AC3E}">
        <p14:creationId xmlns:p14="http://schemas.microsoft.com/office/powerpoint/2010/main" val="135204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2332A45-7468-45B6-B303-9807BA52B3CA}" type="slidenum">
              <a:rPr lang="en-GB" altLang="en-US"/>
              <a:pPr>
                <a:defRPr/>
              </a:pPr>
              <a:t>‹#›</a:t>
            </a:fld>
            <a:endParaRPr lang="en-GB" altLang="en-US"/>
          </a:p>
        </p:txBody>
      </p:sp>
    </p:spTree>
    <p:extLst>
      <p:ext uri="{BB962C8B-B14F-4D97-AF65-F5344CB8AC3E}">
        <p14:creationId xmlns:p14="http://schemas.microsoft.com/office/powerpoint/2010/main" val="1822972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DCFDF46-81F4-49F0-8B25-34942BAB94E1}" type="slidenum">
              <a:rPr lang="en-GB" altLang="en-US"/>
              <a:pPr>
                <a:defRPr/>
              </a:pPr>
              <a:t>‹#›</a:t>
            </a:fld>
            <a:endParaRPr lang="en-GB" altLang="en-US"/>
          </a:p>
        </p:txBody>
      </p:sp>
    </p:spTree>
    <p:extLst>
      <p:ext uri="{BB962C8B-B14F-4D97-AF65-F5344CB8AC3E}">
        <p14:creationId xmlns:p14="http://schemas.microsoft.com/office/powerpoint/2010/main" val="627695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B36A6-1231-4F36-BB3A-9BFB8CDB634C}" type="slidenum">
              <a:rPr lang="en-GB" altLang="en-US"/>
              <a:pPr>
                <a:defRPr/>
              </a:pPr>
              <a:t>‹#›</a:t>
            </a:fld>
            <a:endParaRPr lang="en-GB" altLang="en-US"/>
          </a:p>
        </p:txBody>
      </p:sp>
    </p:spTree>
    <p:extLst>
      <p:ext uri="{BB962C8B-B14F-4D97-AF65-F5344CB8AC3E}">
        <p14:creationId xmlns:p14="http://schemas.microsoft.com/office/powerpoint/2010/main" val="220258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27799AA-E72A-4C84-A13E-661159292E5B}" type="slidenum">
              <a:rPr lang="en-GB" altLang="en-US"/>
              <a:pPr>
                <a:defRPr/>
              </a:pPr>
              <a:t>‹#›</a:t>
            </a:fld>
            <a:endParaRPr lang="en-GB" altLang="en-US"/>
          </a:p>
        </p:txBody>
      </p:sp>
    </p:spTree>
    <p:extLst>
      <p:ext uri="{BB962C8B-B14F-4D97-AF65-F5344CB8AC3E}">
        <p14:creationId xmlns:p14="http://schemas.microsoft.com/office/powerpoint/2010/main" val="1426298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ACB31B-4133-4457-BA85-00BFDFC04E7C}" type="slidenum">
              <a:rPr lang="en-GB" altLang="en-US"/>
              <a:pPr>
                <a:defRPr/>
              </a:pPr>
              <a:t>‹#›</a:t>
            </a:fld>
            <a:endParaRPr lang="en-GB" altLang="en-US"/>
          </a:p>
        </p:txBody>
      </p:sp>
    </p:spTree>
    <p:extLst>
      <p:ext uri="{BB962C8B-B14F-4D97-AF65-F5344CB8AC3E}">
        <p14:creationId xmlns:p14="http://schemas.microsoft.com/office/powerpoint/2010/main" val="109077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3E9E8-55FA-444D-BAF6-4E6C32967C42}" type="slidenum">
              <a:rPr lang="en-GB" altLang="en-US"/>
              <a:pPr>
                <a:defRPr/>
              </a:pPr>
              <a:t>‹#›</a:t>
            </a:fld>
            <a:endParaRPr lang="en-GB" altLang="en-US"/>
          </a:p>
        </p:txBody>
      </p:sp>
    </p:spTree>
    <p:extLst>
      <p:ext uri="{BB962C8B-B14F-4D97-AF65-F5344CB8AC3E}">
        <p14:creationId xmlns:p14="http://schemas.microsoft.com/office/powerpoint/2010/main" val="2095100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F5F7C30-B1C7-4582-BEAF-0BA9B4AD134E}" type="slidenum">
              <a:rPr lang="en-GB" altLang="en-US"/>
              <a:pPr>
                <a:defRPr/>
              </a:pPr>
              <a:t>‹#›</a:t>
            </a:fld>
            <a:endParaRPr lang="en-GB" altLang="en-US"/>
          </a:p>
        </p:txBody>
      </p:sp>
    </p:spTree>
    <p:extLst>
      <p:ext uri="{BB962C8B-B14F-4D97-AF65-F5344CB8AC3E}">
        <p14:creationId xmlns:p14="http://schemas.microsoft.com/office/powerpoint/2010/main" val="896143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A1B8F-6A48-4104-B8ED-B292BFE1EBAB}" type="slidenum">
              <a:rPr lang="en-GB" altLang="en-US"/>
              <a:pPr>
                <a:defRPr/>
              </a:pPr>
              <a:t>‹#›</a:t>
            </a:fld>
            <a:endParaRPr lang="en-GB" altLang="en-US"/>
          </a:p>
        </p:txBody>
      </p:sp>
    </p:spTree>
    <p:extLst>
      <p:ext uri="{BB962C8B-B14F-4D97-AF65-F5344CB8AC3E}">
        <p14:creationId xmlns:p14="http://schemas.microsoft.com/office/powerpoint/2010/main" val="286640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6725" y="3068638"/>
            <a:ext cx="41005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3068638"/>
            <a:ext cx="4100512"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1FC6A56B-21D1-481D-899A-4BCD1ACD18C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7D03EE02-12F7-4B59-9C15-8963D923D3A8}" type="slidenum">
              <a:rPr lang="en-GB" altLang="en-US"/>
              <a:pPr>
                <a:defRPr/>
              </a:pPr>
              <a:t>‹#›</a:t>
            </a:fld>
            <a:endParaRPr lang="en-GB" altLang="en-US"/>
          </a:p>
        </p:txBody>
      </p:sp>
    </p:spTree>
    <p:extLst>
      <p:ext uri="{BB962C8B-B14F-4D97-AF65-F5344CB8AC3E}">
        <p14:creationId xmlns:p14="http://schemas.microsoft.com/office/powerpoint/2010/main" val="3234619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B798A16-F3CE-4D5B-97FC-EFAA06C05EFA}" type="slidenum">
              <a:rPr lang="en-GB" altLang="en-US"/>
              <a:pPr>
                <a:defRPr/>
              </a:pPr>
              <a:t>‹#›</a:t>
            </a:fld>
            <a:endParaRPr lang="en-GB" altLang="en-US"/>
          </a:p>
        </p:txBody>
      </p:sp>
    </p:spTree>
    <p:extLst>
      <p:ext uri="{BB962C8B-B14F-4D97-AF65-F5344CB8AC3E}">
        <p14:creationId xmlns:p14="http://schemas.microsoft.com/office/powerpoint/2010/main" val="2957079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7B2CC79-EA15-4771-928E-E270B7A41DFB}" type="slidenum">
              <a:rPr lang="en-GB" altLang="en-US"/>
              <a:pPr>
                <a:defRPr/>
              </a:pPr>
              <a:t>‹#›</a:t>
            </a:fld>
            <a:endParaRPr lang="en-GB" altLang="en-US"/>
          </a:p>
        </p:txBody>
      </p:sp>
    </p:spTree>
    <p:extLst>
      <p:ext uri="{BB962C8B-B14F-4D97-AF65-F5344CB8AC3E}">
        <p14:creationId xmlns:p14="http://schemas.microsoft.com/office/powerpoint/2010/main" val="2756002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2332A45-7468-45B6-B303-9807BA52B3CA}" type="slidenum">
              <a:rPr lang="en-GB" altLang="en-US"/>
              <a:pPr>
                <a:defRPr/>
              </a:pPr>
              <a:t>‹#›</a:t>
            </a:fld>
            <a:endParaRPr lang="en-GB" altLang="en-US"/>
          </a:p>
        </p:txBody>
      </p:sp>
    </p:spTree>
    <p:extLst>
      <p:ext uri="{BB962C8B-B14F-4D97-AF65-F5344CB8AC3E}">
        <p14:creationId xmlns:p14="http://schemas.microsoft.com/office/powerpoint/2010/main" val="2894400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srgbClr val="B969B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srgbClr val="B969B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DCFDF46-81F4-49F0-8B25-34942BAB94E1}" type="slidenum">
              <a:rPr lang="en-GB" altLang="en-US"/>
              <a:pPr>
                <a:defRPr/>
              </a:pPr>
              <a:t>‹#›</a:t>
            </a:fld>
            <a:endParaRPr lang="en-GB" altLang="en-US"/>
          </a:p>
        </p:txBody>
      </p:sp>
    </p:spTree>
    <p:extLst>
      <p:ext uri="{BB962C8B-B14F-4D97-AF65-F5344CB8AC3E}">
        <p14:creationId xmlns:p14="http://schemas.microsoft.com/office/powerpoint/2010/main" val="134703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C6E2660-0E98-4178-9263-F1EA776A3F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D638AF2-3FC2-44B3-97B7-4B61D2A616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FBB9423-86E1-44DA-A633-E8BB34AE9A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929D48-9E11-46A7-B164-5D640A43F4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11969D5-D4B5-4552-A3B7-849ADC2F4F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1582738"/>
            <a:ext cx="9144000" cy="5275262"/>
          </a:xfrm>
          <a:prstGeom prst="rect">
            <a:avLst/>
          </a:prstGeom>
          <a:solidFill>
            <a:srgbClr val="BCCEC4"/>
          </a:solidFill>
          <a:ln w="9525">
            <a:noFill/>
            <a:miter lim="800000"/>
            <a:headEnd/>
            <a:tailEnd/>
          </a:ln>
          <a:effectLst/>
        </p:spPr>
        <p:txBody>
          <a:bodyPr wrap="none" anchor="ctr"/>
          <a:lstStyle/>
          <a:p>
            <a:pPr>
              <a:defRPr/>
            </a:pPr>
            <a:endParaRPr lang="en-GB">
              <a:ea typeface="+mn-ea"/>
            </a:endParaRPr>
          </a:p>
        </p:txBody>
      </p:sp>
      <p:sp>
        <p:nvSpPr>
          <p:cNvPr id="1027" name="Rectangle 2"/>
          <p:cNvSpPr>
            <a:spLocks noGrp="1" noChangeArrowheads="1"/>
          </p:cNvSpPr>
          <p:nvPr>
            <p:ph type="title"/>
          </p:nvPr>
        </p:nvSpPr>
        <p:spPr bwMode="auto">
          <a:xfrm>
            <a:off x="466725" y="1870075"/>
            <a:ext cx="83534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66725" y="3068638"/>
            <a:ext cx="8353425" cy="3228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466725" y="6440488"/>
            <a:ext cx="296863" cy="290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300"/>
            </a:lvl1pPr>
          </a:lstStyle>
          <a:p>
            <a:pPr>
              <a:defRPr/>
            </a:pPr>
            <a:fld id="{B1F8C247-2EE6-4637-B54A-E73F45E988F1}" type="slidenum">
              <a:rPr lang="en-US"/>
              <a:pPr>
                <a:defRPr/>
              </a:pPr>
              <a:t>‹#›</a:t>
            </a:fld>
            <a:endParaRPr lang="en-US"/>
          </a:p>
        </p:txBody>
      </p:sp>
      <p:pic>
        <p:nvPicPr>
          <p:cNvPr id="2" name="Picture 7" descr="&#10;RGB_A4.jpg                                                     0005E427HF6                            C56E8EC6:"/>
          <p:cNvPicPr>
            <a:picLocks noChangeAspect="1" noChangeArrowheads="1"/>
          </p:cNvPicPr>
          <p:nvPr/>
        </p:nvPicPr>
        <p:blipFill>
          <a:blip r:embed="rId13" cstate="print"/>
          <a:srcRect/>
          <a:stretch>
            <a:fillRect/>
          </a:stretch>
        </p:blipFill>
        <p:spPr bwMode="auto">
          <a:xfrm>
            <a:off x="6705600" y="371475"/>
            <a:ext cx="2025650" cy="852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0" fontAlgn="base" hangingPunct="0">
        <a:spcBef>
          <a:spcPct val="0"/>
        </a:spcBef>
        <a:spcAft>
          <a:spcPct val="0"/>
        </a:spcAft>
        <a:defRPr sz="3900">
          <a:solidFill>
            <a:srgbClr val="054692"/>
          </a:solidFill>
          <a:latin typeface="+mj-lt"/>
          <a:ea typeface="ＭＳ Ｐゴシック" pitchFamily="27" charset="-128"/>
          <a:cs typeface="+mj-cs"/>
        </a:defRPr>
      </a:lvl1pPr>
      <a:lvl2pPr algn="l" rtl="0" eaLnBrk="0" fontAlgn="base" hangingPunct="0">
        <a:spcBef>
          <a:spcPct val="0"/>
        </a:spcBef>
        <a:spcAft>
          <a:spcPct val="0"/>
        </a:spcAft>
        <a:defRPr sz="3900">
          <a:solidFill>
            <a:srgbClr val="054692"/>
          </a:solidFill>
          <a:latin typeface="Arial" charset="0"/>
          <a:ea typeface="ＭＳ Ｐゴシック" pitchFamily="27" charset="-128"/>
        </a:defRPr>
      </a:lvl2pPr>
      <a:lvl3pPr algn="l" rtl="0" eaLnBrk="0" fontAlgn="base" hangingPunct="0">
        <a:spcBef>
          <a:spcPct val="0"/>
        </a:spcBef>
        <a:spcAft>
          <a:spcPct val="0"/>
        </a:spcAft>
        <a:defRPr sz="3900">
          <a:solidFill>
            <a:srgbClr val="054692"/>
          </a:solidFill>
          <a:latin typeface="Arial" charset="0"/>
          <a:ea typeface="ＭＳ Ｐゴシック" pitchFamily="27" charset="-128"/>
        </a:defRPr>
      </a:lvl3pPr>
      <a:lvl4pPr algn="l" rtl="0" eaLnBrk="0" fontAlgn="base" hangingPunct="0">
        <a:spcBef>
          <a:spcPct val="0"/>
        </a:spcBef>
        <a:spcAft>
          <a:spcPct val="0"/>
        </a:spcAft>
        <a:defRPr sz="3900">
          <a:solidFill>
            <a:srgbClr val="054692"/>
          </a:solidFill>
          <a:latin typeface="Arial" charset="0"/>
          <a:ea typeface="ＭＳ Ｐゴシック" pitchFamily="27" charset="-128"/>
        </a:defRPr>
      </a:lvl4pPr>
      <a:lvl5pPr algn="l" rtl="0" eaLnBrk="0" fontAlgn="base" hangingPunct="0">
        <a:spcBef>
          <a:spcPct val="0"/>
        </a:spcBef>
        <a:spcAft>
          <a:spcPct val="0"/>
        </a:spcAft>
        <a:defRPr sz="3900">
          <a:solidFill>
            <a:srgbClr val="054692"/>
          </a:solidFill>
          <a:latin typeface="Arial" charset="0"/>
          <a:ea typeface="ＭＳ Ｐゴシック" pitchFamily="27" charset="-128"/>
        </a:defRPr>
      </a:lvl5pPr>
      <a:lvl6pPr marL="457200" algn="l" rtl="0" eaLnBrk="1" fontAlgn="base" hangingPunct="1">
        <a:spcBef>
          <a:spcPct val="0"/>
        </a:spcBef>
        <a:spcAft>
          <a:spcPct val="0"/>
        </a:spcAft>
        <a:defRPr sz="3900">
          <a:solidFill>
            <a:srgbClr val="054692"/>
          </a:solidFill>
          <a:latin typeface="Arial" charset="0"/>
        </a:defRPr>
      </a:lvl6pPr>
      <a:lvl7pPr marL="914400" algn="l" rtl="0" eaLnBrk="1" fontAlgn="base" hangingPunct="1">
        <a:spcBef>
          <a:spcPct val="0"/>
        </a:spcBef>
        <a:spcAft>
          <a:spcPct val="0"/>
        </a:spcAft>
        <a:defRPr sz="3900">
          <a:solidFill>
            <a:srgbClr val="054692"/>
          </a:solidFill>
          <a:latin typeface="Arial" charset="0"/>
        </a:defRPr>
      </a:lvl7pPr>
      <a:lvl8pPr marL="1371600" algn="l" rtl="0" eaLnBrk="1" fontAlgn="base" hangingPunct="1">
        <a:spcBef>
          <a:spcPct val="0"/>
        </a:spcBef>
        <a:spcAft>
          <a:spcPct val="0"/>
        </a:spcAft>
        <a:defRPr sz="3900">
          <a:solidFill>
            <a:srgbClr val="054692"/>
          </a:solidFill>
          <a:latin typeface="Arial" charset="0"/>
        </a:defRPr>
      </a:lvl8pPr>
      <a:lvl9pPr marL="1828800" algn="l" rtl="0" eaLnBrk="1" fontAlgn="base" hangingPunct="1">
        <a:spcBef>
          <a:spcPct val="0"/>
        </a:spcBef>
        <a:spcAft>
          <a:spcPct val="0"/>
        </a:spcAft>
        <a:defRPr sz="3900">
          <a:solidFill>
            <a:srgbClr val="054692"/>
          </a:solidFill>
          <a:latin typeface="Arial"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ＭＳ Ｐゴシック" pitchFamily="27" charset="-128"/>
          <a:cs typeface="+mn-cs"/>
        </a:defRPr>
      </a:lvl1pPr>
      <a:lvl2pPr marL="225425" indent="-223838" algn="l" rtl="0" eaLnBrk="0" fontAlgn="base" hangingPunct="0">
        <a:spcBef>
          <a:spcPct val="20000"/>
        </a:spcBef>
        <a:spcAft>
          <a:spcPct val="0"/>
        </a:spcAft>
        <a:buChar char="•"/>
        <a:defRPr sz="1900">
          <a:solidFill>
            <a:schemeClr val="tx1"/>
          </a:solidFill>
          <a:latin typeface="+mn-lt"/>
          <a:ea typeface="ＭＳ Ｐゴシック" pitchFamily="27" charset="-128"/>
        </a:defRPr>
      </a:lvl2pPr>
      <a:lvl3pPr marL="485775" indent="-258763" algn="l" rtl="0" eaLnBrk="0" fontAlgn="base" hangingPunct="0">
        <a:spcBef>
          <a:spcPct val="20000"/>
        </a:spcBef>
        <a:spcAft>
          <a:spcPct val="0"/>
        </a:spcAft>
        <a:buFont typeface="Arial" charset="0"/>
        <a:buChar char="–"/>
        <a:defRPr sz="1900">
          <a:solidFill>
            <a:schemeClr val="tx1"/>
          </a:solidFill>
          <a:latin typeface="+mn-lt"/>
          <a:ea typeface="ＭＳ Ｐゴシック" pitchFamily="27" charset="-128"/>
        </a:defRPr>
      </a:lvl3pPr>
      <a:lvl4pPr marL="746125" indent="-258763" algn="l" rtl="0" eaLnBrk="0" fontAlgn="base" hangingPunct="0">
        <a:spcBef>
          <a:spcPct val="20000"/>
        </a:spcBef>
        <a:spcAft>
          <a:spcPct val="0"/>
        </a:spcAft>
        <a:buFont typeface="Wingdings" pitchFamily="27" charset="2"/>
        <a:buChar char="§"/>
        <a:defRPr sz="1900">
          <a:solidFill>
            <a:schemeClr val="tx1"/>
          </a:solidFill>
          <a:latin typeface="+mn-lt"/>
          <a:ea typeface="ＭＳ Ｐゴシック" pitchFamily="27" charset="-128"/>
        </a:defRPr>
      </a:lvl4pPr>
      <a:lvl5pPr marL="958850" indent="-211138" algn="l" rtl="0" eaLnBrk="0" fontAlgn="base" hangingPunct="0">
        <a:spcBef>
          <a:spcPct val="20000"/>
        </a:spcBef>
        <a:spcAft>
          <a:spcPct val="0"/>
        </a:spcAft>
        <a:buChar char="»"/>
        <a:defRPr sz="1900">
          <a:solidFill>
            <a:schemeClr val="tx1"/>
          </a:solidFill>
          <a:latin typeface="+mn-lt"/>
          <a:ea typeface="ＭＳ Ｐゴシック" pitchFamily="27" charset="-128"/>
        </a:defRPr>
      </a:lvl5pPr>
      <a:lvl6pPr marL="1416050" indent="-211138" algn="l" rtl="0" eaLnBrk="1" fontAlgn="base" hangingPunct="1">
        <a:spcBef>
          <a:spcPct val="20000"/>
        </a:spcBef>
        <a:spcAft>
          <a:spcPct val="0"/>
        </a:spcAft>
        <a:buChar char="»"/>
        <a:defRPr sz="1900">
          <a:solidFill>
            <a:schemeClr val="tx1"/>
          </a:solidFill>
          <a:latin typeface="+mn-lt"/>
        </a:defRPr>
      </a:lvl6pPr>
      <a:lvl7pPr marL="1873250" indent="-211138" algn="l" rtl="0" eaLnBrk="1" fontAlgn="base" hangingPunct="1">
        <a:spcBef>
          <a:spcPct val="20000"/>
        </a:spcBef>
        <a:spcAft>
          <a:spcPct val="0"/>
        </a:spcAft>
        <a:buChar char="»"/>
        <a:defRPr sz="1900">
          <a:solidFill>
            <a:schemeClr val="tx1"/>
          </a:solidFill>
          <a:latin typeface="+mn-lt"/>
        </a:defRPr>
      </a:lvl7pPr>
      <a:lvl8pPr marL="2330450" indent="-211138" algn="l" rtl="0" eaLnBrk="1" fontAlgn="base" hangingPunct="1">
        <a:spcBef>
          <a:spcPct val="20000"/>
        </a:spcBef>
        <a:spcAft>
          <a:spcPct val="0"/>
        </a:spcAft>
        <a:buChar char="»"/>
        <a:defRPr sz="1900">
          <a:solidFill>
            <a:schemeClr val="tx1"/>
          </a:solidFill>
          <a:latin typeface="+mn-lt"/>
        </a:defRPr>
      </a:lvl8pPr>
      <a:lvl9pPr marL="2787650" indent="-211138" algn="l" rtl="0" eaLnBrk="1" fontAlgn="base" hangingPunct="1">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B5508C1-B58A-4D62-B25C-5E6D47F6C55C}" type="datetimeFigureOut">
              <a:rPr lang="en-GB" smtClean="0">
                <a:solidFill>
                  <a:prstClr val="black">
                    <a:tint val="75000"/>
                  </a:prstClr>
                </a:solidFill>
                <a:latin typeface="Calibri"/>
                <a:ea typeface="+mn-ea"/>
              </a:rPr>
              <a:pPr fontAlgn="auto">
                <a:spcBef>
                  <a:spcPts val="0"/>
                </a:spcBef>
                <a:spcAft>
                  <a:spcPts val="0"/>
                </a:spcAft>
              </a:pPr>
              <a:t>10/06/2016</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6AEDEEF-E9DA-4CCE-B278-D24EA2EE5634}"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338528523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ea typeface="+mn-ea"/>
                <a:cs typeface="+mn-cs"/>
              </a:defRPr>
            </a:lvl1pPr>
          </a:lstStyle>
          <a:p>
            <a:pPr eaLnBrk="0" hangingPunct="0">
              <a:defRPr/>
            </a:pPr>
            <a:endParaRPr lang="en-GB" altLang="en-US">
              <a:solidFill>
                <a:srgbClr val="B969B8">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ea typeface="+mn-ea"/>
                <a:cs typeface="+mn-cs"/>
              </a:defRPr>
            </a:lvl1pPr>
          </a:lstStyle>
          <a:p>
            <a:pPr eaLnBrk="0" hangingPunct="0">
              <a:defRPr/>
            </a:pPr>
            <a:endParaRPr lang="en-GB" altLang="en-US">
              <a:solidFill>
                <a:srgbClr val="B969B8">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CEA1CD"/>
                </a:solidFill>
              </a:defRPr>
            </a:lvl1pPr>
          </a:lstStyle>
          <a:p>
            <a:pPr eaLnBrk="0" hangingPunct="0">
              <a:defRPr/>
            </a:pPr>
            <a:fld id="{A6C0C198-359C-46A0-BE84-7711485DBD09}" type="slidenum">
              <a:rPr lang="en-GB" altLang="en-US">
                <a:latin typeface="Arial" panose="020B0604020202020204" pitchFamily="34" charset="0"/>
                <a:ea typeface="MS PGothic" panose="020B0600070205080204" pitchFamily="34" charset="-128"/>
              </a:rPr>
              <a:pPr eaLnBrk="0" hangingPunct="0">
                <a:defRPr/>
              </a:pPr>
              <a:t>‹#›</a:t>
            </a:fld>
            <a:endParaRPr lang="en-GB"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664743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S PGothic"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ea typeface="+mn-ea"/>
                <a:cs typeface="+mn-cs"/>
              </a:defRPr>
            </a:lvl1pPr>
          </a:lstStyle>
          <a:p>
            <a:pPr eaLnBrk="0" hangingPunct="0">
              <a:defRPr/>
            </a:pPr>
            <a:endParaRPr lang="en-GB" altLang="en-US">
              <a:solidFill>
                <a:srgbClr val="B969B8">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ea typeface="+mn-ea"/>
                <a:cs typeface="+mn-cs"/>
              </a:defRPr>
            </a:lvl1pPr>
          </a:lstStyle>
          <a:p>
            <a:pPr eaLnBrk="0" hangingPunct="0">
              <a:defRPr/>
            </a:pPr>
            <a:endParaRPr lang="en-GB" altLang="en-US">
              <a:solidFill>
                <a:srgbClr val="B969B8">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CEA1CD"/>
                </a:solidFill>
              </a:defRPr>
            </a:lvl1pPr>
          </a:lstStyle>
          <a:p>
            <a:pPr eaLnBrk="0" hangingPunct="0">
              <a:defRPr/>
            </a:pPr>
            <a:fld id="{A6C0C198-359C-46A0-BE84-7711485DBD09}" type="slidenum">
              <a:rPr lang="en-GB" altLang="en-US">
                <a:latin typeface="Arial" panose="020B0604020202020204" pitchFamily="34" charset="0"/>
                <a:ea typeface="MS PGothic" panose="020B0600070205080204" pitchFamily="34" charset="-128"/>
              </a:rPr>
              <a:pPr eaLnBrk="0" hangingPunct="0">
                <a:defRPr/>
              </a:pPr>
              <a:t>‹#›</a:t>
            </a:fld>
            <a:endParaRPr lang="en-GB"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207131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MS PGothic"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S PGothic"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hristie@ucl.ac.uk" TargetMode="External"/><Relationship Id="rId2" Type="http://schemas.openxmlformats.org/officeDocument/2006/relationships/hyperlink" Target="mailto:c.conlon@ucl.ac.uk"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hyperlink" Target="http://ecole-beaumarchais.fr/spip.php?rubrique166"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Robert_Desnos" TargetMode="External"/><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hyperlink" Target="https://www.youtube.com/watch?v=hm1jdP-I4y4" TargetMode="External"/><Relationship Id="rId5" Type="http://schemas.openxmlformats.org/officeDocument/2006/relationships/hyperlink" Target="https://www.youtube.com/watch?v=I4YoBuJCbfo" TargetMode="External"/><Relationship Id="rId4" Type="http://schemas.openxmlformats.org/officeDocument/2006/relationships/hyperlink" Target="https://www.youtube.com/watch?v=e92AII1fWAI" TargetMode="External"/><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fr.wikipedia.org/wiki/Novembre_1952" TargetMode="External"/><Relationship Id="rId13" Type="http://schemas.openxmlformats.org/officeDocument/2006/relationships/hyperlink" Target="https://en.wikipedia.org/wiki/Salvador_Dal%C3%AD" TargetMode="External"/><Relationship Id="rId3" Type="http://schemas.openxmlformats.org/officeDocument/2006/relationships/image" Target="../media/image37.jpg"/><Relationship Id="rId7" Type="http://schemas.openxmlformats.org/officeDocument/2006/relationships/hyperlink" Target="https://fr.wikipedia.org/wiki/18_novembre" TargetMode="External"/><Relationship Id="rId12" Type="http://schemas.openxmlformats.org/officeDocument/2006/relationships/hyperlink" Target="https://fr.wikipedia.org/wiki/Surr%C3%A9alisme" TargetMode="External"/><Relationship Id="rId17" Type="http://schemas.openxmlformats.org/officeDocument/2006/relationships/image" Target="../media/image5.jpg"/><Relationship Id="rId2" Type="http://schemas.openxmlformats.org/officeDocument/2006/relationships/image" Target="../media/image36.jpg"/><Relationship Id="rId16" Type="http://schemas.openxmlformats.org/officeDocument/2006/relationships/hyperlink" Target="https://en.wikipedia.org/wiki/Pablo_Neruda" TargetMode="External"/><Relationship Id="rId1" Type="http://schemas.openxmlformats.org/officeDocument/2006/relationships/slideLayout" Target="../slideLayouts/slideLayout2.xml"/><Relationship Id="rId6" Type="http://schemas.openxmlformats.org/officeDocument/2006/relationships/hyperlink" Target="https://fr.wikipedia.org/wiki/1895" TargetMode="External"/><Relationship Id="rId11" Type="http://schemas.openxmlformats.org/officeDocument/2006/relationships/hyperlink" Target="https://fr.wikipedia.org/wiki/Dada%C3%AFsme" TargetMode="External"/><Relationship Id="rId5" Type="http://schemas.openxmlformats.org/officeDocument/2006/relationships/hyperlink" Target="https://fr.wikipedia.org/wiki/D%C3%A9cembre_1895" TargetMode="External"/><Relationship Id="rId15" Type="http://schemas.openxmlformats.org/officeDocument/2006/relationships/hyperlink" Target="https://en.wikipedia.org/wiki/Pablo_Picasso" TargetMode="External"/><Relationship Id="rId10" Type="http://schemas.openxmlformats.org/officeDocument/2006/relationships/hyperlink" Target="https://fr.wikipedia.org/wiki/Po%C3%A8te" TargetMode="External"/><Relationship Id="rId4" Type="http://schemas.openxmlformats.org/officeDocument/2006/relationships/hyperlink" Target="https://fr.wikipedia.org/wiki/14_d%C3%A9cembre" TargetMode="External"/><Relationship Id="rId9" Type="http://schemas.openxmlformats.org/officeDocument/2006/relationships/hyperlink" Target="https://fr.wikipedia.org/wiki/1952" TargetMode="External"/><Relationship Id="rId14" Type="http://schemas.openxmlformats.org/officeDocument/2006/relationships/hyperlink" Target="https://en.wikipedia.org/wiki/Man_Ra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AEhvV5xH5I&amp;spfreload=10" TargetMode="External"/><Relationship Id="rId2" Type="http://schemas.openxmlformats.org/officeDocument/2006/relationships/hyperlink" Target="https://www.youtube.com/watch?v=8ZOL5hk6r0w"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8.gif"/></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francesvirtual.blogspot.co.uk/2010/05/les-copains-du-petit-nicolas.html"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www.youtube.com/watch?v=oEW6mR7xSa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youtube.com/watch?v=xJVFpJYthJA" TargetMode="External"/><Relationship Id="rId7" Type="http://schemas.openxmlformats.org/officeDocument/2006/relationships/hyperlink" Target="http://www.lyricstraining.com/" TargetMode="External"/><Relationship Id="rId2" Type="http://schemas.openxmlformats.org/officeDocument/2006/relationships/hyperlink" Target="http://www.youtube.com/watch?v=Zyf3L2EKoLQ" TargetMode="External"/><Relationship Id="rId1" Type="http://schemas.openxmlformats.org/officeDocument/2006/relationships/slideLayout" Target="../slideLayouts/slideLayout2.xml"/><Relationship Id="rId6" Type="http://schemas.openxmlformats.org/officeDocument/2006/relationships/hyperlink" Target="http://www.youtube.com/watch?v=ngRq82c8Baw" TargetMode="External"/><Relationship Id="rId5" Type="http://schemas.openxmlformats.org/officeDocument/2006/relationships/hyperlink" Target="https://www.youtube.com/watch?v=1iDlAd1L9FM" TargetMode="External"/><Relationship Id="rId4" Type="http://schemas.openxmlformats.org/officeDocument/2006/relationships/hyperlink" Target="http://www.youtube.com/watch?v=LWVd7DLNm2w"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MtHbX-MniF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MtHbX-MniF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m4NOQOGl2fU"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gif"/><Relationship Id="rId1" Type="http://schemas.openxmlformats.org/officeDocument/2006/relationships/slideLayout" Target="../slideLayouts/slideLayout2.xml"/><Relationship Id="rId6" Type="http://schemas.openxmlformats.org/officeDocument/2006/relationships/hyperlink" Target="http://lteacherstoolbox.blogspot.co.uk/2013/10/german-die-prinzen-millionar-song.html" TargetMode="External"/><Relationship Id="rId5" Type="http://schemas.openxmlformats.org/officeDocument/2006/relationships/hyperlink" Target="https://www.youtube.com/watch?feature=player_detailpage&amp;v=2PlRVd9ib50" TargetMode="External"/><Relationship Id="rId4" Type="http://schemas.openxmlformats.org/officeDocument/2006/relationships/image" Target="../media/image65.gi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christie@ucl.ac.uk" TargetMode="External"/><Relationship Id="rId2" Type="http://schemas.openxmlformats.org/officeDocument/2006/relationships/hyperlink" Target="mailto:c.conlon@ucl.ac.uk"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endParaRPr lang="en-US" smtClean="0"/>
          </a:p>
        </p:txBody>
      </p:sp>
      <p:sp>
        <p:nvSpPr>
          <p:cNvPr id="4099" name="Text Box 4"/>
          <p:cNvSpPr txBox="1">
            <a:spLocks noChangeArrowheads="1"/>
          </p:cNvSpPr>
          <p:nvPr/>
        </p:nvSpPr>
        <p:spPr bwMode="auto">
          <a:xfrm>
            <a:off x="6732588" y="1579563"/>
            <a:ext cx="2411412" cy="4056062"/>
          </a:xfrm>
          <a:prstGeom prst="rect">
            <a:avLst/>
          </a:prstGeom>
          <a:solidFill>
            <a:srgbClr val="004D95"/>
          </a:solidFill>
          <a:ln w="9525">
            <a:noFill/>
            <a:miter lim="800000"/>
            <a:headEnd/>
            <a:tailEnd/>
          </a:ln>
        </p:spPr>
        <p:txBody>
          <a:bodyPr lIns="72000" tIns="72000" rIns="72000" bIns="72000"/>
          <a:lstStyle/>
          <a:p>
            <a:pPr>
              <a:lnSpc>
                <a:spcPct val="80000"/>
              </a:lnSpc>
              <a:spcAft>
                <a:spcPct val="10000"/>
              </a:spcAft>
            </a:pPr>
            <a:r>
              <a:rPr lang="en-GB" sz="4400">
                <a:solidFill>
                  <a:schemeClr val="bg1"/>
                </a:solidFill>
              </a:rPr>
              <a:t>Image or text  to go here</a:t>
            </a:r>
          </a:p>
          <a:p>
            <a:pPr>
              <a:spcBef>
                <a:spcPct val="50000"/>
              </a:spcBef>
            </a:pPr>
            <a:endParaRPr lang="en-GB" sz="4400">
              <a:solidFill>
                <a:schemeClr val="bg1"/>
              </a:solidFill>
            </a:endParaRPr>
          </a:p>
        </p:txBody>
      </p:sp>
      <p:sp>
        <p:nvSpPr>
          <p:cNvPr id="4100" name="Rectangle 5"/>
          <p:cNvSpPr>
            <a:spLocks noChangeArrowheads="1"/>
          </p:cNvSpPr>
          <p:nvPr/>
        </p:nvSpPr>
        <p:spPr bwMode="auto">
          <a:xfrm>
            <a:off x="20447" y="5635625"/>
            <a:ext cx="9142525" cy="1222375"/>
          </a:xfrm>
          <a:prstGeom prst="rect">
            <a:avLst/>
          </a:prstGeom>
          <a:solidFill>
            <a:srgbClr val="57BFCF"/>
          </a:solidFill>
          <a:ln w="9525">
            <a:noFill/>
            <a:miter lim="800000"/>
            <a:headEnd/>
            <a:tailEnd/>
          </a:ln>
        </p:spPr>
        <p:txBody>
          <a:bodyPr wrap="none" lIns="72000" rIns="72000"/>
          <a:lstStyle/>
          <a:p>
            <a:r>
              <a:rPr lang="en-US" sz="1600" dirty="0" smtClean="0">
                <a:solidFill>
                  <a:schemeClr val="bg1"/>
                </a:solidFill>
              </a:rPr>
              <a:t>Caroline Conlon					Colin Christie</a:t>
            </a:r>
          </a:p>
          <a:p>
            <a:r>
              <a:rPr lang="en-US" sz="1600" dirty="0" smtClean="0">
                <a:solidFill>
                  <a:schemeClr val="bg1"/>
                </a:solidFill>
              </a:rPr>
              <a:t>Lecturer in Education – PGCE Languages/</a:t>
            </a:r>
            <a:r>
              <a:rPr lang="en-US" sz="1600" dirty="0" err="1" smtClean="0">
                <a:solidFill>
                  <a:schemeClr val="bg1"/>
                </a:solidFill>
              </a:rPr>
              <a:t>MTeach</a:t>
            </a:r>
            <a:r>
              <a:rPr lang="en-US" sz="1600" dirty="0" smtClean="0">
                <a:solidFill>
                  <a:schemeClr val="bg1"/>
                </a:solidFill>
              </a:rPr>
              <a:t>		PGCE Subject Leader </a:t>
            </a:r>
          </a:p>
          <a:p>
            <a:endParaRPr lang="en-US" sz="1600" dirty="0">
              <a:solidFill>
                <a:schemeClr val="bg1"/>
              </a:solidFill>
            </a:endParaRPr>
          </a:p>
          <a:p>
            <a:r>
              <a:rPr lang="en-US" sz="1600" dirty="0" smtClean="0">
                <a:solidFill>
                  <a:schemeClr val="bg1"/>
                </a:solidFill>
                <a:hlinkClick r:id="rId2"/>
              </a:rPr>
              <a:t>c.conlon@ucl.ac.uk</a:t>
            </a:r>
            <a:r>
              <a:rPr lang="en-US" sz="1600" dirty="0" smtClean="0">
                <a:solidFill>
                  <a:schemeClr val="bg1"/>
                </a:solidFill>
              </a:rPr>
              <a:t>					</a:t>
            </a:r>
            <a:r>
              <a:rPr lang="en-US" sz="1600" dirty="0" smtClean="0">
                <a:solidFill>
                  <a:schemeClr val="bg1"/>
                </a:solidFill>
                <a:hlinkClick r:id="rId3"/>
              </a:rPr>
              <a:t>c.christie@ucl.ac.uk</a:t>
            </a:r>
            <a:endParaRPr lang="en-US" sz="1600" dirty="0" smtClean="0">
              <a:solidFill>
                <a:schemeClr val="bg1"/>
              </a:solidFill>
            </a:endParaRPr>
          </a:p>
          <a:p>
            <a:endParaRPr lang="en-US" sz="1600" dirty="0">
              <a:solidFill>
                <a:schemeClr val="bg1"/>
              </a:solidFill>
            </a:endParaRPr>
          </a:p>
        </p:txBody>
      </p:sp>
      <p:pic>
        <p:nvPicPr>
          <p:cNvPr id="4101" name="Content Placeholder 6" descr="4-6-IOE1.jpg"/>
          <p:cNvPicPr>
            <a:picLocks noChangeAspect="1"/>
          </p:cNvPicPr>
          <p:nvPr/>
        </p:nvPicPr>
        <p:blipFill>
          <a:blip r:embed="rId4" cstate="print">
            <a:lum bright="10000"/>
          </a:blip>
          <a:srcRect/>
          <a:stretch>
            <a:fillRect/>
          </a:stretch>
        </p:blipFill>
        <p:spPr bwMode="auto">
          <a:xfrm>
            <a:off x="0" y="1531938"/>
            <a:ext cx="4572000" cy="4103687"/>
          </a:xfrm>
          <a:prstGeom prst="rect">
            <a:avLst/>
          </a:prstGeom>
          <a:noFill/>
          <a:ln w="9525">
            <a:noFill/>
            <a:miter lim="800000"/>
            <a:headEnd/>
            <a:tailEnd/>
          </a:ln>
        </p:spPr>
      </p:pic>
      <p:pic>
        <p:nvPicPr>
          <p:cNvPr id="4102" name="Picture 6" descr="IMG__332_web.jpg"/>
          <p:cNvPicPr>
            <a:picLocks noGrp="1" noChangeAspect="1"/>
          </p:cNvPicPr>
          <p:nvPr isPhoto="1"/>
        </p:nvPicPr>
        <p:blipFill>
          <a:blip r:embed="rId5" cstate="print"/>
          <a:srcRect/>
          <a:stretch>
            <a:fillRect/>
          </a:stretch>
        </p:blipFill>
        <p:spPr bwMode="auto">
          <a:xfrm>
            <a:off x="4139952" y="1544839"/>
            <a:ext cx="5023021" cy="4090786"/>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6185" y="116632"/>
            <a:ext cx="2875306" cy="1415306"/>
          </a:xfrm>
          <a:prstGeom prst="rect">
            <a:avLst/>
          </a:prstGeom>
        </p:spPr>
      </p:pic>
      <p:sp>
        <p:nvSpPr>
          <p:cNvPr id="2" name="TextBox 1"/>
          <p:cNvSpPr txBox="1"/>
          <p:nvPr/>
        </p:nvSpPr>
        <p:spPr>
          <a:xfrm>
            <a:off x="827584" y="548680"/>
            <a:ext cx="4896544" cy="646331"/>
          </a:xfrm>
          <a:prstGeom prst="rect">
            <a:avLst/>
          </a:prstGeom>
          <a:noFill/>
        </p:spPr>
        <p:txBody>
          <a:bodyPr wrap="square" rtlCol="0">
            <a:spAutoFit/>
          </a:bodyPr>
          <a:lstStyle/>
          <a:p>
            <a:r>
              <a:rPr lang="en-GB" sz="3600" dirty="0" smtClean="0"/>
              <a:t>Literature inspires!</a:t>
            </a:r>
            <a:endParaRPr lang="en-GB"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solidFill>
                  <a:srgbClr val="000000"/>
                </a:solidFill>
              </a:rPr>
              <a:pPr/>
              <a:t>10</a:t>
            </a:fld>
            <a:endParaRPr lang="en-US" dirty="0" smtClean="0">
              <a:solidFill>
                <a:srgbClr val="000000"/>
              </a:solidFill>
            </a:endParaRPr>
          </a:p>
        </p:txBody>
      </p:sp>
      <p:pic>
        <p:nvPicPr>
          <p:cNvPr id="9" name="Picture 8"/>
          <p:cNvPicPr>
            <a:picLocks noChangeAspect="1"/>
          </p:cNvPicPr>
          <p:nvPr/>
        </p:nvPicPr>
        <p:blipFill>
          <a:blip r:embed="rId2"/>
          <a:stretch>
            <a:fillRect/>
          </a:stretch>
        </p:blipFill>
        <p:spPr>
          <a:xfrm>
            <a:off x="29237" y="6014648"/>
            <a:ext cx="1524983" cy="751795"/>
          </a:xfrm>
          <a:prstGeom prst="rect">
            <a:avLst/>
          </a:prstGeom>
        </p:spPr>
      </p:pic>
      <p:sp>
        <p:nvSpPr>
          <p:cNvPr id="11" name="TextBox 10"/>
          <p:cNvSpPr txBox="1"/>
          <p:nvPr/>
        </p:nvSpPr>
        <p:spPr>
          <a:xfrm>
            <a:off x="323528" y="620688"/>
            <a:ext cx="6453459" cy="707886"/>
          </a:xfrm>
          <a:prstGeom prst="rect">
            <a:avLst/>
          </a:prstGeom>
          <a:noFill/>
        </p:spPr>
        <p:txBody>
          <a:bodyPr wrap="square" rtlCol="0">
            <a:spAutoFit/>
          </a:bodyPr>
          <a:lstStyle/>
          <a:p>
            <a:r>
              <a:rPr lang="en-GB" sz="4000" dirty="0" smtClean="0"/>
              <a:t>Listening and Reading</a:t>
            </a:r>
            <a:endParaRPr lang="en-GB" sz="4000" dirty="0"/>
          </a:p>
        </p:txBody>
      </p:sp>
      <p:sp>
        <p:nvSpPr>
          <p:cNvPr id="2" name="TextBox 1"/>
          <p:cNvSpPr txBox="1"/>
          <p:nvPr/>
        </p:nvSpPr>
        <p:spPr>
          <a:xfrm>
            <a:off x="-18060" y="1570351"/>
            <a:ext cx="9162060" cy="5909310"/>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Select a title</a:t>
            </a:r>
          </a:p>
          <a:p>
            <a:pPr marL="285750" indent="-285750">
              <a:buFont typeface="Arial" panose="020B0604020202020204" pitchFamily="34" charset="0"/>
              <a:buChar char="•"/>
            </a:pPr>
            <a:r>
              <a:rPr lang="en-GB" b="1" dirty="0" smtClean="0"/>
              <a:t>Order pictures/words/phrases</a:t>
            </a:r>
          </a:p>
          <a:p>
            <a:pPr marL="285750" indent="-285750">
              <a:buFont typeface="Arial" panose="020B0604020202020204" pitchFamily="34" charset="0"/>
              <a:buChar char="•"/>
            </a:pPr>
            <a:r>
              <a:rPr lang="en-GB" b="1" dirty="0" smtClean="0"/>
              <a:t>Match pictures to words/phrases</a:t>
            </a:r>
          </a:p>
          <a:p>
            <a:pPr marL="285750" indent="-285750">
              <a:buFont typeface="Arial" panose="020B0604020202020204" pitchFamily="34" charset="0"/>
              <a:buChar char="•"/>
            </a:pPr>
            <a:r>
              <a:rPr lang="en-GB" b="1" dirty="0" smtClean="0"/>
              <a:t>Point to pictures/phonemes/words/phrases/verses</a:t>
            </a:r>
          </a:p>
          <a:p>
            <a:pPr marL="285750" indent="-285750">
              <a:buFont typeface="Arial" panose="020B0604020202020204" pitchFamily="34" charset="0"/>
              <a:buChar char="•"/>
            </a:pPr>
            <a:r>
              <a:rPr lang="en-GB" b="1" dirty="0" smtClean="0"/>
              <a:t>Choose favourite/most surprising words/spellings</a:t>
            </a:r>
            <a:endParaRPr lang="en-GB" b="1" dirty="0"/>
          </a:p>
          <a:p>
            <a:pPr marL="285750" indent="-285750">
              <a:buFont typeface="Arial" panose="020B0604020202020204" pitchFamily="34" charset="0"/>
              <a:buChar char="•"/>
            </a:pPr>
            <a:r>
              <a:rPr lang="en-GB" b="1" dirty="0" smtClean="0"/>
              <a:t>Create a timeline with pictures/words/phrases</a:t>
            </a:r>
          </a:p>
          <a:p>
            <a:pPr marL="285750" indent="-285750">
              <a:buFont typeface="Arial" panose="020B0604020202020204" pitchFamily="34" charset="0"/>
              <a:buChar char="•"/>
            </a:pPr>
            <a:r>
              <a:rPr lang="en-GB" b="1" dirty="0" smtClean="0"/>
              <a:t>Hold up/order translations of words/phrases/verses</a:t>
            </a:r>
          </a:p>
          <a:p>
            <a:pPr marL="285750" indent="-285750">
              <a:buFont typeface="Arial" panose="020B0604020202020204" pitchFamily="34" charset="0"/>
              <a:buChar char="•"/>
            </a:pPr>
            <a:r>
              <a:rPr lang="en-GB" b="1" dirty="0" smtClean="0"/>
              <a:t>Match synopsis to the chapter</a:t>
            </a:r>
          </a:p>
          <a:p>
            <a:pPr marL="285750" indent="-285750">
              <a:buFont typeface="Arial" panose="020B0604020202020204" pitchFamily="34" charset="0"/>
              <a:buChar char="•"/>
            </a:pPr>
            <a:r>
              <a:rPr lang="en-GB" b="1" dirty="0" smtClean="0"/>
              <a:t>Draw the person/scene</a:t>
            </a:r>
          </a:p>
          <a:p>
            <a:pPr marL="285750" indent="-285750">
              <a:buFont typeface="Arial" panose="020B0604020202020204" pitchFamily="34" charset="0"/>
              <a:buChar char="•"/>
            </a:pPr>
            <a:r>
              <a:rPr lang="en-GB" b="1" dirty="0" smtClean="0"/>
              <a:t>Create a physical response to the sound/rhythm/rhyme/content (mime/act)</a:t>
            </a:r>
          </a:p>
          <a:p>
            <a:pPr marL="285750" indent="-285750">
              <a:buFont typeface="Arial" panose="020B0604020202020204" pitchFamily="34" charset="0"/>
              <a:buChar char="•"/>
            </a:pPr>
            <a:r>
              <a:rPr lang="en-GB" b="1" dirty="0" smtClean="0"/>
              <a:t>Comprehension questions in TL/English</a:t>
            </a:r>
          </a:p>
          <a:p>
            <a:pPr marL="285750" indent="-285750">
              <a:buFont typeface="Arial" panose="020B0604020202020204" pitchFamily="34" charset="0"/>
              <a:buChar char="•"/>
            </a:pPr>
            <a:r>
              <a:rPr lang="en-GB" b="1" dirty="0" smtClean="0"/>
              <a:t>Dictation</a:t>
            </a:r>
            <a:endParaRPr lang="en-GB" b="1" dirty="0"/>
          </a:p>
          <a:p>
            <a:pPr marL="285750" indent="-285750">
              <a:buFont typeface="Arial" panose="020B0604020202020204" pitchFamily="34" charset="0"/>
              <a:buChar char="•"/>
            </a:pPr>
            <a:r>
              <a:rPr lang="en-GB" b="1" dirty="0" smtClean="0"/>
              <a:t>Create a picture board/collage for the character</a:t>
            </a:r>
          </a:p>
          <a:p>
            <a:pPr marL="285750" indent="-285750">
              <a:buFont typeface="Arial" panose="020B0604020202020204" pitchFamily="34" charset="0"/>
              <a:buChar char="•"/>
            </a:pPr>
            <a:r>
              <a:rPr lang="en-GB" b="1" dirty="0" smtClean="0"/>
              <a:t>Personal reactions to content – feelings/thoughts drawn/acted</a:t>
            </a:r>
          </a:p>
          <a:p>
            <a:pPr marL="285750" indent="-285750">
              <a:buFont typeface="Arial" panose="020B0604020202020204" pitchFamily="34" charset="0"/>
              <a:buChar char="•"/>
            </a:pPr>
            <a:r>
              <a:rPr lang="en-GB" b="1" dirty="0" smtClean="0"/>
              <a:t>Cultural knowledge – maps/dates/places</a:t>
            </a:r>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6" name="Picture 5"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5652120" y="0"/>
            <a:ext cx="3491880" cy="1570351"/>
          </a:xfrm>
          <a:prstGeom prst="rect">
            <a:avLst/>
          </a:prstGeom>
          <a:noFill/>
        </p:spPr>
      </p:pic>
    </p:spTree>
    <p:extLst>
      <p:ext uri="{BB962C8B-B14F-4D97-AF65-F5344CB8AC3E}">
        <p14:creationId xmlns:p14="http://schemas.microsoft.com/office/powerpoint/2010/main" val="888643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solidFill>
                  <a:srgbClr val="000000"/>
                </a:solidFill>
              </a:rPr>
              <a:pPr/>
              <a:t>11</a:t>
            </a:fld>
            <a:endParaRPr lang="en-US" dirty="0" smtClean="0">
              <a:solidFill>
                <a:srgbClr val="000000"/>
              </a:solidFill>
            </a:endParaRPr>
          </a:p>
        </p:txBody>
      </p:sp>
      <p:pic>
        <p:nvPicPr>
          <p:cNvPr id="9" name="Picture 8"/>
          <p:cNvPicPr>
            <a:picLocks noChangeAspect="1"/>
          </p:cNvPicPr>
          <p:nvPr/>
        </p:nvPicPr>
        <p:blipFill>
          <a:blip r:embed="rId2"/>
          <a:stretch>
            <a:fillRect/>
          </a:stretch>
        </p:blipFill>
        <p:spPr>
          <a:xfrm>
            <a:off x="29237" y="6014648"/>
            <a:ext cx="1524983" cy="751795"/>
          </a:xfrm>
          <a:prstGeom prst="rect">
            <a:avLst/>
          </a:prstGeom>
        </p:spPr>
      </p:pic>
      <p:sp>
        <p:nvSpPr>
          <p:cNvPr id="11" name="TextBox 10"/>
          <p:cNvSpPr txBox="1"/>
          <p:nvPr/>
        </p:nvSpPr>
        <p:spPr>
          <a:xfrm>
            <a:off x="323528" y="620688"/>
            <a:ext cx="6453459" cy="707886"/>
          </a:xfrm>
          <a:prstGeom prst="rect">
            <a:avLst/>
          </a:prstGeom>
          <a:noFill/>
        </p:spPr>
        <p:txBody>
          <a:bodyPr wrap="square" rtlCol="0">
            <a:spAutoFit/>
          </a:bodyPr>
          <a:lstStyle/>
          <a:p>
            <a:r>
              <a:rPr lang="en-GB" sz="4000" dirty="0" smtClean="0"/>
              <a:t>Speaking and writing</a:t>
            </a:r>
            <a:endParaRPr lang="en-GB" sz="4000" dirty="0"/>
          </a:p>
        </p:txBody>
      </p:sp>
      <p:sp>
        <p:nvSpPr>
          <p:cNvPr id="2" name="TextBox 1"/>
          <p:cNvSpPr txBox="1"/>
          <p:nvPr/>
        </p:nvSpPr>
        <p:spPr>
          <a:xfrm>
            <a:off x="-18060" y="1570351"/>
            <a:ext cx="9162060" cy="6463308"/>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Memorise and perform </a:t>
            </a:r>
            <a:r>
              <a:rPr lang="en-GB" b="1" dirty="0" err="1" smtClean="0"/>
              <a:t>eg</a:t>
            </a:r>
            <a:r>
              <a:rPr lang="en-GB" b="1" dirty="0" smtClean="0"/>
              <a:t> poetry slam, plays, scenes</a:t>
            </a:r>
          </a:p>
          <a:p>
            <a:pPr marL="285750" indent="-285750">
              <a:buFont typeface="Arial" panose="020B0604020202020204" pitchFamily="34" charset="0"/>
              <a:buChar char="•"/>
            </a:pPr>
            <a:r>
              <a:rPr lang="en-GB" b="1" dirty="0" smtClean="0"/>
              <a:t>What </a:t>
            </a:r>
            <a:r>
              <a:rPr lang="en-GB" b="1" dirty="0"/>
              <a:t>would you say?  Think?  </a:t>
            </a:r>
            <a:r>
              <a:rPr lang="en-GB" b="1" dirty="0" smtClean="0"/>
              <a:t>Do?</a:t>
            </a:r>
          </a:p>
          <a:p>
            <a:pPr marL="285750" indent="-285750">
              <a:buFont typeface="Arial" panose="020B0604020202020204" pitchFamily="34" charset="0"/>
              <a:buChar char="•"/>
            </a:pPr>
            <a:r>
              <a:rPr lang="en-GB" b="1" dirty="0" smtClean="0"/>
              <a:t>Re-enact it as that character, as someone else</a:t>
            </a:r>
            <a:endParaRPr lang="en-GB" b="1" dirty="0"/>
          </a:p>
          <a:p>
            <a:pPr marL="285750" indent="-285750">
              <a:buFont typeface="Arial" panose="020B0604020202020204" pitchFamily="34" charset="0"/>
              <a:buChar char="•"/>
            </a:pPr>
            <a:r>
              <a:rPr lang="en-GB" b="1" dirty="0" smtClean="0"/>
              <a:t>Describe to a partner – guess who?  What? Where? </a:t>
            </a:r>
            <a:r>
              <a:rPr lang="en-GB" b="1" dirty="0" err="1" smtClean="0"/>
              <a:t>Etc</a:t>
            </a:r>
            <a:endParaRPr lang="en-GB" b="1" dirty="0"/>
          </a:p>
          <a:p>
            <a:pPr marL="285750" indent="-285750">
              <a:buFont typeface="Arial" panose="020B0604020202020204" pitchFamily="34" charset="0"/>
              <a:buChar char="•"/>
            </a:pPr>
            <a:r>
              <a:rPr lang="en-GB" b="1" dirty="0" smtClean="0"/>
              <a:t>Describe to a partner who draws</a:t>
            </a:r>
          </a:p>
          <a:p>
            <a:pPr marL="285750" indent="-285750">
              <a:buFont typeface="Arial" panose="020B0604020202020204" pitchFamily="34" charset="0"/>
              <a:buChar char="•"/>
            </a:pPr>
            <a:r>
              <a:rPr lang="en-GB" b="1" dirty="0" smtClean="0"/>
              <a:t>Call out your final word</a:t>
            </a:r>
          </a:p>
          <a:p>
            <a:pPr marL="285750" indent="-285750">
              <a:buFont typeface="Arial" panose="020B0604020202020204" pitchFamily="34" charset="0"/>
              <a:buChar char="•"/>
            </a:pPr>
            <a:r>
              <a:rPr lang="en-GB" b="1" dirty="0" smtClean="0"/>
              <a:t>Repeat line and circulate to find a partner</a:t>
            </a:r>
          </a:p>
          <a:p>
            <a:pPr marL="285750" indent="-285750">
              <a:buFont typeface="Arial" panose="020B0604020202020204" pitchFamily="34" charset="0"/>
              <a:buChar char="•"/>
            </a:pPr>
            <a:r>
              <a:rPr lang="en-GB" b="1" dirty="0" smtClean="0"/>
              <a:t>Circulate saying your line and find rest of your verse to say in turn</a:t>
            </a:r>
          </a:p>
          <a:p>
            <a:pPr marL="285750" indent="-285750">
              <a:buFont typeface="Arial" panose="020B0604020202020204" pitchFamily="34" charset="0"/>
              <a:buChar char="•"/>
            </a:pPr>
            <a:r>
              <a:rPr lang="en-GB" b="1" dirty="0" smtClean="0"/>
              <a:t>Write a title</a:t>
            </a:r>
          </a:p>
          <a:p>
            <a:pPr marL="285750" indent="-285750">
              <a:buFont typeface="Arial" panose="020B0604020202020204" pitchFamily="34" charset="0"/>
              <a:buChar char="•"/>
            </a:pPr>
            <a:r>
              <a:rPr lang="en-GB" b="1" dirty="0" smtClean="0"/>
              <a:t>Gap fill</a:t>
            </a:r>
          </a:p>
          <a:p>
            <a:pPr marL="285750" indent="-285750">
              <a:buFont typeface="Arial" panose="020B0604020202020204" pitchFamily="34" charset="0"/>
              <a:buChar char="•"/>
            </a:pPr>
            <a:r>
              <a:rPr lang="en-GB" b="1" dirty="0" smtClean="0"/>
              <a:t>Write your own word/line/verse/paragraph/song</a:t>
            </a:r>
          </a:p>
          <a:p>
            <a:pPr marL="285750" indent="-285750">
              <a:buFont typeface="Arial" panose="020B0604020202020204" pitchFamily="34" charset="0"/>
              <a:buChar char="•"/>
            </a:pPr>
            <a:r>
              <a:rPr lang="en-GB" b="1" dirty="0" smtClean="0"/>
              <a:t>Finish words/sentences/stories</a:t>
            </a:r>
          </a:p>
          <a:p>
            <a:pPr marL="285750" indent="-285750">
              <a:buFont typeface="Arial" panose="020B0604020202020204" pitchFamily="34" charset="0"/>
              <a:buChar char="•"/>
            </a:pPr>
            <a:r>
              <a:rPr lang="en-GB" b="1" dirty="0" smtClean="0"/>
              <a:t>Categorise and write a list</a:t>
            </a:r>
          </a:p>
          <a:p>
            <a:pPr marL="285750" indent="-285750">
              <a:buFont typeface="Arial" panose="020B0604020202020204" pitchFamily="34" charset="0"/>
              <a:buChar char="•"/>
            </a:pPr>
            <a:r>
              <a:rPr lang="en-GB" b="1" dirty="0" smtClean="0"/>
              <a:t>Write a postcard/letter/diary entry/email/text from that place/as that person</a:t>
            </a:r>
          </a:p>
          <a:p>
            <a:pPr marL="285750" indent="-285750">
              <a:buFont typeface="Arial" panose="020B0604020202020204" pitchFamily="34" charset="0"/>
              <a:buChar char="•"/>
            </a:pPr>
            <a:r>
              <a:rPr lang="en-GB" b="1" dirty="0" smtClean="0"/>
              <a:t>What happened before/after?</a:t>
            </a:r>
          </a:p>
          <a:p>
            <a:pPr marL="285750" indent="-285750">
              <a:buFont typeface="Arial" panose="020B0604020202020204" pitchFamily="34" charset="0"/>
              <a:buChar char="•"/>
            </a:pPr>
            <a:r>
              <a:rPr lang="en-GB" b="1" dirty="0" smtClean="0"/>
              <a:t>Characterisation – descriptions</a:t>
            </a:r>
          </a:p>
          <a:p>
            <a:pPr marL="2114550" lvl="4" indent="-285750">
              <a:buFont typeface="Arial" panose="020B0604020202020204" pitchFamily="34" charset="0"/>
              <a:buChar char="•"/>
            </a:pPr>
            <a:r>
              <a:rPr lang="en-GB" b="1" dirty="0" smtClean="0"/>
              <a:t>Translate</a:t>
            </a:r>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6" name="Picture 5"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5652120" y="0"/>
            <a:ext cx="3491880" cy="1570351"/>
          </a:xfrm>
          <a:prstGeom prst="rect">
            <a:avLst/>
          </a:prstGeom>
          <a:noFill/>
        </p:spPr>
      </p:pic>
    </p:spTree>
    <p:extLst>
      <p:ext uri="{BB962C8B-B14F-4D97-AF65-F5344CB8AC3E}">
        <p14:creationId xmlns:p14="http://schemas.microsoft.com/office/powerpoint/2010/main" val="294831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1520" y="1052736"/>
            <a:ext cx="8280920" cy="5400675"/>
          </a:xfrm>
        </p:spPr>
        <p:txBody>
          <a:bodyPr/>
          <a:lstStyle/>
          <a:p>
            <a:r>
              <a:rPr lang="en-GB" altLang="en-US" sz="2000" b="1" dirty="0" smtClean="0"/>
              <a:t/>
            </a:r>
            <a:br>
              <a:rPr lang="en-GB" altLang="en-US" sz="2000" b="1" dirty="0" smtClean="0"/>
            </a:br>
            <a:r>
              <a:rPr lang="en-GB" altLang="en-US" sz="2000" b="1" dirty="0" smtClean="0"/>
              <a:t/>
            </a:r>
            <a:br>
              <a:rPr lang="en-GB" altLang="en-US" sz="2000" b="1" dirty="0" smtClean="0"/>
            </a:br>
            <a:r>
              <a:rPr lang="en-GB" altLang="en-US" sz="2400" b="1" u="sng" dirty="0" err="1" smtClean="0"/>
              <a:t>L’Oiseau</a:t>
            </a:r>
            <a:r>
              <a:rPr lang="en-GB" altLang="en-US" sz="2400" b="1" u="sng" dirty="0" smtClean="0"/>
              <a:t> du Colorado  - Robert </a:t>
            </a:r>
            <a:r>
              <a:rPr lang="en-GB" altLang="en-US" sz="2400" b="1" u="sng" dirty="0" err="1" smtClean="0"/>
              <a:t>Desnos</a:t>
            </a:r>
            <a:r>
              <a:rPr lang="en-GB" altLang="en-US" sz="2400" b="1" u="sng" dirty="0" smtClean="0"/>
              <a:t>  1900-1945</a:t>
            </a:r>
            <a:r>
              <a:rPr lang="en-GB" altLang="en-US" sz="2000" b="1" dirty="0" smtClean="0"/>
              <a:t>								</a:t>
            </a:r>
            <a:r>
              <a:rPr lang="en-GB" altLang="en-US" sz="2000" dirty="0" smtClean="0"/>
              <a:t/>
            </a:r>
            <a:br>
              <a:rPr lang="en-GB" altLang="en-US" sz="2000" dirty="0" smtClean="0"/>
            </a:br>
            <a:r>
              <a:rPr lang="en-GB" altLang="en-US" sz="2000" dirty="0" smtClean="0"/>
              <a:t> </a:t>
            </a:r>
            <a:br>
              <a:rPr lang="en-GB" altLang="en-US" sz="2000" dirty="0" smtClean="0"/>
            </a:br>
            <a:r>
              <a:rPr lang="en-GB" altLang="en-US" sz="2400" b="1" dirty="0" err="1" smtClean="0"/>
              <a:t>L’oiseau</a:t>
            </a:r>
            <a:r>
              <a:rPr lang="en-GB" altLang="en-US" sz="2400" b="1" dirty="0" smtClean="0"/>
              <a:t> du Colorad</a:t>
            </a:r>
            <a:r>
              <a:rPr lang="en-GB" altLang="en-US" sz="2400" b="1" dirty="0" smtClean="0">
                <a:solidFill>
                  <a:srgbClr val="009900"/>
                </a:solidFill>
              </a:rPr>
              <a:t>o</a:t>
            </a:r>
            <a:r>
              <a:rPr lang="en-GB" altLang="en-US" sz="2400" b="1" dirty="0" smtClean="0"/>
              <a:t/>
            </a:r>
            <a:br>
              <a:rPr lang="en-GB" altLang="en-US" sz="2400" b="1" dirty="0" smtClean="0"/>
            </a:br>
            <a:r>
              <a:rPr lang="en-GB" altLang="en-US" sz="2400" b="1" dirty="0" smtClean="0"/>
              <a:t>Mange du </a:t>
            </a:r>
            <a:r>
              <a:rPr lang="en-GB" altLang="en-US" sz="2400" b="1" dirty="0" err="1" smtClean="0"/>
              <a:t>miel</a:t>
            </a:r>
            <a:r>
              <a:rPr lang="en-GB" altLang="en-US" sz="2400" b="1" dirty="0" smtClean="0"/>
              <a:t> et des </a:t>
            </a:r>
            <a:r>
              <a:rPr lang="en-GB" altLang="en-US" sz="2400" b="1" dirty="0" err="1" smtClean="0"/>
              <a:t>gât</a:t>
            </a:r>
            <a:r>
              <a:rPr lang="en-GB" altLang="en-US" sz="2400" b="1" dirty="0" err="1" smtClean="0">
                <a:solidFill>
                  <a:srgbClr val="009900"/>
                </a:solidFill>
              </a:rPr>
              <a:t>eaux</a:t>
            </a:r>
            <a:r>
              <a:rPr lang="en-GB" altLang="en-US" sz="2400" b="1" dirty="0" smtClean="0"/>
              <a:t/>
            </a:r>
            <a:br>
              <a:rPr lang="en-GB" altLang="en-US" sz="2400" b="1" dirty="0" smtClean="0"/>
            </a:br>
            <a:r>
              <a:rPr lang="en-GB" altLang="en-US" sz="2400" b="1" dirty="0" smtClean="0"/>
              <a:t>Du </a:t>
            </a:r>
            <a:r>
              <a:rPr lang="en-GB" altLang="en-US" sz="2400" b="1" dirty="0" err="1" smtClean="0"/>
              <a:t>chocolat</a:t>
            </a:r>
            <a:r>
              <a:rPr lang="en-GB" altLang="en-US" sz="2400" b="1" dirty="0" smtClean="0"/>
              <a:t> et des </a:t>
            </a:r>
            <a:r>
              <a:rPr lang="en-GB" altLang="en-US" sz="2400" b="1" dirty="0" err="1" smtClean="0"/>
              <a:t>mandar</a:t>
            </a:r>
            <a:r>
              <a:rPr lang="en-GB" altLang="en-US" sz="2400" b="1" dirty="0" err="1" smtClean="0">
                <a:solidFill>
                  <a:srgbClr val="1480D1"/>
                </a:solidFill>
              </a:rPr>
              <a:t>ines</a:t>
            </a:r>
            <a:r>
              <a:rPr lang="en-GB" altLang="en-US" sz="2400" b="1" dirty="0" smtClean="0"/>
              <a:t/>
            </a:r>
            <a:br>
              <a:rPr lang="en-GB" altLang="en-US" sz="2400" b="1" dirty="0" smtClean="0"/>
            </a:br>
            <a:r>
              <a:rPr lang="en-GB" altLang="en-US" sz="2400" b="1" dirty="0" smtClean="0"/>
              <a:t>Des </a:t>
            </a:r>
            <a:r>
              <a:rPr lang="en-GB" altLang="en-US" sz="2400" b="1" dirty="0" err="1" smtClean="0"/>
              <a:t>dragées</a:t>
            </a:r>
            <a:r>
              <a:rPr lang="en-GB" altLang="en-US" sz="2400" b="1" dirty="0" smtClean="0"/>
              <a:t> des </a:t>
            </a:r>
            <a:r>
              <a:rPr lang="en-GB" altLang="en-US" sz="2400" b="1" dirty="0" err="1" smtClean="0"/>
              <a:t>nougat</a:t>
            </a:r>
            <a:r>
              <a:rPr lang="en-GB" altLang="en-US" sz="2400" b="1" dirty="0" err="1" smtClean="0">
                <a:solidFill>
                  <a:srgbClr val="1480D1"/>
                </a:solidFill>
              </a:rPr>
              <a:t>ines</a:t>
            </a:r>
            <a:r>
              <a:rPr lang="en-GB" altLang="en-US" sz="2400" b="1" dirty="0" smtClean="0"/>
              <a:t/>
            </a:r>
            <a:br>
              <a:rPr lang="en-GB" altLang="en-US" sz="2400" b="1" dirty="0" smtClean="0"/>
            </a:br>
            <a:r>
              <a:rPr lang="en-GB" altLang="en-US" sz="2400" b="1" dirty="0" smtClean="0"/>
              <a:t>Des </a:t>
            </a:r>
            <a:r>
              <a:rPr lang="en-GB" altLang="en-US" sz="2400" b="1" dirty="0" err="1" smtClean="0"/>
              <a:t>framboises</a:t>
            </a:r>
            <a:r>
              <a:rPr lang="en-GB" altLang="en-US" sz="2400" b="1" dirty="0" smtClean="0"/>
              <a:t> des </a:t>
            </a:r>
            <a:r>
              <a:rPr lang="en-GB" altLang="en-US" sz="2400" b="1" dirty="0" err="1" smtClean="0"/>
              <a:t>roudoud</a:t>
            </a:r>
            <a:r>
              <a:rPr lang="en-GB" altLang="en-US" sz="2400" b="1" dirty="0" err="1" smtClean="0">
                <a:solidFill>
                  <a:srgbClr val="FF0000"/>
                </a:solidFill>
              </a:rPr>
              <a:t>ous</a:t>
            </a:r>
            <a:r>
              <a:rPr lang="en-GB" altLang="en-US" sz="2400" b="1" dirty="0" smtClean="0"/>
              <a:t/>
            </a:r>
            <a:br>
              <a:rPr lang="en-GB" altLang="en-US" sz="2400" b="1" dirty="0" smtClean="0"/>
            </a:br>
            <a:r>
              <a:rPr lang="en-GB" altLang="en-US" sz="2400" b="1" dirty="0" smtClean="0"/>
              <a:t>De la glace et du caramel </a:t>
            </a:r>
            <a:r>
              <a:rPr lang="en-GB" altLang="en-US" sz="2400" b="1" dirty="0" err="1" smtClean="0"/>
              <a:t>m</a:t>
            </a:r>
            <a:r>
              <a:rPr lang="en-GB" altLang="en-US" sz="2400" b="1" dirty="0" err="1" smtClean="0">
                <a:solidFill>
                  <a:srgbClr val="FF0000"/>
                </a:solidFill>
              </a:rPr>
              <a:t>ou</a:t>
            </a:r>
            <a:r>
              <a:rPr lang="en-GB" altLang="en-US" sz="2400" b="1" dirty="0" smtClean="0"/>
              <a:t>.</a:t>
            </a:r>
            <a:br>
              <a:rPr lang="en-GB" altLang="en-US" sz="2400" b="1" dirty="0" smtClean="0"/>
            </a:br>
            <a:r>
              <a:rPr lang="en-GB" altLang="en-US" sz="2400" b="1" dirty="0" smtClean="0"/>
              <a:t> </a:t>
            </a:r>
            <a:br>
              <a:rPr lang="en-GB" altLang="en-US" sz="2400" b="1" dirty="0" smtClean="0"/>
            </a:br>
            <a:r>
              <a:rPr lang="en-GB" altLang="en-US" sz="2400" b="1" dirty="0" err="1" smtClean="0"/>
              <a:t>L’oiseau</a:t>
            </a:r>
            <a:r>
              <a:rPr lang="en-GB" altLang="en-US" sz="2400" b="1" dirty="0" smtClean="0"/>
              <a:t> du Colorad</a:t>
            </a:r>
            <a:r>
              <a:rPr lang="en-GB" altLang="en-US" sz="2400" b="1" dirty="0" smtClean="0">
                <a:solidFill>
                  <a:srgbClr val="009900"/>
                </a:solidFill>
              </a:rPr>
              <a:t>o</a:t>
            </a:r>
            <a:r>
              <a:rPr lang="en-GB" altLang="en-US" sz="2400" b="1" dirty="0" smtClean="0"/>
              <a:t/>
            </a:r>
            <a:br>
              <a:rPr lang="en-GB" altLang="en-US" sz="2400" b="1" dirty="0" smtClean="0"/>
            </a:br>
            <a:r>
              <a:rPr lang="en-GB" altLang="en-US" sz="2400" b="1" dirty="0" err="1" smtClean="0"/>
              <a:t>Boit</a:t>
            </a:r>
            <a:r>
              <a:rPr lang="en-GB" altLang="en-US" sz="2400" b="1" dirty="0" smtClean="0"/>
              <a:t> du champagne et du </a:t>
            </a:r>
            <a:r>
              <a:rPr lang="en-GB" altLang="en-US" sz="2400" b="1" dirty="0" err="1" smtClean="0"/>
              <a:t>sir</a:t>
            </a:r>
            <a:r>
              <a:rPr lang="en-GB" altLang="en-US" sz="2400" b="1" dirty="0" err="1" smtClean="0">
                <a:solidFill>
                  <a:srgbClr val="009900"/>
                </a:solidFill>
              </a:rPr>
              <a:t>op</a:t>
            </a:r>
            <a:r>
              <a:rPr lang="en-GB" altLang="en-US" sz="2400" b="1" dirty="0" smtClean="0">
                <a:solidFill>
                  <a:srgbClr val="009900"/>
                </a:solidFill>
              </a:rPr>
              <a:t/>
            </a:r>
            <a:br>
              <a:rPr lang="en-GB" altLang="en-US" sz="2400" b="1" dirty="0" smtClean="0">
                <a:solidFill>
                  <a:srgbClr val="009900"/>
                </a:solidFill>
              </a:rPr>
            </a:br>
            <a:r>
              <a:rPr lang="en-US" altLang="en-US" sz="2400" b="1" dirty="0" smtClean="0">
                <a:solidFill>
                  <a:srgbClr val="009900"/>
                </a:solidFill>
              </a:rPr>
              <a:t>…….</a:t>
            </a:r>
            <a:br>
              <a:rPr lang="en-US" altLang="en-US" sz="2400" b="1" dirty="0" smtClean="0">
                <a:solidFill>
                  <a:srgbClr val="009900"/>
                </a:solidFill>
              </a:rPr>
            </a:br>
            <a:r>
              <a:rPr lang="en-US" altLang="en-US" sz="2400" b="1" dirty="0" smtClean="0">
                <a:solidFill>
                  <a:srgbClr val="009900"/>
                </a:solidFill>
              </a:rPr>
              <a:t/>
            </a:r>
            <a:br>
              <a:rPr lang="en-US" altLang="en-US" sz="2400" b="1" dirty="0" smtClean="0">
                <a:solidFill>
                  <a:srgbClr val="009900"/>
                </a:solidFill>
              </a:rPr>
            </a:br>
            <a:r>
              <a:rPr lang="en-GB" altLang="en-US" sz="2400" b="1" dirty="0" err="1" smtClean="0"/>
              <a:t>L’oiseau</a:t>
            </a:r>
            <a:r>
              <a:rPr lang="en-GB" altLang="en-US" sz="2400" b="1" dirty="0" smtClean="0"/>
              <a:t> du Colorad</a:t>
            </a:r>
            <a:r>
              <a:rPr lang="en-GB" altLang="en-US" sz="2400" b="1" dirty="0" smtClean="0">
                <a:solidFill>
                  <a:srgbClr val="009900"/>
                </a:solidFill>
              </a:rPr>
              <a:t>o</a:t>
            </a:r>
            <a:r>
              <a:rPr lang="en-GB" altLang="en-US" sz="2400" b="1" dirty="0" smtClean="0"/>
              <a:t/>
            </a:r>
            <a:br>
              <a:rPr lang="en-GB" altLang="en-US" sz="2400" b="1" dirty="0" smtClean="0"/>
            </a:br>
            <a:r>
              <a:rPr lang="en-GB" altLang="en-US" sz="2400" b="1" dirty="0" err="1" smtClean="0"/>
              <a:t>Dans</a:t>
            </a:r>
            <a:r>
              <a:rPr lang="en-GB" altLang="en-US" sz="2400" b="1" dirty="0" smtClean="0"/>
              <a:t> un grand lit fait un petit dod</a:t>
            </a:r>
            <a:r>
              <a:rPr lang="en-GB" altLang="en-US" sz="2400" b="1" dirty="0" smtClean="0">
                <a:solidFill>
                  <a:srgbClr val="009900"/>
                </a:solidFill>
              </a:rPr>
              <a:t>o</a:t>
            </a:r>
            <a:r>
              <a:rPr lang="en-GB" altLang="en-US" sz="2000" b="1" dirty="0" smtClean="0">
                <a:solidFill>
                  <a:srgbClr val="009900"/>
                </a:solidFill>
              </a:rPr>
              <a:t/>
            </a:r>
            <a:br>
              <a:rPr lang="en-GB" altLang="en-US" sz="2000" b="1" dirty="0" smtClean="0">
                <a:solidFill>
                  <a:srgbClr val="009900"/>
                </a:solidFill>
              </a:rPr>
            </a:br>
            <a:r>
              <a:rPr lang="en-US" altLang="en-US" sz="2000" b="1" dirty="0" smtClean="0">
                <a:solidFill>
                  <a:srgbClr val="009900"/>
                </a:solidFill>
              </a:rPr>
              <a:t>…..</a:t>
            </a:r>
            <a:r>
              <a:rPr lang="en-GB" altLang="en-US" sz="2000" b="1" dirty="0" smtClean="0"/>
              <a:t/>
            </a:r>
            <a:br>
              <a:rPr lang="en-GB" altLang="en-US" sz="2000" b="1" dirty="0" smtClean="0"/>
            </a:br>
            <a:r>
              <a:rPr lang="en-GB" altLang="en-US" sz="2000" b="1" dirty="0" smtClean="0"/>
              <a:t/>
            </a:r>
            <a:br>
              <a:rPr lang="en-GB" altLang="en-US" sz="2000" b="1" dirty="0" smtClean="0"/>
            </a:br>
            <a:r>
              <a:rPr lang="en-GB" altLang="en-US" sz="2000" b="1" dirty="0" smtClean="0"/>
              <a:t>(Les rimes </a:t>
            </a:r>
            <a:r>
              <a:rPr lang="en-GB" altLang="en-US" sz="2000" b="1" dirty="0" err="1" smtClean="0"/>
              <a:t>suivis</a:t>
            </a:r>
            <a:r>
              <a:rPr lang="en-GB" altLang="en-US" sz="2000" b="1" dirty="0" smtClean="0"/>
              <a:t>/ </a:t>
            </a:r>
            <a:r>
              <a:rPr lang="en-GB" altLang="en-US" sz="2000" b="1" dirty="0" err="1" smtClean="0"/>
              <a:t>une</a:t>
            </a:r>
            <a:r>
              <a:rPr lang="en-GB" altLang="en-US" sz="2000" b="1" dirty="0" smtClean="0"/>
              <a:t> rime de type AA/BB/strophes/</a:t>
            </a:r>
            <a:r>
              <a:rPr lang="en-GB" altLang="en-US" sz="2000" b="1" dirty="0" err="1" smtClean="0"/>
              <a:t>vers</a:t>
            </a:r>
            <a:r>
              <a:rPr lang="en-GB" altLang="en-US" sz="2000" b="1" dirty="0" smtClean="0"/>
              <a:t>/les </a:t>
            </a:r>
            <a:r>
              <a:rPr lang="en-GB" altLang="en-US" sz="2000" b="1" dirty="0" err="1" smtClean="0"/>
              <a:t>pieds</a:t>
            </a:r>
            <a:r>
              <a:rPr lang="en-GB" altLang="en-US" sz="2000" b="1" dirty="0" smtClean="0"/>
              <a:t>)</a:t>
            </a:r>
            <a:r>
              <a:rPr lang="en-GB" altLang="en-US" sz="2400" b="1" dirty="0" smtClean="0">
                <a:solidFill>
                  <a:schemeClr val="bg2">
                    <a:lumMod val="10000"/>
                  </a:schemeClr>
                </a:solidFill>
              </a:rPr>
              <a:t/>
            </a:r>
            <a:br>
              <a:rPr lang="en-GB" altLang="en-US" sz="2400" b="1" dirty="0" smtClean="0">
                <a:solidFill>
                  <a:schemeClr val="bg2">
                    <a:lumMod val="10000"/>
                  </a:schemeClr>
                </a:solidFill>
              </a:rPr>
            </a:br>
            <a:r>
              <a:rPr lang="en-GB" altLang="en-US" sz="2000" b="1" dirty="0" smtClean="0"/>
              <a:t/>
            </a:r>
            <a:br>
              <a:rPr lang="en-GB" altLang="en-US" sz="2000" b="1"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t>
            </a:r>
            <a:br>
              <a:rPr lang="en-GB" altLang="en-US" sz="2000" dirty="0" smtClean="0"/>
            </a:br>
            <a:endParaRPr lang="en-US" altLang="en-US" dirty="0" smtClean="0"/>
          </a:p>
        </p:txBody>
      </p:sp>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44824"/>
            <a:ext cx="3384376"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71459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0075" y="296863"/>
            <a:ext cx="8229600" cy="457200"/>
          </a:xfrm>
        </p:spPr>
        <p:txBody>
          <a:bodyPr rtlCol="0">
            <a:normAutofit fontScale="90000"/>
          </a:bodyPr>
          <a:lstStyle/>
          <a:p>
            <a:pPr eaLnBrk="1" fontAlgn="auto" hangingPunct="1">
              <a:spcAft>
                <a:spcPts val="0"/>
              </a:spcAft>
              <a:defRPr/>
            </a:pPr>
            <a:r>
              <a:rPr lang="en-GB" altLang="en-US" dirty="0" smtClean="0">
                <a:solidFill>
                  <a:srgbClr val="FF0000"/>
                </a:solidFill>
                <a:latin typeface="Kristen ITC" panose="03050502040202030202" pitchFamily="66" charset="0"/>
                <a:ea typeface="+mj-ea"/>
                <a:cs typeface="+mj-cs"/>
              </a:rPr>
              <a:t>Les solutions </a:t>
            </a:r>
          </a:p>
        </p:txBody>
      </p:sp>
      <p:sp>
        <p:nvSpPr>
          <p:cNvPr id="26627" name="Content Placeholder 2"/>
          <p:cNvSpPr>
            <a:spLocks noGrp="1"/>
          </p:cNvSpPr>
          <p:nvPr>
            <p:ph idx="1"/>
          </p:nvPr>
        </p:nvSpPr>
        <p:spPr>
          <a:xfrm>
            <a:off x="203200" y="966788"/>
            <a:ext cx="3106738" cy="5073650"/>
          </a:xfrm>
        </p:spPr>
        <p:txBody>
          <a:bodyPr rtlCol="0">
            <a:normAutofit fontScale="25000" lnSpcReduction="20000"/>
          </a:bodyPr>
          <a:lstStyle/>
          <a:p>
            <a:pPr eaLnBrk="1" hangingPunct="1">
              <a:lnSpc>
                <a:spcPct val="170000"/>
              </a:lnSpc>
              <a:defRPr/>
            </a:pPr>
            <a:r>
              <a:rPr lang="en-GB" altLang="en-US" sz="8000" dirty="0" smtClean="0">
                <a:ea typeface="+mn-ea"/>
                <a:cs typeface="+mn-cs"/>
              </a:rPr>
              <a:t>1. </a:t>
            </a:r>
          </a:p>
          <a:p>
            <a:pPr eaLnBrk="1" hangingPunct="1">
              <a:lnSpc>
                <a:spcPct val="170000"/>
              </a:lnSpc>
              <a:defRPr/>
            </a:pPr>
            <a:r>
              <a:rPr lang="en-GB" altLang="en-US" sz="8000" dirty="0" smtClean="0">
                <a:ea typeface="+mn-ea"/>
                <a:cs typeface="+mn-cs"/>
              </a:rPr>
              <a:t>2. </a:t>
            </a:r>
          </a:p>
          <a:p>
            <a:pPr eaLnBrk="1" hangingPunct="1">
              <a:lnSpc>
                <a:spcPct val="170000"/>
              </a:lnSpc>
              <a:defRPr/>
            </a:pPr>
            <a:r>
              <a:rPr lang="en-GB" altLang="en-US" sz="8000" dirty="0" smtClean="0">
                <a:ea typeface="+mn-ea"/>
                <a:cs typeface="+mn-cs"/>
              </a:rPr>
              <a:t>3.</a:t>
            </a:r>
          </a:p>
          <a:p>
            <a:pPr eaLnBrk="1" hangingPunct="1">
              <a:lnSpc>
                <a:spcPct val="170000"/>
              </a:lnSpc>
              <a:defRPr/>
            </a:pPr>
            <a:r>
              <a:rPr lang="en-GB" altLang="en-US" sz="8000" dirty="0" smtClean="0">
                <a:ea typeface="+mn-ea"/>
                <a:cs typeface="+mn-cs"/>
              </a:rPr>
              <a:t>4.</a:t>
            </a:r>
          </a:p>
          <a:p>
            <a:pPr eaLnBrk="1" hangingPunct="1">
              <a:lnSpc>
                <a:spcPct val="170000"/>
              </a:lnSpc>
              <a:defRPr/>
            </a:pPr>
            <a:r>
              <a:rPr lang="en-GB" altLang="en-US" sz="8000" dirty="0" smtClean="0">
                <a:ea typeface="+mn-ea"/>
                <a:cs typeface="+mn-cs"/>
              </a:rPr>
              <a:t>5.</a:t>
            </a:r>
          </a:p>
          <a:p>
            <a:pPr eaLnBrk="1" hangingPunct="1">
              <a:lnSpc>
                <a:spcPct val="170000"/>
              </a:lnSpc>
              <a:defRPr/>
            </a:pPr>
            <a:r>
              <a:rPr lang="en-GB" altLang="en-US" sz="8000" dirty="0">
                <a:ea typeface="+mn-ea"/>
                <a:cs typeface="+mn-cs"/>
              </a:rPr>
              <a:t>6</a:t>
            </a:r>
            <a:endParaRPr lang="en-GB" altLang="en-US" sz="8000" dirty="0" smtClean="0">
              <a:ea typeface="+mn-ea"/>
              <a:cs typeface="+mn-cs"/>
            </a:endParaRPr>
          </a:p>
          <a:p>
            <a:pPr eaLnBrk="1" hangingPunct="1">
              <a:lnSpc>
                <a:spcPct val="170000"/>
              </a:lnSpc>
              <a:defRPr/>
            </a:pPr>
            <a:r>
              <a:rPr lang="en-GB" altLang="en-US" sz="8000" dirty="0" smtClean="0">
                <a:ea typeface="+mn-ea"/>
                <a:cs typeface="+mn-cs"/>
              </a:rPr>
              <a:t>7.</a:t>
            </a:r>
          </a:p>
          <a:p>
            <a:pPr eaLnBrk="1" hangingPunct="1">
              <a:lnSpc>
                <a:spcPct val="170000"/>
              </a:lnSpc>
              <a:defRPr/>
            </a:pPr>
            <a:endParaRPr lang="en-GB" altLang="en-US" sz="8000" dirty="0" smtClean="0">
              <a:ea typeface="+mn-ea"/>
              <a:cs typeface="+mn-cs"/>
            </a:endParaRPr>
          </a:p>
          <a:p>
            <a:pPr eaLnBrk="1" hangingPunct="1">
              <a:lnSpc>
                <a:spcPct val="170000"/>
              </a:lnSpc>
              <a:defRPr/>
            </a:pPr>
            <a:r>
              <a:rPr lang="en-GB" altLang="en-US" sz="8000" dirty="0">
                <a:ea typeface="+mn-ea"/>
                <a:cs typeface="+mn-cs"/>
              </a:rPr>
              <a:t>8</a:t>
            </a:r>
            <a:r>
              <a:rPr lang="en-GB" altLang="en-US" sz="8000" dirty="0" smtClean="0">
                <a:ea typeface="+mn-ea"/>
                <a:cs typeface="+mn-cs"/>
              </a:rPr>
              <a:t>.</a:t>
            </a:r>
          </a:p>
          <a:p>
            <a:pPr eaLnBrk="1" hangingPunct="1">
              <a:lnSpc>
                <a:spcPct val="200000"/>
              </a:lnSpc>
              <a:defRPr/>
            </a:pPr>
            <a:endParaRPr lang="en-GB" altLang="en-US" sz="8000" dirty="0" smtClean="0">
              <a:ea typeface="+mn-ea"/>
              <a:cs typeface="+mn-cs"/>
            </a:endParaRPr>
          </a:p>
          <a:p>
            <a:pPr eaLnBrk="1" hangingPunct="1">
              <a:lnSpc>
                <a:spcPct val="200000"/>
              </a:lnSpc>
              <a:defRPr/>
            </a:pPr>
            <a:r>
              <a:rPr lang="en-GB" altLang="en-US" sz="8000" dirty="0" smtClean="0">
                <a:ea typeface="+mn-ea"/>
                <a:cs typeface="+mn-cs"/>
              </a:rPr>
              <a:t>8.  </a:t>
            </a:r>
          </a:p>
          <a:p>
            <a:pPr marL="0" indent="0" eaLnBrk="1" hangingPunct="1">
              <a:buFont typeface="Arial" panose="020B0604020202020204" pitchFamily="34" charset="0"/>
              <a:buNone/>
              <a:defRPr/>
            </a:pPr>
            <a:endParaRPr lang="en-GB" altLang="en-US" sz="2800" dirty="0" smtClean="0">
              <a:ea typeface="+mn-ea"/>
              <a:cs typeface="+mn-cs"/>
            </a:endParaRPr>
          </a:p>
        </p:txBody>
      </p:sp>
      <p:sp>
        <p:nvSpPr>
          <p:cNvPr id="24580" name="TextBox 2"/>
          <p:cNvSpPr txBox="1">
            <a:spLocks noChangeArrowheads="1"/>
          </p:cNvSpPr>
          <p:nvPr/>
        </p:nvSpPr>
        <p:spPr bwMode="auto">
          <a:xfrm>
            <a:off x="1014413" y="1074738"/>
            <a:ext cx="773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miel</a:t>
            </a:r>
          </a:p>
        </p:txBody>
      </p:sp>
      <p:sp>
        <p:nvSpPr>
          <p:cNvPr id="24581" name="TextBox 15"/>
          <p:cNvSpPr txBox="1">
            <a:spLocks noChangeArrowheads="1"/>
          </p:cNvSpPr>
          <p:nvPr/>
        </p:nvSpPr>
        <p:spPr bwMode="auto">
          <a:xfrm>
            <a:off x="950913" y="1663700"/>
            <a:ext cx="1381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gâteaux</a:t>
            </a:r>
          </a:p>
        </p:txBody>
      </p:sp>
      <p:sp>
        <p:nvSpPr>
          <p:cNvPr id="24582" name="TextBox 16"/>
          <p:cNvSpPr txBox="1">
            <a:spLocks noChangeArrowheads="1"/>
          </p:cNvSpPr>
          <p:nvPr/>
        </p:nvSpPr>
        <p:spPr bwMode="auto">
          <a:xfrm>
            <a:off x="990600" y="2236788"/>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chocolat</a:t>
            </a:r>
          </a:p>
        </p:txBody>
      </p:sp>
      <p:sp>
        <p:nvSpPr>
          <p:cNvPr id="24583" name="TextBox 17"/>
          <p:cNvSpPr txBox="1">
            <a:spLocks noChangeArrowheads="1"/>
          </p:cNvSpPr>
          <p:nvPr/>
        </p:nvSpPr>
        <p:spPr bwMode="auto">
          <a:xfrm>
            <a:off x="942975" y="2736850"/>
            <a:ext cx="187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mandarines</a:t>
            </a:r>
          </a:p>
        </p:txBody>
      </p:sp>
      <p:sp>
        <p:nvSpPr>
          <p:cNvPr id="24584" name="TextBox 18"/>
          <p:cNvSpPr txBox="1">
            <a:spLocks noChangeArrowheads="1"/>
          </p:cNvSpPr>
          <p:nvPr/>
        </p:nvSpPr>
        <p:spPr bwMode="auto">
          <a:xfrm>
            <a:off x="815975" y="3270250"/>
            <a:ext cx="180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framboises</a:t>
            </a:r>
          </a:p>
        </p:txBody>
      </p:sp>
      <p:sp>
        <p:nvSpPr>
          <p:cNvPr id="24585" name="TextBox 19"/>
          <p:cNvSpPr txBox="1">
            <a:spLocks noChangeArrowheads="1"/>
          </p:cNvSpPr>
          <p:nvPr/>
        </p:nvSpPr>
        <p:spPr bwMode="auto">
          <a:xfrm>
            <a:off x="976313" y="3914775"/>
            <a:ext cx="95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glace</a:t>
            </a:r>
          </a:p>
          <a:p>
            <a:endParaRPr lang="en-GB" altLang="en-US" sz="2400">
              <a:latin typeface="Kristen ITC" panose="03050502040202030202" pitchFamily="66" charset="0"/>
            </a:endParaRPr>
          </a:p>
        </p:txBody>
      </p:sp>
      <p:sp>
        <p:nvSpPr>
          <p:cNvPr id="24586" name="TextBox 20"/>
          <p:cNvSpPr txBox="1">
            <a:spLocks noChangeArrowheads="1"/>
          </p:cNvSpPr>
          <p:nvPr/>
        </p:nvSpPr>
        <p:spPr bwMode="auto">
          <a:xfrm>
            <a:off x="960438" y="457517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champagne</a:t>
            </a:r>
          </a:p>
        </p:txBody>
      </p:sp>
      <p:sp>
        <p:nvSpPr>
          <p:cNvPr id="24587" name="TextBox 21"/>
          <p:cNvSpPr txBox="1">
            <a:spLocks noChangeArrowheads="1"/>
          </p:cNvSpPr>
          <p:nvPr/>
        </p:nvSpPr>
        <p:spPr bwMode="auto">
          <a:xfrm>
            <a:off x="990600" y="5648325"/>
            <a:ext cx="2171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Suc de fraise</a:t>
            </a:r>
          </a:p>
        </p:txBody>
      </p:sp>
      <p:sp>
        <p:nvSpPr>
          <p:cNvPr id="24588" name="TextBox 22"/>
          <p:cNvSpPr txBox="1">
            <a:spLocks noChangeArrowheads="1"/>
          </p:cNvSpPr>
          <p:nvPr/>
        </p:nvSpPr>
        <p:spPr bwMode="auto">
          <a:xfrm>
            <a:off x="5665788" y="1762125"/>
            <a:ext cx="208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Jus d’ananas</a:t>
            </a:r>
          </a:p>
        </p:txBody>
      </p:sp>
      <p:sp>
        <p:nvSpPr>
          <p:cNvPr id="24589" name="TextBox 23"/>
          <p:cNvSpPr txBox="1">
            <a:spLocks noChangeArrowheads="1"/>
          </p:cNvSpPr>
          <p:nvPr/>
        </p:nvSpPr>
        <p:spPr bwMode="auto">
          <a:xfrm>
            <a:off x="5727700" y="2274888"/>
            <a:ext cx="1090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pêche</a:t>
            </a:r>
          </a:p>
        </p:txBody>
      </p:sp>
      <p:sp>
        <p:nvSpPr>
          <p:cNvPr id="24590" name="TextBox 3"/>
          <p:cNvSpPr txBox="1">
            <a:spLocks noChangeArrowheads="1"/>
          </p:cNvSpPr>
          <p:nvPr/>
        </p:nvSpPr>
        <p:spPr bwMode="auto">
          <a:xfrm>
            <a:off x="5011738" y="1606550"/>
            <a:ext cx="1033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altLang="en-US" sz="2400"/>
              <a:t>9.</a:t>
            </a:r>
          </a:p>
          <a:p>
            <a:pPr>
              <a:lnSpc>
                <a:spcPct val="150000"/>
              </a:lnSpc>
            </a:pPr>
            <a:r>
              <a:rPr lang="en-GB" altLang="en-US" sz="2400"/>
              <a:t>10.</a:t>
            </a:r>
          </a:p>
          <a:p>
            <a:pPr>
              <a:lnSpc>
                <a:spcPct val="150000"/>
              </a:lnSpc>
            </a:pPr>
            <a:r>
              <a:rPr lang="en-GB" altLang="en-US" sz="2400"/>
              <a:t>11.</a:t>
            </a:r>
          </a:p>
          <a:p>
            <a:pPr>
              <a:lnSpc>
                <a:spcPct val="150000"/>
              </a:lnSpc>
            </a:pPr>
            <a:r>
              <a:rPr lang="en-GB" altLang="en-US" sz="2400"/>
              <a:t>12.  </a:t>
            </a:r>
          </a:p>
        </p:txBody>
      </p:sp>
      <p:sp>
        <p:nvSpPr>
          <p:cNvPr id="24591" name="TextBox 25"/>
          <p:cNvSpPr txBox="1">
            <a:spLocks noChangeArrowheads="1"/>
          </p:cNvSpPr>
          <p:nvPr/>
        </p:nvSpPr>
        <p:spPr bwMode="auto">
          <a:xfrm>
            <a:off x="5578475" y="2805113"/>
            <a:ext cx="120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nuages</a:t>
            </a:r>
          </a:p>
        </p:txBody>
      </p:sp>
      <p:sp>
        <p:nvSpPr>
          <p:cNvPr id="24592" name="TextBox 26"/>
          <p:cNvSpPr txBox="1">
            <a:spLocks noChangeArrowheads="1"/>
          </p:cNvSpPr>
          <p:nvPr/>
        </p:nvSpPr>
        <p:spPr bwMode="auto">
          <a:xfrm>
            <a:off x="5592763" y="3325813"/>
            <a:ext cx="90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400">
                <a:latin typeface="Kristen ITC" panose="03050502040202030202" pitchFamily="66" charset="0"/>
              </a:rPr>
              <a:t>pluie</a:t>
            </a:r>
          </a:p>
        </p:txBody>
      </p:sp>
      <p:pic>
        <p:nvPicPr>
          <p:cNvPr id="245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754063"/>
            <a:ext cx="11176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1563688"/>
            <a:ext cx="7794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1528763"/>
            <a:ext cx="890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2222500"/>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36863" y="2805113"/>
            <a:ext cx="9350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1300" y="3379788"/>
            <a:ext cx="990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58975" y="3819525"/>
            <a:ext cx="13858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81300" y="4657725"/>
            <a:ext cx="17319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32150" y="5738813"/>
            <a:ext cx="11842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139825"/>
            <a:ext cx="11477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80263" y="2101850"/>
            <a:ext cx="1136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92925" y="2805113"/>
            <a:ext cx="1652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75425" y="3478213"/>
            <a:ext cx="17319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132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30238" y="365125"/>
            <a:ext cx="7886700" cy="1325563"/>
          </a:xfrm>
        </p:spPr>
        <p:txBody>
          <a:bodyPr/>
          <a:lstStyle/>
          <a:p>
            <a:r>
              <a:rPr lang="en-US" altLang="en-US" smtClean="0">
                <a:latin typeface="Kristen ITC" panose="03050502040202030202" pitchFamily="66" charset="0"/>
              </a:rPr>
              <a:t>Classifiez les mots en accord avec  les sons </a:t>
            </a:r>
          </a:p>
        </p:txBody>
      </p:sp>
      <p:graphicFrame>
        <p:nvGraphicFramePr>
          <p:cNvPr id="9" name="Table 8"/>
          <p:cNvGraphicFramePr>
            <a:graphicFrameLocks noGrp="1"/>
          </p:cNvGraphicFramePr>
          <p:nvPr/>
        </p:nvGraphicFramePr>
        <p:xfrm>
          <a:off x="755650" y="1697038"/>
          <a:ext cx="7488237" cy="2884485"/>
        </p:xfrm>
        <a:graphic>
          <a:graphicData uri="http://schemas.openxmlformats.org/drawingml/2006/table">
            <a:tbl>
              <a:tblPr firstRow="1" bandRow="1">
                <a:tableStyleId>{5C22544A-7EE6-4342-B048-85BDC9FD1C3A}</a:tableStyleId>
              </a:tblPr>
              <a:tblGrid>
                <a:gridCol w="2496079"/>
                <a:gridCol w="2496079"/>
                <a:gridCol w="2496079"/>
              </a:tblGrid>
              <a:tr h="576897">
                <a:tc>
                  <a:txBody>
                    <a:bodyPr/>
                    <a:lstStyle/>
                    <a:p>
                      <a:r>
                        <a:rPr lang="en-US" sz="2800" dirty="0" smtClean="0"/>
                        <a:t>[o]</a:t>
                      </a:r>
                      <a:endParaRPr lang="en-US" sz="2800" dirty="0"/>
                    </a:p>
                  </a:txBody>
                  <a:tcPr marL="91433" marR="91433" marT="45735" marB="45735"/>
                </a:tc>
                <a:tc>
                  <a:txBody>
                    <a:bodyPr/>
                    <a:lstStyle/>
                    <a:p>
                      <a:r>
                        <a:rPr lang="en-US" sz="2800" dirty="0" smtClean="0"/>
                        <a:t>[in]</a:t>
                      </a:r>
                      <a:endParaRPr lang="en-US" sz="2800" dirty="0"/>
                    </a:p>
                  </a:txBody>
                  <a:tcPr marL="91433" marR="91433" marT="45735" marB="45735"/>
                </a:tc>
                <a:tc>
                  <a:txBody>
                    <a:bodyPr/>
                    <a:lstStyle/>
                    <a:p>
                      <a:r>
                        <a:rPr lang="en-US" sz="2800" dirty="0" smtClean="0"/>
                        <a:t>[u]</a:t>
                      </a:r>
                      <a:endParaRPr lang="en-US" sz="2800" dirty="0"/>
                    </a:p>
                  </a:txBody>
                  <a:tcPr marL="91433" marR="91433" marT="45735" marB="45735"/>
                </a:tc>
              </a:tr>
              <a:tr h="576897">
                <a:tc>
                  <a:txBody>
                    <a:bodyPr/>
                    <a:lstStyle/>
                    <a:p>
                      <a:endParaRPr lang="en-US" sz="1400" dirty="0"/>
                    </a:p>
                  </a:txBody>
                  <a:tcPr marL="91433" marR="91433" marT="45735" marB="45735"/>
                </a:tc>
                <a:tc>
                  <a:txBody>
                    <a:bodyPr/>
                    <a:lstStyle/>
                    <a:p>
                      <a:endParaRPr lang="en-US" sz="1400"/>
                    </a:p>
                  </a:txBody>
                  <a:tcPr marL="91433" marR="91433" marT="45735" marB="45735"/>
                </a:tc>
                <a:tc>
                  <a:txBody>
                    <a:bodyPr/>
                    <a:lstStyle/>
                    <a:p>
                      <a:endParaRPr lang="en-US" sz="1400"/>
                    </a:p>
                  </a:txBody>
                  <a:tcPr marL="91433" marR="91433" marT="45735" marB="45735"/>
                </a:tc>
              </a:tr>
              <a:tr h="576897">
                <a:tc>
                  <a:txBody>
                    <a:bodyPr/>
                    <a:lstStyle/>
                    <a:p>
                      <a:endParaRPr lang="en-US" sz="1400" dirty="0"/>
                    </a:p>
                  </a:txBody>
                  <a:tcPr marL="91433" marR="91433" marT="45735" marB="45735"/>
                </a:tc>
                <a:tc>
                  <a:txBody>
                    <a:bodyPr/>
                    <a:lstStyle/>
                    <a:p>
                      <a:endParaRPr lang="en-US" sz="1400"/>
                    </a:p>
                  </a:txBody>
                  <a:tcPr marL="91433" marR="91433" marT="45735" marB="45735"/>
                </a:tc>
                <a:tc>
                  <a:txBody>
                    <a:bodyPr/>
                    <a:lstStyle/>
                    <a:p>
                      <a:endParaRPr lang="en-US" sz="1400"/>
                    </a:p>
                  </a:txBody>
                  <a:tcPr marL="91433" marR="91433" marT="45735" marB="45735"/>
                </a:tc>
              </a:tr>
              <a:tr h="576897">
                <a:tc>
                  <a:txBody>
                    <a:bodyPr/>
                    <a:lstStyle/>
                    <a:p>
                      <a:endParaRPr lang="en-US" sz="1400"/>
                    </a:p>
                  </a:txBody>
                  <a:tcPr marL="91433" marR="91433" marT="45735" marB="45735"/>
                </a:tc>
                <a:tc>
                  <a:txBody>
                    <a:bodyPr/>
                    <a:lstStyle/>
                    <a:p>
                      <a:endParaRPr lang="en-US" sz="1400"/>
                    </a:p>
                  </a:txBody>
                  <a:tcPr marL="91433" marR="91433" marT="45735" marB="45735"/>
                </a:tc>
                <a:tc>
                  <a:txBody>
                    <a:bodyPr/>
                    <a:lstStyle/>
                    <a:p>
                      <a:endParaRPr lang="en-US" sz="1400"/>
                    </a:p>
                  </a:txBody>
                  <a:tcPr marL="91433" marR="91433" marT="45735" marB="45735"/>
                </a:tc>
              </a:tr>
              <a:tr h="576897">
                <a:tc>
                  <a:txBody>
                    <a:bodyPr/>
                    <a:lstStyle/>
                    <a:p>
                      <a:endParaRPr lang="en-US" sz="1400"/>
                    </a:p>
                  </a:txBody>
                  <a:tcPr marL="91433" marR="91433" marT="45735" marB="45735"/>
                </a:tc>
                <a:tc>
                  <a:txBody>
                    <a:bodyPr/>
                    <a:lstStyle/>
                    <a:p>
                      <a:endParaRPr lang="en-US" sz="1400"/>
                    </a:p>
                  </a:txBody>
                  <a:tcPr marL="91433" marR="91433" marT="45735" marB="45735"/>
                </a:tc>
                <a:tc>
                  <a:txBody>
                    <a:bodyPr/>
                    <a:lstStyle/>
                    <a:p>
                      <a:endParaRPr lang="en-US" sz="1400" dirty="0"/>
                    </a:p>
                  </a:txBody>
                  <a:tcPr marL="91433" marR="91433" marT="45735" marB="45735"/>
                </a:tc>
              </a:tr>
            </a:tbl>
          </a:graphicData>
        </a:graphic>
      </p:graphicFrame>
      <p:sp>
        <p:nvSpPr>
          <p:cNvPr id="48157" name="TextBox 9"/>
          <p:cNvSpPr txBox="1">
            <a:spLocks noChangeArrowheads="1"/>
          </p:cNvSpPr>
          <p:nvPr/>
        </p:nvSpPr>
        <p:spPr bwMode="auto">
          <a:xfrm>
            <a:off x="395288" y="4797425"/>
            <a:ext cx="84978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rPr>
              <a:t> </a:t>
            </a:r>
            <a:r>
              <a:rPr lang="en-US" altLang="en-US" sz="2800" smtClean="0">
                <a:solidFill>
                  <a:srgbClr val="B969B8"/>
                </a:solidFill>
                <a:latin typeface="Kristen ITC" panose="03050502040202030202" pitchFamily="66" charset="0"/>
              </a:rPr>
              <a:t>ci-dessous      vitrine        abricot       didgeridoo      cacao                        musicaux  </a:t>
            </a:r>
          </a:p>
          <a:p>
            <a:pPr eaLnBrk="0" hangingPunct="0"/>
            <a:r>
              <a:rPr lang="en-US" altLang="en-US" sz="2800" smtClean="0">
                <a:solidFill>
                  <a:srgbClr val="B969B8"/>
                </a:solidFill>
                <a:latin typeface="Kristen ITC" panose="03050502040202030202" pitchFamily="66" charset="0"/>
              </a:rPr>
              <a:t>saccarine       Guinée-Bissau          caribou </a:t>
            </a:r>
          </a:p>
          <a:p>
            <a:pPr eaLnBrk="0" hangingPunct="0"/>
            <a:r>
              <a:rPr lang="en-US" altLang="en-US" sz="2800" smtClean="0">
                <a:solidFill>
                  <a:srgbClr val="B969B8"/>
                </a:solidFill>
                <a:latin typeface="Kristen ITC" panose="03050502040202030202" pitchFamily="66" charset="0"/>
              </a:rPr>
              <a:t>doux</a:t>
            </a:r>
          </a:p>
        </p:txBody>
      </p:sp>
      <p:sp>
        <p:nvSpPr>
          <p:cNvPr id="4" name="TextBox 3"/>
          <p:cNvSpPr txBox="1">
            <a:spLocks noChangeArrowheads="1"/>
          </p:cNvSpPr>
          <p:nvPr/>
        </p:nvSpPr>
        <p:spPr bwMode="auto">
          <a:xfrm>
            <a:off x="5940425" y="2379663"/>
            <a:ext cx="1341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ci-dessous</a:t>
            </a:r>
            <a:endParaRPr lang="en-GB" altLang="en-US" smtClean="0">
              <a:solidFill>
                <a:srgbClr val="B969B8"/>
              </a:solidFill>
            </a:endParaRPr>
          </a:p>
        </p:txBody>
      </p:sp>
      <p:sp>
        <p:nvSpPr>
          <p:cNvPr id="8" name="TextBox 7"/>
          <p:cNvSpPr txBox="1">
            <a:spLocks noChangeArrowheads="1"/>
          </p:cNvSpPr>
          <p:nvPr/>
        </p:nvSpPr>
        <p:spPr bwMode="auto">
          <a:xfrm>
            <a:off x="3302000" y="23860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vitrine</a:t>
            </a:r>
            <a:endParaRPr lang="en-GB" altLang="en-US" smtClean="0">
              <a:solidFill>
                <a:srgbClr val="B969B8"/>
              </a:solidFill>
            </a:endParaRPr>
          </a:p>
        </p:txBody>
      </p:sp>
      <p:sp>
        <p:nvSpPr>
          <p:cNvPr id="10" name="TextBox 9"/>
          <p:cNvSpPr txBox="1">
            <a:spLocks noChangeArrowheads="1"/>
          </p:cNvSpPr>
          <p:nvPr/>
        </p:nvSpPr>
        <p:spPr bwMode="auto">
          <a:xfrm>
            <a:off x="1098550" y="2379663"/>
            <a:ext cx="100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abricot</a:t>
            </a:r>
            <a:endParaRPr lang="en-GB" altLang="en-US" smtClean="0">
              <a:solidFill>
                <a:srgbClr val="B969B8"/>
              </a:solidFill>
            </a:endParaRPr>
          </a:p>
        </p:txBody>
      </p:sp>
      <p:sp>
        <p:nvSpPr>
          <p:cNvPr id="11" name="TextBox 10"/>
          <p:cNvSpPr txBox="1">
            <a:spLocks noChangeArrowheads="1"/>
          </p:cNvSpPr>
          <p:nvPr/>
        </p:nvSpPr>
        <p:spPr bwMode="auto">
          <a:xfrm>
            <a:off x="5795963" y="293370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didgeridoo</a:t>
            </a:r>
            <a:endParaRPr lang="en-GB" altLang="en-US" smtClean="0">
              <a:solidFill>
                <a:srgbClr val="B969B8"/>
              </a:solidFill>
            </a:endParaRPr>
          </a:p>
        </p:txBody>
      </p:sp>
      <p:sp>
        <p:nvSpPr>
          <p:cNvPr id="12" name="TextBox 11"/>
          <p:cNvSpPr txBox="1">
            <a:spLocks noChangeArrowheads="1"/>
          </p:cNvSpPr>
          <p:nvPr/>
        </p:nvSpPr>
        <p:spPr bwMode="auto">
          <a:xfrm>
            <a:off x="931863" y="29337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cacao</a:t>
            </a:r>
            <a:endParaRPr lang="en-GB" altLang="en-US" smtClean="0">
              <a:solidFill>
                <a:srgbClr val="B969B8"/>
              </a:solidFill>
            </a:endParaRPr>
          </a:p>
        </p:txBody>
      </p:sp>
      <p:sp>
        <p:nvSpPr>
          <p:cNvPr id="13" name="TextBox 12"/>
          <p:cNvSpPr txBox="1">
            <a:spLocks noChangeArrowheads="1"/>
          </p:cNvSpPr>
          <p:nvPr/>
        </p:nvSpPr>
        <p:spPr bwMode="auto">
          <a:xfrm>
            <a:off x="3446463" y="29337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saccarine</a:t>
            </a:r>
            <a:endParaRPr lang="en-GB" altLang="en-US" smtClean="0">
              <a:solidFill>
                <a:srgbClr val="B969B8"/>
              </a:solidFill>
            </a:endParaRPr>
          </a:p>
        </p:txBody>
      </p:sp>
      <p:sp>
        <p:nvSpPr>
          <p:cNvPr id="14" name="TextBox 13"/>
          <p:cNvSpPr txBox="1">
            <a:spLocks noChangeArrowheads="1"/>
          </p:cNvSpPr>
          <p:nvPr/>
        </p:nvSpPr>
        <p:spPr bwMode="auto">
          <a:xfrm>
            <a:off x="1098550" y="3403600"/>
            <a:ext cx="124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musicaux</a:t>
            </a:r>
            <a:endParaRPr lang="en-GB" altLang="en-US" smtClean="0">
              <a:solidFill>
                <a:srgbClr val="B969B8"/>
              </a:solidFill>
            </a:endParaRPr>
          </a:p>
        </p:txBody>
      </p:sp>
      <p:sp>
        <p:nvSpPr>
          <p:cNvPr id="15" name="TextBox 14"/>
          <p:cNvSpPr txBox="1">
            <a:spLocks noChangeArrowheads="1"/>
          </p:cNvSpPr>
          <p:nvPr/>
        </p:nvSpPr>
        <p:spPr bwMode="auto">
          <a:xfrm>
            <a:off x="1093788" y="3987800"/>
            <a:ext cx="176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Guinée-Bissau</a:t>
            </a:r>
            <a:endParaRPr lang="en-GB" altLang="en-US" smtClean="0">
              <a:solidFill>
                <a:srgbClr val="B969B8"/>
              </a:solidFill>
            </a:endParaRPr>
          </a:p>
        </p:txBody>
      </p:sp>
      <p:sp>
        <p:nvSpPr>
          <p:cNvPr id="16" name="TextBox 15"/>
          <p:cNvSpPr txBox="1">
            <a:spLocks noChangeArrowheads="1"/>
          </p:cNvSpPr>
          <p:nvPr/>
        </p:nvSpPr>
        <p:spPr bwMode="auto">
          <a:xfrm>
            <a:off x="6084888" y="3548063"/>
            <a:ext cx="104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caribou</a:t>
            </a:r>
            <a:endParaRPr lang="en-GB" altLang="en-US" smtClean="0">
              <a:solidFill>
                <a:srgbClr val="B969B8"/>
              </a:solidFill>
            </a:endParaRPr>
          </a:p>
        </p:txBody>
      </p:sp>
      <p:sp>
        <p:nvSpPr>
          <p:cNvPr id="17" name="TextBox 16"/>
          <p:cNvSpPr txBox="1">
            <a:spLocks noChangeArrowheads="1"/>
          </p:cNvSpPr>
          <p:nvPr/>
        </p:nvSpPr>
        <p:spPr bwMode="auto">
          <a:xfrm>
            <a:off x="6084888" y="4102100"/>
            <a:ext cx="757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B969B8"/>
                </a:solidFill>
                <a:latin typeface="Kristen ITC" panose="03050502040202030202" pitchFamily="66" charset="0"/>
              </a:rPr>
              <a:t>doux</a:t>
            </a:r>
            <a:endParaRPr lang="en-GB" altLang="en-US" smtClean="0">
              <a:solidFill>
                <a:srgbClr val="B969B8"/>
              </a:solidFill>
            </a:endParaRPr>
          </a:p>
        </p:txBody>
      </p:sp>
    </p:spTree>
    <p:extLst>
      <p:ext uri="{BB962C8B-B14F-4D97-AF65-F5344CB8AC3E}">
        <p14:creationId xmlns:p14="http://schemas.microsoft.com/office/powerpoint/2010/main" val="2844221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eaLnBrk="1" hangingPunct="1"/>
            <a:endParaRPr lang="en-US" altLang="en-US" sz="4000" smtClean="0">
              <a:latin typeface="Kristen ITC" panose="03050502040202030202" pitchFamily="66" charset="0"/>
            </a:endParaRPr>
          </a:p>
        </p:txBody>
      </p:sp>
      <p:sp>
        <p:nvSpPr>
          <p:cNvPr id="51203" name="AutoShape 2" descr="Image result for tropical bird"/>
          <p:cNvSpPr>
            <a:spLocks noChangeAspect="1" noChangeArrowheads="1"/>
          </p:cNvSpPr>
          <p:nvPr/>
        </p:nvSpPr>
        <p:spPr bwMode="auto">
          <a:xfrm>
            <a:off x="1206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51204" name="AutoShape 4" descr="Image result for tropical bird"/>
          <p:cNvSpPr>
            <a:spLocks noChangeAspect="1" noChangeArrowheads="1"/>
          </p:cNvSpPr>
          <p:nvPr/>
        </p:nvSpPr>
        <p:spPr bwMode="auto">
          <a:xfrm>
            <a:off x="27305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51205" name="AutoShape 6" descr="Image result for tropical bird"/>
          <p:cNvSpPr>
            <a:spLocks noChangeAspect="1" noChangeArrowheads="1"/>
          </p:cNvSpPr>
          <p:nvPr/>
        </p:nvSpPr>
        <p:spPr bwMode="auto">
          <a:xfrm>
            <a:off x="42545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51206" name="AutoShape 8" descr="Image result for tropical bird"/>
          <p:cNvSpPr>
            <a:spLocks noChangeAspect="1" noChangeArrowheads="1"/>
          </p:cNvSpPr>
          <p:nvPr/>
        </p:nvSpPr>
        <p:spPr bwMode="auto">
          <a:xfrm>
            <a:off x="577850"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2458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9" y="7938"/>
            <a:ext cx="9036050" cy="6949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9" name="Rectangle 8"/>
          <p:cNvSpPr>
            <a:spLocks noChangeArrowheads="1"/>
          </p:cNvSpPr>
          <p:nvPr/>
        </p:nvSpPr>
        <p:spPr bwMode="auto">
          <a:xfrm>
            <a:off x="577850" y="546713"/>
            <a:ext cx="1977926" cy="507831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800" b="1" i="1" u="sng" dirty="0" smtClean="0"/>
              <a:t>Places: </a:t>
            </a:r>
            <a:endParaRPr lang="en-GB" altLang="en-US" sz="1800" dirty="0" smtClean="0"/>
          </a:p>
          <a:p>
            <a:pPr>
              <a:defRPr/>
            </a:pPr>
            <a:r>
              <a:rPr lang="en-GB" altLang="en-US" sz="1800" dirty="0" smtClean="0"/>
              <a:t>Montevideo</a:t>
            </a:r>
          </a:p>
          <a:p>
            <a:pPr>
              <a:defRPr/>
            </a:pPr>
            <a:r>
              <a:rPr lang="en-GB" altLang="en-US" sz="1800" dirty="0" err="1" smtClean="0"/>
              <a:t>Bornéo</a:t>
            </a:r>
            <a:endParaRPr lang="en-GB" altLang="en-US" sz="1800" dirty="0" smtClean="0"/>
          </a:p>
          <a:p>
            <a:pPr>
              <a:defRPr/>
            </a:pPr>
            <a:r>
              <a:rPr lang="en-GB" altLang="en-US" sz="1800" dirty="0" smtClean="0"/>
              <a:t>Macao</a:t>
            </a:r>
          </a:p>
          <a:p>
            <a:pPr>
              <a:defRPr/>
            </a:pPr>
            <a:r>
              <a:rPr lang="en-GB" altLang="en-US" sz="1800" dirty="0" smtClean="0"/>
              <a:t>Tokyo</a:t>
            </a:r>
          </a:p>
          <a:p>
            <a:pPr>
              <a:defRPr/>
            </a:pPr>
            <a:r>
              <a:rPr lang="en-GB" altLang="en-US" sz="1800" dirty="0" smtClean="0"/>
              <a:t>Ontario</a:t>
            </a:r>
          </a:p>
          <a:p>
            <a:pPr>
              <a:defRPr/>
            </a:pPr>
            <a:r>
              <a:rPr lang="en-GB" altLang="en-US" sz="1800" dirty="0" smtClean="0"/>
              <a:t>Mexico </a:t>
            </a:r>
          </a:p>
          <a:p>
            <a:pPr>
              <a:defRPr/>
            </a:pPr>
            <a:r>
              <a:rPr lang="en-GB" altLang="en-US" sz="1800" dirty="0" err="1" smtClean="0"/>
              <a:t>Guinée</a:t>
            </a:r>
            <a:r>
              <a:rPr lang="en-GB" altLang="en-US" sz="1800" dirty="0" smtClean="0"/>
              <a:t>- Bissau</a:t>
            </a:r>
          </a:p>
          <a:p>
            <a:pPr>
              <a:defRPr/>
            </a:pPr>
            <a:r>
              <a:rPr lang="en-GB" altLang="en-US" sz="1800" dirty="0" smtClean="0"/>
              <a:t> </a:t>
            </a:r>
          </a:p>
          <a:p>
            <a:pPr>
              <a:defRPr/>
            </a:pPr>
            <a:r>
              <a:rPr lang="en-GB" altLang="en-US" sz="1800" dirty="0" smtClean="0"/>
              <a:t> </a:t>
            </a:r>
          </a:p>
          <a:p>
            <a:pPr>
              <a:defRPr/>
            </a:pPr>
            <a:r>
              <a:rPr lang="en-GB" altLang="en-US" sz="1800" b="1" i="1" u="sng" dirty="0" smtClean="0"/>
              <a:t>Animals: </a:t>
            </a:r>
            <a:endParaRPr lang="en-GB" altLang="en-US" sz="1800" dirty="0" smtClean="0"/>
          </a:p>
          <a:p>
            <a:pPr>
              <a:defRPr/>
            </a:pPr>
            <a:r>
              <a:rPr lang="en-GB" altLang="en-US" sz="1800" dirty="0" smtClean="0"/>
              <a:t>La chenille</a:t>
            </a:r>
          </a:p>
          <a:p>
            <a:pPr>
              <a:defRPr/>
            </a:pPr>
            <a:r>
              <a:rPr lang="en-GB" altLang="en-US" sz="1800" dirty="0" smtClean="0"/>
              <a:t>Le </a:t>
            </a:r>
            <a:r>
              <a:rPr lang="en-GB" altLang="en-US" sz="1800" dirty="0" err="1" smtClean="0"/>
              <a:t>papillon</a:t>
            </a:r>
            <a:endParaRPr lang="en-GB" altLang="en-US" sz="1800" dirty="0" smtClean="0"/>
          </a:p>
          <a:p>
            <a:pPr>
              <a:defRPr/>
            </a:pPr>
            <a:r>
              <a:rPr lang="en-GB" altLang="en-US" sz="1800" dirty="0" smtClean="0"/>
              <a:t>Le </a:t>
            </a:r>
            <a:r>
              <a:rPr lang="en-GB" altLang="en-US" sz="1800" dirty="0" err="1" smtClean="0"/>
              <a:t>lézard</a:t>
            </a:r>
            <a:endParaRPr lang="en-GB" altLang="en-US" sz="1800" dirty="0" smtClean="0"/>
          </a:p>
          <a:p>
            <a:pPr>
              <a:defRPr/>
            </a:pPr>
            <a:r>
              <a:rPr lang="en-GB" altLang="en-US" sz="1800" dirty="0" smtClean="0"/>
              <a:t>Le </a:t>
            </a:r>
            <a:r>
              <a:rPr lang="en-GB" altLang="en-US" sz="1800" dirty="0" err="1" smtClean="0"/>
              <a:t>tigre</a:t>
            </a:r>
            <a:endParaRPr lang="en-GB" altLang="en-US" sz="1800" dirty="0" smtClean="0"/>
          </a:p>
          <a:p>
            <a:pPr>
              <a:defRPr/>
            </a:pPr>
            <a:r>
              <a:rPr lang="en-GB" altLang="en-US" sz="1800" dirty="0" err="1" smtClean="0"/>
              <a:t>L’ours</a:t>
            </a:r>
            <a:endParaRPr lang="en-GB" altLang="en-US" sz="1800" dirty="0" smtClean="0"/>
          </a:p>
          <a:p>
            <a:pPr>
              <a:defRPr/>
            </a:pPr>
            <a:r>
              <a:rPr lang="en-GB" altLang="en-US" sz="1800" dirty="0" err="1" smtClean="0"/>
              <a:t>L’abeille</a:t>
            </a:r>
            <a:endParaRPr lang="en-GB" altLang="en-US" sz="1800" dirty="0" smtClean="0"/>
          </a:p>
          <a:p>
            <a:pPr>
              <a:defRPr/>
            </a:pPr>
            <a:r>
              <a:rPr lang="en-GB" altLang="en-US" sz="1800" dirty="0" smtClean="0"/>
              <a:t>La giraffe</a:t>
            </a:r>
          </a:p>
        </p:txBody>
      </p:sp>
      <p:graphicFrame>
        <p:nvGraphicFramePr>
          <p:cNvPr id="10" name="Table 9"/>
          <p:cNvGraphicFramePr>
            <a:graphicFrameLocks noGrp="1"/>
          </p:cNvGraphicFramePr>
          <p:nvPr>
            <p:extLst>
              <p:ext uri="{D42A27DB-BD31-4B8C-83A1-F6EECF244321}">
                <p14:modId xmlns:p14="http://schemas.microsoft.com/office/powerpoint/2010/main" val="2309820502"/>
              </p:ext>
            </p:extLst>
          </p:nvPr>
        </p:nvGraphicFramePr>
        <p:xfrm>
          <a:off x="3347864" y="1772816"/>
          <a:ext cx="5294562" cy="4058016"/>
        </p:xfrm>
        <a:graphic>
          <a:graphicData uri="http://schemas.openxmlformats.org/drawingml/2006/table">
            <a:tbl>
              <a:tblPr firstRow="1" bandRow="1">
                <a:tableStyleId>{5C22544A-7EE6-4342-B048-85BDC9FD1C3A}</a:tableStyleId>
              </a:tblPr>
              <a:tblGrid>
                <a:gridCol w="1764854"/>
                <a:gridCol w="1764854"/>
                <a:gridCol w="1764854"/>
              </a:tblGrid>
              <a:tr h="4058016">
                <a:tc>
                  <a:txBody>
                    <a:bodyPr/>
                    <a:lstStyle/>
                    <a:p>
                      <a:pPr>
                        <a:defRPr/>
                      </a:pPr>
                      <a:r>
                        <a:rPr lang="en-GB" altLang="en-US" sz="1400" b="1" i="1" u="sng" dirty="0" smtClean="0"/>
                        <a:t>Words with sound [o]:</a:t>
                      </a:r>
                      <a:endParaRPr lang="en-GB" altLang="en-US" sz="1400" dirty="0" smtClean="0"/>
                    </a:p>
                    <a:p>
                      <a:pPr>
                        <a:defRPr/>
                      </a:pPr>
                      <a:r>
                        <a:rPr lang="en-GB" altLang="en-US" sz="1400" dirty="0" smtClean="0"/>
                        <a:t>cacao</a:t>
                      </a:r>
                    </a:p>
                    <a:p>
                      <a:pPr>
                        <a:defRPr/>
                      </a:pPr>
                      <a:r>
                        <a:rPr lang="en-GB" altLang="en-US" sz="1400" dirty="0" err="1" smtClean="0"/>
                        <a:t>eaux</a:t>
                      </a:r>
                      <a:endParaRPr lang="en-GB" altLang="en-US" sz="1400" dirty="0" smtClean="0"/>
                    </a:p>
                    <a:p>
                      <a:pPr>
                        <a:defRPr/>
                      </a:pPr>
                      <a:r>
                        <a:rPr lang="en-GB" altLang="en-US" sz="1400" dirty="0" smtClean="0"/>
                        <a:t>Pinot</a:t>
                      </a:r>
                    </a:p>
                    <a:p>
                      <a:pPr>
                        <a:defRPr/>
                      </a:pPr>
                      <a:r>
                        <a:rPr lang="en-GB" altLang="en-US" sz="1400" dirty="0" smtClean="0"/>
                        <a:t>cigarillo</a:t>
                      </a:r>
                    </a:p>
                    <a:p>
                      <a:pPr>
                        <a:defRPr/>
                      </a:pPr>
                      <a:r>
                        <a:rPr lang="en-GB" altLang="en-US" sz="1400" dirty="0" err="1" smtClean="0"/>
                        <a:t>chiot</a:t>
                      </a:r>
                      <a:endParaRPr lang="en-GB" altLang="en-US" sz="1400" dirty="0" smtClean="0"/>
                    </a:p>
                    <a:p>
                      <a:pPr>
                        <a:defRPr/>
                      </a:pPr>
                      <a:r>
                        <a:rPr lang="en-GB" altLang="en-US" sz="1400" dirty="0" smtClean="0"/>
                        <a:t>idiot</a:t>
                      </a:r>
                    </a:p>
                    <a:p>
                      <a:pPr>
                        <a:defRPr/>
                      </a:pPr>
                      <a:r>
                        <a:rPr lang="en-GB" altLang="en-US" sz="1400" dirty="0" smtClean="0"/>
                        <a:t>beau(x)</a:t>
                      </a:r>
                    </a:p>
                    <a:p>
                      <a:pPr>
                        <a:defRPr/>
                      </a:pPr>
                      <a:r>
                        <a:rPr lang="en-GB" altLang="en-US" sz="1400" dirty="0" err="1" smtClean="0"/>
                        <a:t>cadeau</a:t>
                      </a:r>
                      <a:r>
                        <a:rPr lang="en-GB" altLang="en-US" sz="1400" dirty="0" smtClean="0"/>
                        <a:t>(x)</a:t>
                      </a:r>
                    </a:p>
                    <a:p>
                      <a:pPr>
                        <a:defRPr/>
                      </a:pPr>
                      <a:r>
                        <a:rPr lang="en-GB" altLang="en-US" sz="1400" dirty="0" err="1" smtClean="0"/>
                        <a:t>abricot</a:t>
                      </a:r>
                      <a:endParaRPr lang="en-GB" altLang="en-US" sz="1400" dirty="0" smtClean="0"/>
                    </a:p>
                    <a:p>
                      <a:pPr>
                        <a:defRPr/>
                      </a:pPr>
                      <a:r>
                        <a:rPr lang="en-GB" altLang="en-US" sz="1400" dirty="0" err="1" smtClean="0"/>
                        <a:t>boulot</a:t>
                      </a:r>
                      <a:r>
                        <a:rPr lang="en-GB" altLang="en-US" sz="1400" dirty="0" smtClean="0"/>
                        <a:t> </a:t>
                      </a:r>
                    </a:p>
                    <a:p>
                      <a:pPr>
                        <a:defRPr/>
                      </a:pPr>
                      <a:r>
                        <a:rPr lang="en-GB" altLang="en-US" sz="1400" dirty="0" smtClean="0"/>
                        <a:t>Merlot </a:t>
                      </a:r>
                    </a:p>
                    <a:p>
                      <a:pPr>
                        <a:defRPr/>
                      </a:pPr>
                      <a:r>
                        <a:rPr lang="en-GB" altLang="en-US" sz="1400" dirty="0" smtClean="0"/>
                        <a:t>Bordeaux</a:t>
                      </a:r>
                    </a:p>
                    <a:p>
                      <a:pPr>
                        <a:defRPr/>
                      </a:pPr>
                      <a:r>
                        <a:rPr lang="en-GB" altLang="en-US" sz="1400" dirty="0" err="1" smtClean="0"/>
                        <a:t>musicaux</a:t>
                      </a:r>
                      <a:r>
                        <a:rPr lang="en-GB" altLang="en-US" sz="1400" dirty="0" smtClean="0"/>
                        <a:t> </a:t>
                      </a:r>
                    </a:p>
                    <a:p>
                      <a:pPr>
                        <a:defRPr/>
                      </a:pPr>
                      <a:r>
                        <a:rPr lang="en-GB" altLang="en-US" sz="1400" dirty="0" err="1" smtClean="0"/>
                        <a:t>grillot</a:t>
                      </a:r>
                      <a:r>
                        <a:rPr lang="en-GB" altLang="en-US" sz="1400" dirty="0" smtClean="0"/>
                        <a:t> </a:t>
                      </a:r>
                    </a:p>
                    <a:p>
                      <a:endParaRPr lang="en-GB" dirty="0"/>
                    </a:p>
                  </a:txBody>
                  <a:tcPr/>
                </a:tc>
                <a:tc>
                  <a:txBody>
                    <a:bodyPr/>
                    <a:lstStyle/>
                    <a:p>
                      <a:pPr>
                        <a:defRPr/>
                      </a:pPr>
                      <a:r>
                        <a:rPr lang="en-GB" altLang="en-US" sz="1400" b="1" i="1" u="sng" dirty="0" smtClean="0"/>
                        <a:t>Words with sound [in]:</a:t>
                      </a:r>
                      <a:endParaRPr lang="en-GB" altLang="en-US" sz="1400" dirty="0" smtClean="0"/>
                    </a:p>
                    <a:p>
                      <a:pPr>
                        <a:defRPr/>
                      </a:pPr>
                      <a:r>
                        <a:rPr lang="en-GB" altLang="en-US" sz="1400" dirty="0" smtClean="0"/>
                        <a:t>margarine</a:t>
                      </a:r>
                    </a:p>
                    <a:p>
                      <a:pPr>
                        <a:defRPr/>
                      </a:pPr>
                      <a:r>
                        <a:rPr lang="en-GB" altLang="en-US" sz="1400" dirty="0" smtClean="0"/>
                        <a:t>marine</a:t>
                      </a:r>
                    </a:p>
                    <a:p>
                      <a:pPr>
                        <a:defRPr/>
                      </a:pPr>
                      <a:r>
                        <a:rPr lang="en-GB" altLang="en-US" sz="1400" dirty="0" err="1" smtClean="0"/>
                        <a:t>farine</a:t>
                      </a:r>
                      <a:endParaRPr lang="en-GB" altLang="en-US" sz="1400" dirty="0" smtClean="0"/>
                    </a:p>
                    <a:p>
                      <a:pPr>
                        <a:defRPr/>
                      </a:pPr>
                      <a:r>
                        <a:rPr lang="en-GB" altLang="en-US" sz="1400" dirty="0" smtClean="0"/>
                        <a:t>saccharine</a:t>
                      </a:r>
                    </a:p>
                    <a:p>
                      <a:pPr>
                        <a:defRPr/>
                      </a:pPr>
                      <a:r>
                        <a:rPr lang="en-GB" altLang="en-US" sz="1400" dirty="0" smtClean="0"/>
                        <a:t>vitrine</a:t>
                      </a:r>
                    </a:p>
                    <a:p>
                      <a:pPr>
                        <a:defRPr/>
                      </a:pPr>
                      <a:r>
                        <a:rPr lang="en-GB" altLang="en-US" sz="1400" dirty="0" smtClean="0"/>
                        <a:t>Halloween</a:t>
                      </a:r>
                    </a:p>
                    <a:p>
                      <a:pPr>
                        <a:defRPr/>
                      </a:pPr>
                      <a:r>
                        <a:rPr lang="en-GB" altLang="en-US" sz="1400" dirty="0" err="1" smtClean="0"/>
                        <a:t>génuine</a:t>
                      </a:r>
                      <a:endParaRPr lang="en-GB" altLang="en-US" sz="1400" dirty="0" smtClean="0"/>
                    </a:p>
                    <a:p>
                      <a:pPr>
                        <a:defRPr/>
                      </a:pPr>
                      <a:r>
                        <a:rPr lang="en-GB" altLang="en-US" sz="1400" dirty="0" err="1" smtClean="0"/>
                        <a:t>babouine</a:t>
                      </a:r>
                      <a:endParaRPr lang="en-GB" altLang="en-US" sz="1400" dirty="0" smtClean="0"/>
                    </a:p>
                    <a:p>
                      <a:pPr>
                        <a:defRPr/>
                      </a:pPr>
                      <a:r>
                        <a:rPr lang="en-GB" altLang="en-US" sz="1400" dirty="0" smtClean="0"/>
                        <a:t>gabardine</a:t>
                      </a:r>
                    </a:p>
                    <a:p>
                      <a:pPr>
                        <a:defRPr/>
                      </a:pPr>
                      <a:r>
                        <a:rPr lang="en-GB" altLang="en-US" sz="1400" dirty="0" smtClean="0"/>
                        <a:t>Chine</a:t>
                      </a:r>
                    </a:p>
                    <a:p>
                      <a:pPr>
                        <a:defRPr/>
                      </a:pPr>
                      <a:r>
                        <a:rPr lang="en-GB" altLang="en-US" sz="1400" dirty="0" smtClean="0"/>
                        <a:t>Céline </a:t>
                      </a:r>
                    </a:p>
                    <a:p>
                      <a:endParaRPr lang="en-GB" dirty="0"/>
                    </a:p>
                  </a:txBody>
                  <a:tcPr/>
                </a:tc>
                <a:tc>
                  <a:txBody>
                    <a:bodyPr/>
                    <a:lstStyle/>
                    <a:p>
                      <a:pPr>
                        <a:defRPr/>
                      </a:pPr>
                      <a:r>
                        <a:rPr lang="en-GB" altLang="en-US" sz="1400" b="1" i="1" u="sng" dirty="0" smtClean="0"/>
                        <a:t>Words with sound [u]:</a:t>
                      </a:r>
                      <a:endParaRPr lang="en-GB" altLang="en-US" sz="1400" dirty="0" smtClean="0"/>
                    </a:p>
                    <a:p>
                      <a:pPr>
                        <a:defRPr/>
                      </a:pPr>
                      <a:r>
                        <a:rPr lang="en-GB" altLang="en-US" sz="1400" dirty="0" smtClean="0"/>
                        <a:t>caribou</a:t>
                      </a:r>
                    </a:p>
                    <a:p>
                      <a:pPr>
                        <a:defRPr/>
                      </a:pPr>
                      <a:r>
                        <a:rPr lang="en-GB" altLang="en-US" sz="1400" dirty="0" smtClean="0"/>
                        <a:t>barbecue</a:t>
                      </a:r>
                    </a:p>
                    <a:p>
                      <a:pPr>
                        <a:defRPr/>
                      </a:pPr>
                      <a:r>
                        <a:rPr lang="en-GB" altLang="en-US" sz="1400" dirty="0" err="1" smtClean="0"/>
                        <a:t>doux</a:t>
                      </a:r>
                      <a:endParaRPr lang="en-GB" altLang="en-US" sz="1400" dirty="0" smtClean="0"/>
                    </a:p>
                    <a:p>
                      <a:pPr>
                        <a:defRPr/>
                      </a:pPr>
                      <a:r>
                        <a:rPr lang="en-GB" altLang="en-US" sz="1400" dirty="0" err="1" smtClean="0"/>
                        <a:t>hibou</a:t>
                      </a:r>
                      <a:endParaRPr lang="en-GB" altLang="en-US" sz="1400" dirty="0" smtClean="0"/>
                    </a:p>
                    <a:p>
                      <a:pPr>
                        <a:defRPr/>
                      </a:pPr>
                      <a:r>
                        <a:rPr lang="en-GB" altLang="en-US" sz="1400" dirty="0" smtClean="0"/>
                        <a:t>tofu</a:t>
                      </a:r>
                    </a:p>
                    <a:p>
                      <a:pPr>
                        <a:defRPr/>
                      </a:pPr>
                      <a:r>
                        <a:rPr lang="en-GB" altLang="en-US" sz="1400" dirty="0" smtClean="0"/>
                        <a:t>didgeridoo</a:t>
                      </a:r>
                    </a:p>
                    <a:p>
                      <a:pPr>
                        <a:defRPr/>
                      </a:pPr>
                      <a:r>
                        <a:rPr lang="en-GB" altLang="en-US" sz="1400" dirty="0" smtClean="0"/>
                        <a:t>tiramisu</a:t>
                      </a:r>
                    </a:p>
                    <a:p>
                      <a:pPr>
                        <a:defRPr/>
                      </a:pPr>
                      <a:r>
                        <a:rPr lang="en-GB" altLang="en-US" sz="1400" dirty="0" err="1" smtClean="0"/>
                        <a:t>tous</a:t>
                      </a:r>
                      <a:endParaRPr lang="en-GB" altLang="en-US" sz="1400" dirty="0" smtClean="0"/>
                    </a:p>
                    <a:p>
                      <a:pPr>
                        <a:defRPr/>
                      </a:pPr>
                      <a:r>
                        <a:rPr lang="en-GB" altLang="en-US" sz="1400" dirty="0" err="1" smtClean="0"/>
                        <a:t>trou</a:t>
                      </a:r>
                      <a:endParaRPr lang="en-GB" altLang="en-US" sz="1400" dirty="0" smtClean="0"/>
                    </a:p>
                    <a:p>
                      <a:pPr>
                        <a:defRPr/>
                      </a:pPr>
                      <a:r>
                        <a:rPr lang="en-GB" altLang="en-US" sz="1400" dirty="0" smtClean="0"/>
                        <a:t>ci-</a:t>
                      </a:r>
                      <a:r>
                        <a:rPr lang="en-GB" altLang="en-US" sz="1400" dirty="0" err="1" smtClean="0"/>
                        <a:t>dessous</a:t>
                      </a:r>
                      <a:r>
                        <a:rPr lang="en-GB" altLang="en-US" sz="1400" dirty="0" smtClean="0"/>
                        <a:t> </a:t>
                      </a:r>
                    </a:p>
                    <a:p>
                      <a:endParaRPr lang="en-GB" dirty="0"/>
                    </a:p>
                  </a:txBody>
                  <a:tcPr/>
                </a:tc>
              </a:tr>
            </a:tbl>
          </a:graphicData>
        </a:graphic>
      </p:graphicFrame>
      <p:sp>
        <p:nvSpPr>
          <p:cNvPr id="2" name="TextBox 1"/>
          <p:cNvSpPr txBox="1"/>
          <p:nvPr/>
        </p:nvSpPr>
        <p:spPr>
          <a:xfrm>
            <a:off x="1475656" y="6156012"/>
            <a:ext cx="5763116" cy="369332"/>
          </a:xfrm>
          <a:prstGeom prst="rect">
            <a:avLst/>
          </a:prstGeom>
          <a:solidFill>
            <a:schemeClr val="bg1"/>
          </a:solidFill>
        </p:spPr>
        <p:txBody>
          <a:bodyPr wrap="none" rtlCol="0">
            <a:spAutoFit/>
          </a:bodyPr>
          <a:lstStyle/>
          <a:p>
            <a:r>
              <a:rPr lang="en-GB" altLang="en-US" b="1" dirty="0">
                <a:solidFill>
                  <a:schemeClr val="tx2">
                    <a:lumMod val="10000"/>
                  </a:schemeClr>
                </a:solidFill>
                <a:hlinkClick r:id="rId4"/>
              </a:rPr>
              <a:t>http://ecole-beaumarchais.fr/spip.php?rubrique166</a:t>
            </a:r>
            <a:endParaRPr lang="en-GB" dirty="0">
              <a:solidFill>
                <a:schemeClr val="tx2">
                  <a:lumMod val="10000"/>
                </a:schemeClr>
              </a:solidFill>
            </a:endParaRPr>
          </a:p>
        </p:txBody>
      </p:sp>
    </p:spTree>
    <p:extLst>
      <p:ext uri="{BB962C8B-B14F-4D97-AF65-F5344CB8AC3E}">
        <p14:creationId xmlns:p14="http://schemas.microsoft.com/office/powerpoint/2010/main" val="8006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33313" y="1059032"/>
            <a:ext cx="8496944" cy="5400675"/>
          </a:xfrm>
        </p:spPr>
        <p:txBody>
          <a:bodyPr/>
          <a:lstStyle/>
          <a:p>
            <a:r>
              <a:rPr lang="en-GB" altLang="en-US" sz="2000" b="1" dirty="0" smtClean="0"/>
              <a:t/>
            </a:r>
            <a:br>
              <a:rPr lang="en-GB" altLang="en-US" sz="2000" b="1" dirty="0" smtClean="0"/>
            </a:br>
            <a:r>
              <a:rPr lang="en-GB" altLang="en-US" sz="2000" b="1" dirty="0" smtClean="0"/>
              <a:t/>
            </a:r>
            <a:br>
              <a:rPr lang="en-GB" altLang="en-US" sz="2000" b="1"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t>
            </a:r>
            <a:br>
              <a:rPr lang="en-GB" altLang="en-US" sz="2000" dirty="0" smtClean="0"/>
            </a:br>
            <a:endParaRPr lang="en-US" altLang="en-US" dirty="0" smtClean="0"/>
          </a:p>
        </p:txBody>
      </p:sp>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918" y="69786"/>
            <a:ext cx="1956246" cy="17481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2" name="Rectangle 1"/>
          <p:cNvSpPr/>
          <p:nvPr/>
        </p:nvSpPr>
        <p:spPr>
          <a:xfrm>
            <a:off x="48136" y="2070637"/>
            <a:ext cx="6350627" cy="5016758"/>
          </a:xfrm>
          <a:prstGeom prst="rect">
            <a:avLst/>
          </a:prstGeom>
        </p:spPr>
        <p:txBody>
          <a:bodyPr wrap="square">
            <a:spAutoFit/>
          </a:bodyPr>
          <a:lstStyle/>
          <a:p>
            <a:pPr eaLnBrk="0" hangingPunct="0">
              <a:defRPr/>
            </a:pPr>
            <a:r>
              <a:rPr lang="en-US" altLang="en-US" sz="2000" b="1" dirty="0">
                <a:solidFill>
                  <a:schemeClr val="bg2">
                    <a:lumMod val="10000"/>
                  </a:schemeClr>
                </a:solidFill>
              </a:rPr>
              <a:t>Robert </a:t>
            </a:r>
            <a:r>
              <a:rPr lang="en-US" altLang="en-US" sz="2000" b="1" dirty="0" err="1">
                <a:solidFill>
                  <a:schemeClr val="bg2">
                    <a:lumMod val="10000"/>
                  </a:schemeClr>
                </a:solidFill>
              </a:rPr>
              <a:t>Desnos</a:t>
            </a:r>
            <a:r>
              <a:rPr lang="en-US" altLang="en-US" sz="2000" b="1" dirty="0">
                <a:solidFill>
                  <a:schemeClr val="bg2">
                    <a:lumMod val="10000"/>
                  </a:schemeClr>
                </a:solidFill>
              </a:rPr>
              <a:t> </a:t>
            </a:r>
            <a:r>
              <a:rPr lang="en-US" altLang="en-US" sz="2000" b="1" dirty="0" err="1">
                <a:solidFill>
                  <a:schemeClr val="bg2">
                    <a:lumMod val="10000"/>
                  </a:schemeClr>
                </a:solidFill>
              </a:rPr>
              <a:t>était</a:t>
            </a:r>
            <a:r>
              <a:rPr lang="en-US" altLang="en-US" sz="2000" b="1" dirty="0">
                <a:solidFill>
                  <a:schemeClr val="bg2">
                    <a:lumMod val="10000"/>
                  </a:schemeClr>
                </a:solidFill>
              </a:rPr>
              <a:t> un </a:t>
            </a:r>
            <a:r>
              <a:rPr lang="en-US" altLang="en-US" sz="2000" b="1" dirty="0" err="1">
                <a:solidFill>
                  <a:schemeClr val="bg2">
                    <a:lumMod val="10000"/>
                  </a:schemeClr>
                </a:solidFill>
              </a:rPr>
              <a:t>poète</a:t>
            </a:r>
            <a:r>
              <a:rPr lang="en-US" altLang="en-US" sz="2000" b="1" dirty="0">
                <a:solidFill>
                  <a:schemeClr val="bg2">
                    <a:lumMod val="10000"/>
                  </a:schemeClr>
                </a:solidFill>
              </a:rPr>
              <a:t> </a:t>
            </a:r>
            <a:r>
              <a:rPr lang="en-US" altLang="en-US" sz="2000" b="1" dirty="0" err="1">
                <a:solidFill>
                  <a:schemeClr val="bg2">
                    <a:lumMod val="10000"/>
                  </a:schemeClr>
                </a:solidFill>
              </a:rPr>
              <a:t>français</a:t>
            </a:r>
            <a:r>
              <a:rPr lang="en-US" altLang="en-US" sz="2000" b="1" dirty="0">
                <a:solidFill>
                  <a:schemeClr val="bg2">
                    <a:lumMod val="10000"/>
                  </a:schemeClr>
                </a:solidFill>
              </a:rPr>
              <a:t>. Il </a:t>
            </a:r>
            <a:r>
              <a:rPr lang="en-US" altLang="en-US" sz="2000" b="1" dirty="0" err="1">
                <a:solidFill>
                  <a:schemeClr val="bg2">
                    <a:lumMod val="10000"/>
                  </a:schemeClr>
                </a:solidFill>
              </a:rPr>
              <a:t>est</a:t>
            </a:r>
            <a:r>
              <a:rPr lang="en-US" altLang="en-US" sz="2000" b="1" dirty="0">
                <a:solidFill>
                  <a:schemeClr val="bg2">
                    <a:lumMod val="10000"/>
                  </a:schemeClr>
                </a:solidFill>
              </a:rPr>
              <a:t> né en 1900 à Paris. Ce </a:t>
            </a:r>
            <a:r>
              <a:rPr lang="en-US" altLang="en-US" sz="2000" b="1" dirty="0" err="1">
                <a:solidFill>
                  <a:schemeClr val="bg2">
                    <a:lumMod val="10000"/>
                  </a:schemeClr>
                </a:solidFill>
              </a:rPr>
              <a:t>poète</a:t>
            </a:r>
            <a:r>
              <a:rPr lang="en-US" altLang="en-US" sz="2000" b="1" dirty="0">
                <a:solidFill>
                  <a:schemeClr val="bg2">
                    <a:lumMod val="10000"/>
                  </a:schemeClr>
                </a:solidFill>
              </a:rPr>
              <a:t> </a:t>
            </a:r>
            <a:r>
              <a:rPr lang="en-US" altLang="en-US" sz="2000" b="1" dirty="0" err="1">
                <a:solidFill>
                  <a:schemeClr val="bg2">
                    <a:lumMod val="10000"/>
                  </a:schemeClr>
                </a:solidFill>
              </a:rPr>
              <a:t>s'est</a:t>
            </a:r>
            <a:r>
              <a:rPr lang="en-US" altLang="en-US" sz="2000" b="1" dirty="0">
                <a:solidFill>
                  <a:schemeClr val="bg2">
                    <a:lumMod val="10000"/>
                  </a:schemeClr>
                </a:solidFill>
              </a:rPr>
              <a:t> </a:t>
            </a:r>
            <a:r>
              <a:rPr lang="en-US" altLang="en-US" sz="2000" b="1" dirty="0" err="1">
                <a:solidFill>
                  <a:schemeClr val="bg2">
                    <a:lumMod val="10000"/>
                  </a:schemeClr>
                </a:solidFill>
              </a:rPr>
              <a:t>interessé</a:t>
            </a:r>
            <a:r>
              <a:rPr lang="en-US" altLang="en-US" sz="2000" b="1" dirty="0">
                <a:solidFill>
                  <a:schemeClr val="bg2">
                    <a:lumMod val="10000"/>
                  </a:schemeClr>
                </a:solidFill>
              </a:rPr>
              <a:t> au surrealism. </a:t>
            </a:r>
            <a:r>
              <a:rPr lang="en-US" altLang="en-US" sz="2000" b="1" dirty="0" err="1">
                <a:solidFill>
                  <a:schemeClr val="bg2">
                    <a:lumMod val="10000"/>
                  </a:schemeClr>
                </a:solidFill>
              </a:rPr>
              <a:t>Cet</a:t>
            </a:r>
            <a:r>
              <a:rPr lang="en-US" altLang="en-US" sz="2000" b="1" dirty="0">
                <a:solidFill>
                  <a:schemeClr val="bg2">
                    <a:lumMod val="10000"/>
                  </a:schemeClr>
                </a:solidFill>
              </a:rPr>
              <a:t> homme </a:t>
            </a:r>
            <a:r>
              <a:rPr lang="en-US" altLang="en-US" sz="2000" b="1" dirty="0" err="1">
                <a:solidFill>
                  <a:schemeClr val="bg2">
                    <a:lumMod val="10000"/>
                  </a:schemeClr>
                </a:solidFill>
              </a:rPr>
              <a:t>était</a:t>
            </a:r>
            <a:r>
              <a:rPr lang="en-US" altLang="en-US" sz="2000" b="1" dirty="0">
                <a:solidFill>
                  <a:schemeClr val="bg2">
                    <a:lumMod val="10000"/>
                  </a:schemeClr>
                </a:solidFill>
              </a:rPr>
              <a:t> un </a:t>
            </a:r>
            <a:r>
              <a:rPr lang="en-US" altLang="en-US" sz="2000" b="1" dirty="0" err="1">
                <a:solidFill>
                  <a:schemeClr val="bg2">
                    <a:lumMod val="10000"/>
                  </a:schemeClr>
                </a:solidFill>
              </a:rPr>
              <a:t>génie</a:t>
            </a:r>
            <a:r>
              <a:rPr lang="en-US" altLang="en-US" sz="2000" b="1" dirty="0">
                <a:solidFill>
                  <a:schemeClr val="bg2">
                    <a:lumMod val="10000"/>
                  </a:schemeClr>
                </a:solidFill>
              </a:rPr>
              <a:t> du </a:t>
            </a:r>
            <a:r>
              <a:rPr lang="en-US" altLang="en-US" sz="2000" b="1" dirty="0" err="1">
                <a:solidFill>
                  <a:schemeClr val="bg2">
                    <a:lumMod val="10000"/>
                  </a:schemeClr>
                </a:solidFill>
              </a:rPr>
              <a:t>poème</a:t>
            </a:r>
            <a:r>
              <a:rPr lang="en-US" altLang="en-US" sz="2000" b="1" dirty="0">
                <a:solidFill>
                  <a:schemeClr val="bg2">
                    <a:lumMod val="10000"/>
                  </a:schemeClr>
                </a:solidFill>
              </a:rPr>
              <a:t>. </a:t>
            </a:r>
            <a:r>
              <a:rPr lang="en-US" altLang="en-US" sz="2000" b="1" dirty="0" err="1">
                <a:solidFill>
                  <a:schemeClr val="bg2">
                    <a:lumMod val="10000"/>
                  </a:schemeClr>
                </a:solidFill>
              </a:rPr>
              <a:t>Desnos</a:t>
            </a:r>
            <a:r>
              <a:rPr lang="en-US" altLang="en-US" sz="2000" b="1" dirty="0">
                <a:solidFill>
                  <a:schemeClr val="bg2">
                    <a:lumMod val="10000"/>
                  </a:schemeClr>
                </a:solidFill>
              </a:rPr>
              <a:t> </a:t>
            </a:r>
            <a:r>
              <a:rPr lang="en-US" altLang="en-US" sz="2000" b="1" dirty="0" err="1">
                <a:solidFill>
                  <a:schemeClr val="bg2">
                    <a:lumMod val="10000"/>
                  </a:schemeClr>
                </a:solidFill>
              </a:rPr>
              <a:t>était</a:t>
            </a:r>
            <a:r>
              <a:rPr lang="en-US" altLang="en-US" sz="2000" b="1" dirty="0">
                <a:solidFill>
                  <a:schemeClr val="bg2">
                    <a:lumMod val="10000"/>
                  </a:schemeClr>
                </a:solidFill>
              </a:rPr>
              <a:t> </a:t>
            </a:r>
            <a:r>
              <a:rPr lang="en-US" altLang="en-US" sz="2000" b="1" dirty="0" err="1">
                <a:solidFill>
                  <a:schemeClr val="bg2">
                    <a:lumMod val="10000"/>
                  </a:schemeClr>
                </a:solidFill>
              </a:rPr>
              <a:t>aussi</a:t>
            </a:r>
            <a:r>
              <a:rPr lang="en-US" altLang="en-US" sz="2000" b="1" dirty="0">
                <a:solidFill>
                  <a:schemeClr val="bg2">
                    <a:lumMod val="10000"/>
                  </a:schemeClr>
                </a:solidFill>
              </a:rPr>
              <a:t> </a:t>
            </a:r>
            <a:r>
              <a:rPr lang="en-US" altLang="en-US" sz="2000" b="1" dirty="0" err="1">
                <a:solidFill>
                  <a:schemeClr val="bg2">
                    <a:lumMod val="10000"/>
                  </a:schemeClr>
                </a:solidFill>
              </a:rPr>
              <a:t>très</a:t>
            </a:r>
            <a:r>
              <a:rPr lang="en-US" altLang="en-US" sz="2000" b="1" dirty="0">
                <a:solidFill>
                  <a:schemeClr val="bg2">
                    <a:lumMod val="10000"/>
                  </a:schemeClr>
                </a:solidFill>
              </a:rPr>
              <a:t> </a:t>
            </a:r>
            <a:r>
              <a:rPr lang="en-US" altLang="en-US" sz="2000" b="1" dirty="0" err="1">
                <a:solidFill>
                  <a:schemeClr val="bg2">
                    <a:lumMod val="10000"/>
                  </a:schemeClr>
                </a:solidFill>
              </a:rPr>
              <a:t>attiré</a:t>
            </a:r>
            <a:r>
              <a:rPr lang="en-US" altLang="en-US" sz="2000" b="1" dirty="0">
                <a:solidFill>
                  <a:schemeClr val="bg2">
                    <a:lumMod val="10000"/>
                  </a:schemeClr>
                </a:solidFill>
              </a:rPr>
              <a:t> par le </a:t>
            </a:r>
            <a:r>
              <a:rPr lang="en-US" altLang="en-US" sz="2000" b="1" dirty="0" err="1">
                <a:solidFill>
                  <a:schemeClr val="bg2">
                    <a:lumMod val="10000"/>
                  </a:schemeClr>
                </a:solidFill>
              </a:rPr>
              <a:t>cinéma</a:t>
            </a:r>
            <a:r>
              <a:rPr lang="en-US" altLang="en-US" sz="2000" b="1" dirty="0">
                <a:solidFill>
                  <a:schemeClr val="bg2">
                    <a:lumMod val="10000"/>
                  </a:schemeClr>
                </a:solidFill>
              </a:rPr>
              <a:t> et par la </a:t>
            </a:r>
            <a:r>
              <a:rPr lang="en-US" altLang="en-US" sz="2000" b="1" dirty="0" smtClean="0">
                <a:solidFill>
                  <a:schemeClr val="bg2">
                    <a:lumMod val="10000"/>
                  </a:schemeClr>
                </a:solidFill>
              </a:rPr>
              <a:t>radio.</a:t>
            </a:r>
            <a:r>
              <a:rPr lang="en-GB" altLang="en-US" sz="2000" b="1" dirty="0" smtClean="0">
                <a:solidFill>
                  <a:schemeClr val="bg2">
                    <a:lumMod val="10000"/>
                  </a:schemeClr>
                </a:solidFill>
              </a:rPr>
              <a:t>  </a:t>
            </a:r>
            <a:r>
              <a:rPr lang="en-US" altLang="en-US" sz="2000" b="1" dirty="0" smtClean="0">
                <a:solidFill>
                  <a:schemeClr val="bg2">
                    <a:lumMod val="10000"/>
                  </a:schemeClr>
                </a:solidFill>
              </a:rPr>
              <a:t>Il </a:t>
            </a:r>
            <a:r>
              <a:rPr lang="en-US" altLang="en-US" sz="2000" b="1" dirty="0" err="1">
                <a:solidFill>
                  <a:schemeClr val="bg2">
                    <a:lumMod val="10000"/>
                  </a:schemeClr>
                </a:solidFill>
              </a:rPr>
              <a:t>est</a:t>
            </a:r>
            <a:r>
              <a:rPr lang="en-US" altLang="en-US" sz="2000" b="1" dirty="0">
                <a:solidFill>
                  <a:schemeClr val="bg2">
                    <a:lumMod val="10000"/>
                  </a:schemeClr>
                </a:solidFill>
              </a:rPr>
              <a:t> mort en 1945 </a:t>
            </a:r>
            <a:r>
              <a:rPr lang="en-US" altLang="en-US" sz="2000" b="1" dirty="0" err="1">
                <a:solidFill>
                  <a:schemeClr val="bg2">
                    <a:lumMod val="10000"/>
                  </a:schemeClr>
                </a:solidFill>
              </a:rPr>
              <a:t>dans</a:t>
            </a:r>
            <a:r>
              <a:rPr lang="en-US" altLang="en-US" sz="2000" b="1" dirty="0">
                <a:solidFill>
                  <a:schemeClr val="bg2">
                    <a:lumMod val="10000"/>
                  </a:schemeClr>
                </a:solidFill>
              </a:rPr>
              <a:t> un camp de concentration en </a:t>
            </a:r>
            <a:r>
              <a:rPr lang="en-US" altLang="en-US" sz="2000" b="1" dirty="0" err="1">
                <a:solidFill>
                  <a:schemeClr val="bg2">
                    <a:lumMod val="10000"/>
                  </a:schemeClr>
                </a:solidFill>
              </a:rPr>
              <a:t>République</a:t>
            </a:r>
            <a:r>
              <a:rPr lang="en-US" altLang="en-US" sz="2000" b="1" dirty="0">
                <a:solidFill>
                  <a:schemeClr val="bg2">
                    <a:lumMod val="10000"/>
                  </a:schemeClr>
                </a:solidFill>
              </a:rPr>
              <a:t> </a:t>
            </a:r>
            <a:r>
              <a:rPr lang="en-US" altLang="en-US" sz="2000" b="1" dirty="0" err="1">
                <a:solidFill>
                  <a:schemeClr val="bg2">
                    <a:lumMod val="10000"/>
                  </a:schemeClr>
                </a:solidFill>
              </a:rPr>
              <a:t>Tchéque</a:t>
            </a:r>
            <a:r>
              <a:rPr lang="en-US" altLang="en-US" sz="2000" b="1" dirty="0">
                <a:solidFill>
                  <a:schemeClr val="bg2">
                    <a:lumMod val="10000"/>
                  </a:schemeClr>
                </a:solidFill>
              </a:rPr>
              <a:t> </a:t>
            </a:r>
            <a:r>
              <a:rPr lang="en-US" altLang="en-US" sz="2000" b="1" dirty="0" err="1">
                <a:solidFill>
                  <a:schemeClr val="bg2">
                    <a:lumMod val="10000"/>
                  </a:schemeClr>
                </a:solidFill>
              </a:rPr>
              <a:t>quelque</a:t>
            </a:r>
            <a:r>
              <a:rPr lang="en-US" altLang="en-US" sz="2000" b="1" dirty="0">
                <a:solidFill>
                  <a:schemeClr val="bg2">
                    <a:lumMod val="10000"/>
                  </a:schemeClr>
                </a:solidFill>
              </a:rPr>
              <a:t> </a:t>
            </a:r>
            <a:r>
              <a:rPr lang="en-US" altLang="en-US" sz="2000" b="1" dirty="0" err="1">
                <a:solidFill>
                  <a:schemeClr val="bg2">
                    <a:lumMod val="10000"/>
                  </a:schemeClr>
                </a:solidFill>
              </a:rPr>
              <a:t>mois</a:t>
            </a:r>
            <a:r>
              <a:rPr lang="en-US" altLang="en-US" sz="2000" b="1" dirty="0">
                <a:solidFill>
                  <a:schemeClr val="bg2">
                    <a:lumMod val="10000"/>
                  </a:schemeClr>
                </a:solidFill>
              </a:rPr>
              <a:t> </a:t>
            </a:r>
            <a:r>
              <a:rPr lang="en-US" altLang="en-US" sz="2000" b="1" dirty="0" err="1">
                <a:solidFill>
                  <a:schemeClr val="bg2">
                    <a:lumMod val="10000"/>
                  </a:schemeClr>
                </a:solidFill>
              </a:rPr>
              <a:t>avant</a:t>
            </a:r>
            <a:r>
              <a:rPr lang="en-US" altLang="en-US" sz="2000" b="1" dirty="0">
                <a:solidFill>
                  <a:schemeClr val="bg2">
                    <a:lumMod val="10000"/>
                  </a:schemeClr>
                </a:solidFill>
              </a:rPr>
              <a:t> la fin de la </a:t>
            </a:r>
            <a:r>
              <a:rPr lang="en-US" altLang="en-US" sz="2000" b="1" dirty="0" smtClean="0">
                <a:solidFill>
                  <a:schemeClr val="bg2">
                    <a:lumMod val="10000"/>
                  </a:schemeClr>
                </a:solidFill>
              </a:rPr>
              <a:t>guerre.</a:t>
            </a:r>
          </a:p>
          <a:p>
            <a:pPr eaLnBrk="0" hangingPunct="0">
              <a:defRPr/>
            </a:pPr>
            <a:r>
              <a:rPr lang="en-US" altLang="en-US" dirty="0" smtClean="0">
                <a:solidFill>
                  <a:schemeClr val="bg1"/>
                </a:solidFill>
              </a:rPr>
              <a:t>edia.org/wiki/</a:t>
            </a:r>
            <a:r>
              <a:rPr lang="en-US" altLang="en-US" dirty="0" err="1" smtClean="0">
                <a:solidFill>
                  <a:schemeClr val="bg1"/>
                </a:solidFill>
              </a:rPr>
              <a:t>Robert_Desnos</a:t>
            </a:r>
            <a:r>
              <a:rPr lang="en-US" altLang="en-US" dirty="0">
                <a:solidFill>
                  <a:schemeClr val="bg1"/>
                </a:solidFill>
              </a:rPr>
              <a:t>//</a:t>
            </a:r>
            <a:r>
              <a:rPr lang="en-US" altLang="en-US" dirty="0" smtClean="0">
                <a:solidFill>
                  <a:schemeClr val="bg1"/>
                </a:solidFill>
              </a:rPr>
              <a:t>en.wikipedia.org/</a:t>
            </a:r>
            <a:r>
              <a:rPr lang="en-US" altLang="en-US" dirty="0" err="1" smtClean="0">
                <a:solidFill>
                  <a:schemeClr val="bg1"/>
                </a:solidFill>
              </a:rPr>
              <a:t>wL</a:t>
            </a:r>
            <a:endParaRPr lang="en-US" altLang="en-US" dirty="0" smtClean="0">
              <a:solidFill>
                <a:schemeClr val="bg1"/>
              </a:solidFill>
            </a:endParaRPr>
          </a:p>
          <a:p>
            <a:pPr eaLnBrk="0" hangingPunct="0">
              <a:defRPr/>
            </a:pPr>
            <a:r>
              <a:rPr lang="en-GB" b="1" i="1" dirty="0" smtClean="0">
                <a:solidFill>
                  <a:schemeClr val="bg2">
                    <a:lumMod val="10000"/>
                  </a:schemeClr>
                </a:solidFill>
              </a:rPr>
              <a:t>La </a:t>
            </a:r>
            <a:r>
              <a:rPr lang="en-GB" b="1" i="1" dirty="0" err="1" smtClean="0">
                <a:solidFill>
                  <a:schemeClr val="bg2">
                    <a:lumMod val="10000"/>
                  </a:schemeClr>
                </a:solidFill>
              </a:rPr>
              <a:t>fourmi</a:t>
            </a:r>
            <a:endParaRPr lang="en-GB" b="1" i="1" dirty="0" smtClean="0">
              <a:solidFill>
                <a:schemeClr val="bg2">
                  <a:lumMod val="10000"/>
                </a:schemeClr>
              </a:solidFill>
            </a:endParaRPr>
          </a:p>
          <a:p>
            <a:pPr eaLnBrk="0" hangingPunct="0">
              <a:defRPr/>
            </a:pPr>
            <a:endParaRPr lang="en-GB" b="1" dirty="0" smtClean="0">
              <a:solidFill>
                <a:schemeClr val="bg2">
                  <a:lumMod val="10000"/>
                </a:schemeClr>
              </a:solidFill>
            </a:endParaRPr>
          </a:p>
          <a:p>
            <a:r>
              <a:rPr lang="en-GB" b="1" dirty="0">
                <a:solidFill>
                  <a:schemeClr val="bg2">
                    <a:lumMod val="10000"/>
                  </a:schemeClr>
                </a:solidFill>
                <a:hlinkClick r:id="rId4"/>
              </a:rPr>
              <a:t>https://</a:t>
            </a:r>
            <a:r>
              <a:rPr lang="en-GB" b="1" dirty="0" smtClean="0">
                <a:solidFill>
                  <a:schemeClr val="bg2">
                    <a:lumMod val="10000"/>
                  </a:schemeClr>
                </a:solidFill>
                <a:hlinkClick r:id="rId4"/>
              </a:rPr>
              <a:t>www.youtube.com/watch?v=e92AII1fWAI</a:t>
            </a:r>
            <a:endParaRPr lang="en-GB" b="1" dirty="0" smtClean="0">
              <a:solidFill>
                <a:schemeClr val="bg2">
                  <a:lumMod val="10000"/>
                </a:schemeClr>
              </a:solidFill>
            </a:endParaRPr>
          </a:p>
          <a:p>
            <a:endParaRPr lang="en-GB" b="1" dirty="0">
              <a:solidFill>
                <a:schemeClr val="bg2">
                  <a:lumMod val="10000"/>
                </a:schemeClr>
              </a:solidFill>
            </a:endParaRPr>
          </a:p>
          <a:p>
            <a:pPr lvl="0"/>
            <a:r>
              <a:rPr lang="en-GB" b="1" dirty="0" smtClean="0">
                <a:solidFill>
                  <a:schemeClr val="bg2">
                    <a:lumMod val="10000"/>
                  </a:schemeClr>
                </a:solidFill>
              </a:rPr>
              <a:t>Using film:  </a:t>
            </a:r>
            <a:r>
              <a:rPr lang="en-GB" b="1" dirty="0" err="1" smtClean="0">
                <a:solidFill>
                  <a:schemeClr val="bg2">
                    <a:lumMod val="10000"/>
                  </a:schemeClr>
                </a:solidFill>
              </a:rPr>
              <a:t>eg</a:t>
            </a:r>
            <a:r>
              <a:rPr lang="en-GB" b="1" dirty="0">
                <a:solidFill>
                  <a:schemeClr val="bg2">
                    <a:lumMod val="10000"/>
                  </a:schemeClr>
                </a:solidFill>
              </a:rPr>
              <a:t> </a:t>
            </a:r>
            <a:r>
              <a:rPr lang="en-GB" b="1" dirty="0" err="1" smtClean="0">
                <a:solidFill>
                  <a:schemeClr val="bg2">
                    <a:lumMod val="10000"/>
                  </a:schemeClr>
                </a:solidFill>
              </a:rPr>
              <a:t>Prevert</a:t>
            </a:r>
            <a:endParaRPr lang="en-GB" b="1" dirty="0" smtClean="0">
              <a:solidFill>
                <a:schemeClr val="bg2">
                  <a:lumMod val="10000"/>
                </a:schemeClr>
              </a:solidFill>
            </a:endParaRPr>
          </a:p>
          <a:p>
            <a:pPr lvl="0"/>
            <a:r>
              <a:rPr lang="en-GB" b="1" dirty="0" smtClean="0">
                <a:solidFill>
                  <a:srgbClr val="000000"/>
                </a:solidFill>
                <a:hlinkClick r:id="rId5"/>
              </a:rPr>
              <a:t>https</a:t>
            </a:r>
            <a:r>
              <a:rPr lang="en-GB" b="1" dirty="0">
                <a:solidFill>
                  <a:srgbClr val="000000"/>
                </a:solidFill>
                <a:hlinkClick r:id="rId5"/>
              </a:rPr>
              <a:t>://www.youtube.com/watch?v=I4YoBuJCbfo</a:t>
            </a:r>
            <a:endParaRPr lang="en-GB" b="1" dirty="0">
              <a:solidFill>
                <a:srgbClr val="000000"/>
              </a:solidFill>
            </a:endParaRPr>
          </a:p>
          <a:p>
            <a:pPr lvl="0"/>
            <a:endParaRPr lang="en-GB" b="1" dirty="0">
              <a:solidFill>
                <a:srgbClr val="000000"/>
              </a:solidFill>
            </a:endParaRPr>
          </a:p>
          <a:p>
            <a:pPr lvl="0"/>
            <a:r>
              <a:rPr lang="en-GB" b="1" dirty="0">
                <a:solidFill>
                  <a:srgbClr val="000000"/>
                </a:solidFill>
                <a:hlinkClick r:id="rId6"/>
              </a:rPr>
              <a:t>https://www.youtube.com/watch?v=hm1jdP-I4y4</a:t>
            </a:r>
            <a:endParaRPr lang="en-GB" b="1" dirty="0">
              <a:solidFill>
                <a:srgbClr val="000000"/>
              </a:solidFill>
            </a:endParaRPr>
          </a:p>
          <a:p>
            <a:endParaRPr lang="en-GB" dirty="0"/>
          </a:p>
        </p:txBody>
      </p:sp>
      <p:pic>
        <p:nvPicPr>
          <p:cNvPr id="1026" name="Picture 2" descr="C:\Users\Carrers\AppData\Local\Microsoft\Windows\INetCache\IE\BP23S484\Cartoon-An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1730" y="4451412"/>
            <a:ext cx="675721" cy="73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366417"/>
            <a:ext cx="6192688" cy="677108"/>
          </a:xfrm>
          <a:prstGeom prst="rect">
            <a:avLst/>
          </a:prstGeom>
          <a:noFill/>
        </p:spPr>
        <p:txBody>
          <a:bodyPr wrap="square" rtlCol="0">
            <a:spAutoFit/>
          </a:bodyPr>
          <a:lstStyle/>
          <a:p>
            <a:r>
              <a:rPr lang="en-GB" sz="2000" b="1" dirty="0">
                <a:solidFill>
                  <a:srgbClr val="002060"/>
                </a:solidFill>
                <a:hlinkClick r:id="rId8"/>
              </a:rPr>
              <a:t>https://</a:t>
            </a:r>
            <a:r>
              <a:rPr lang="en-GB" sz="2000" b="1" dirty="0" smtClean="0">
                <a:solidFill>
                  <a:srgbClr val="002060"/>
                </a:solidFill>
                <a:hlinkClick r:id="rId8"/>
              </a:rPr>
              <a:t>en.wikipedia.org/wiki/Robert_Desnos</a:t>
            </a:r>
            <a:endParaRPr lang="en-GB" sz="2000" b="1" dirty="0" smtClean="0">
              <a:solidFill>
                <a:srgbClr val="002060"/>
              </a:solidFill>
            </a:endParaRPr>
          </a:p>
          <a:p>
            <a:endParaRPr lang="en-GB" dirty="0"/>
          </a:p>
        </p:txBody>
      </p:sp>
      <p:pic>
        <p:nvPicPr>
          <p:cNvPr id="5" name="Picture 2" descr="http://3.bp.blogspot.com/-DkTJDKFOgMI/UZDdiK1woII/AAAAAAAAET4/WZPhZrgmhkA/s1600/Robert_Desnos_-_Oskar_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5465" y="1556792"/>
            <a:ext cx="2802207" cy="378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6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172200" y="0"/>
            <a:ext cx="2971800" cy="1464155"/>
          </a:xfrm>
          <a:prstGeom prst="rect">
            <a:avLst/>
          </a:prstGeom>
        </p:spPr>
      </p:pic>
      <p:sp>
        <p:nvSpPr>
          <p:cNvPr id="5" name="TextBox 4"/>
          <p:cNvSpPr txBox="1"/>
          <p:nvPr/>
        </p:nvSpPr>
        <p:spPr>
          <a:xfrm>
            <a:off x="304800" y="0"/>
            <a:ext cx="4343400" cy="400110"/>
          </a:xfrm>
          <a:prstGeom prst="rect">
            <a:avLst/>
          </a:prstGeom>
          <a:noFill/>
        </p:spPr>
        <p:txBody>
          <a:bodyPr wrap="square" rtlCol="0">
            <a:spAutoFit/>
          </a:bodyPr>
          <a:lstStyle/>
          <a:p>
            <a:pPr fontAlgn="auto">
              <a:spcBef>
                <a:spcPts val="0"/>
              </a:spcBef>
              <a:spcAft>
                <a:spcPts val="0"/>
              </a:spcAft>
            </a:pPr>
            <a:r>
              <a:rPr lang="en-GB" sz="2000" dirty="0" smtClean="0">
                <a:solidFill>
                  <a:prstClr val="black"/>
                </a:solidFill>
                <a:latin typeface="Calibri"/>
              </a:rPr>
              <a:t>La </a:t>
            </a:r>
            <a:r>
              <a:rPr lang="en-GB" sz="2000" dirty="0" err="1" smtClean="0">
                <a:solidFill>
                  <a:prstClr val="black"/>
                </a:solidFill>
                <a:latin typeface="Calibri"/>
              </a:rPr>
              <a:t>fourmi</a:t>
            </a:r>
            <a:r>
              <a:rPr lang="en-GB" sz="2000" dirty="0" smtClean="0">
                <a:solidFill>
                  <a:prstClr val="black"/>
                </a:solidFill>
                <a:latin typeface="Calibri"/>
              </a:rPr>
              <a:t> de Robert </a:t>
            </a:r>
            <a:r>
              <a:rPr lang="en-GB" sz="2000" dirty="0" err="1" smtClean="0">
                <a:solidFill>
                  <a:prstClr val="black"/>
                </a:solidFill>
                <a:latin typeface="Calibri"/>
              </a:rPr>
              <a:t>Desnos</a:t>
            </a:r>
            <a:endParaRPr lang="en-GB" sz="2000" dirty="0">
              <a:solidFill>
                <a:prstClr val="black"/>
              </a:solidFill>
              <a:latin typeface="Calibri"/>
            </a:endParaRPr>
          </a:p>
        </p:txBody>
      </p:sp>
      <p:sp>
        <p:nvSpPr>
          <p:cNvPr id="6" name="TextBox 5"/>
          <p:cNvSpPr txBox="1"/>
          <p:nvPr/>
        </p:nvSpPr>
        <p:spPr>
          <a:xfrm>
            <a:off x="304800" y="525436"/>
            <a:ext cx="4876800" cy="400110"/>
          </a:xfrm>
          <a:prstGeom prst="rect">
            <a:avLst/>
          </a:prstGeom>
          <a:blipFill rotWithShape="1">
            <a:blip r:embed="rId4" cstate="print"/>
            <a:tile tx="0" ty="0" sx="100000" sy="100000" flip="none" algn="tl"/>
          </a:blipFill>
        </p:spPr>
        <p:txBody>
          <a:bodyPr wrap="square" rtlCol="0">
            <a:spAutoFit/>
          </a:bodyPr>
          <a:lstStyle/>
          <a:p>
            <a:pPr fontAlgn="auto">
              <a:spcBef>
                <a:spcPts val="0"/>
              </a:spcBef>
              <a:spcAft>
                <a:spcPts val="0"/>
              </a:spcAft>
            </a:pPr>
            <a:r>
              <a:rPr lang="fr-FR" sz="2000" dirty="0" smtClean="0">
                <a:solidFill>
                  <a:prstClr val="black"/>
                </a:solidFill>
                <a:latin typeface="Calibri"/>
              </a:rPr>
              <a:t>Une fourmi de dix-huit mètres</a:t>
            </a:r>
            <a:endParaRPr lang="fr-FR" sz="2000" dirty="0">
              <a:solidFill>
                <a:prstClr val="black"/>
              </a:solidFill>
              <a:latin typeface="Calibri"/>
            </a:endParaRPr>
          </a:p>
        </p:txBody>
      </p:sp>
      <p:sp>
        <p:nvSpPr>
          <p:cNvPr id="7" name="TextBox 6"/>
          <p:cNvSpPr txBox="1"/>
          <p:nvPr/>
        </p:nvSpPr>
        <p:spPr>
          <a:xfrm>
            <a:off x="304800" y="925546"/>
            <a:ext cx="4876800" cy="400110"/>
          </a:xfrm>
          <a:prstGeom prst="rect">
            <a:avLst/>
          </a:prstGeom>
          <a:blipFill rotWithShape="1">
            <a:blip r:embed="rId4" cstate="print"/>
            <a:tile tx="0" ty="0" sx="100000" sy="100000" flip="none" algn="tl"/>
          </a:blipFill>
        </p:spPr>
        <p:txBody>
          <a:bodyPr wrap="square" rtlCol="0">
            <a:spAutoFit/>
          </a:bodyPr>
          <a:lstStyle/>
          <a:p>
            <a:pPr fontAlgn="auto">
              <a:spcBef>
                <a:spcPts val="0"/>
              </a:spcBef>
              <a:spcAft>
                <a:spcPts val="0"/>
              </a:spcAft>
            </a:pPr>
            <a:r>
              <a:rPr lang="fr-FR" sz="2000" dirty="0" smtClean="0">
                <a:solidFill>
                  <a:prstClr val="black"/>
                </a:solidFill>
                <a:latin typeface="Calibri"/>
              </a:rPr>
              <a:t>Avec un chapeau sur la tête</a:t>
            </a:r>
            <a:endParaRPr lang="fr-FR" sz="2000" dirty="0">
              <a:solidFill>
                <a:prstClr val="black"/>
              </a:solidFill>
              <a:latin typeface="Calibri"/>
            </a:endParaRPr>
          </a:p>
        </p:txBody>
      </p:sp>
      <p:sp>
        <p:nvSpPr>
          <p:cNvPr id="8" name="TextBox 7"/>
          <p:cNvSpPr txBox="1"/>
          <p:nvPr/>
        </p:nvSpPr>
        <p:spPr>
          <a:xfrm>
            <a:off x="304800" y="2726323"/>
            <a:ext cx="5334000" cy="400110"/>
          </a:xfrm>
          <a:prstGeom prst="rect">
            <a:avLst/>
          </a:prstGeom>
          <a:solidFill>
            <a:schemeClr val="bg2">
              <a:lumMod val="40000"/>
              <a:lumOff val="60000"/>
            </a:schemeClr>
          </a:solidFill>
        </p:spPr>
        <p:txBody>
          <a:bodyPr wrap="square" rtlCol="0">
            <a:spAutoFit/>
          </a:bodyPr>
          <a:lstStyle/>
          <a:p>
            <a:pPr fontAlgn="auto">
              <a:spcBef>
                <a:spcPts val="0"/>
              </a:spcBef>
              <a:spcAft>
                <a:spcPts val="0"/>
              </a:spcAft>
            </a:pPr>
            <a:r>
              <a:rPr lang="fr-FR" sz="2000" b="1" dirty="0" smtClean="0">
                <a:solidFill>
                  <a:srgbClr val="000090"/>
                </a:solidFill>
                <a:latin typeface="Calibri"/>
              </a:rPr>
              <a:t>Ça n’existe pas! Ça n’existe pas!</a:t>
            </a:r>
            <a:endParaRPr lang="fr-FR" sz="2000" b="1" dirty="0">
              <a:solidFill>
                <a:srgbClr val="000090"/>
              </a:solidFill>
              <a:latin typeface="Calibri"/>
            </a:endParaRPr>
          </a:p>
        </p:txBody>
      </p:sp>
      <p:sp>
        <p:nvSpPr>
          <p:cNvPr id="9" name="TextBox 8"/>
          <p:cNvSpPr txBox="1"/>
          <p:nvPr/>
        </p:nvSpPr>
        <p:spPr>
          <a:xfrm>
            <a:off x="304800" y="1926103"/>
            <a:ext cx="5334000" cy="400110"/>
          </a:xfrm>
          <a:prstGeom prst="rect">
            <a:avLst/>
          </a:prstGeom>
          <a:solidFill>
            <a:schemeClr val="bg2">
              <a:lumMod val="40000"/>
              <a:lumOff val="60000"/>
            </a:schemeClr>
          </a:solidFill>
        </p:spPr>
        <p:txBody>
          <a:bodyPr wrap="square" rtlCol="0">
            <a:spAutoFit/>
          </a:bodyPr>
          <a:lstStyle/>
          <a:p>
            <a:pPr fontAlgn="auto">
              <a:spcBef>
                <a:spcPts val="0"/>
              </a:spcBef>
              <a:spcAft>
                <a:spcPts val="0"/>
              </a:spcAft>
            </a:pPr>
            <a:r>
              <a:rPr lang="fr-FR" sz="2000" dirty="0" smtClean="0">
                <a:solidFill>
                  <a:prstClr val="black"/>
                </a:solidFill>
                <a:latin typeface="Calibri"/>
              </a:rPr>
              <a:t>Une fourmi traînant un char</a:t>
            </a:r>
            <a:endParaRPr lang="fr-FR" sz="2000" dirty="0">
              <a:solidFill>
                <a:prstClr val="black"/>
              </a:solidFill>
              <a:latin typeface="Calibri"/>
            </a:endParaRPr>
          </a:p>
        </p:txBody>
      </p:sp>
      <p:sp>
        <p:nvSpPr>
          <p:cNvPr id="10" name="TextBox 9"/>
          <p:cNvSpPr txBox="1"/>
          <p:nvPr/>
        </p:nvSpPr>
        <p:spPr>
          <a:xfrm>
            <a:off x="304800" y="2326213"/>
            <a:ext cx="5334000" cy="400110"/>
          </a:xfrm>
          <a:prstGeom prst="rect">
            <a:avLst/>
          </a:prstGeom>
          <a:solidFill>
            <a:schemeClr val="bg2">
              <a:lumMod val="40000"/>
              <a:lumOff val="60000"/>
            </a:schemeClr>
          </a:solidFill>
        </p:spPr>
        <p:txBody>
          <a:bodyPr wrap="square" rtlCol="0">
            <a:spAutoFit/>
          </a:bodyPr>
          <a:lstStyle/>
          <a:p>
            <a:pPr fontAlgn="auto">
              <a:spcBef>
                <a:spcPts val="0"/>
              </a:spcBef>
              <a:spcAft>
                <a:spcPts val="0"/>
              </a:spcAft>
            </a:pPr>
            <a:r>
              <a:rPr lang="fr-FR" sz="2000" dirty="0" smtClean="0">
                <a:solidFill>
                  <a:prstClr val="black"/>
                </a:solidFill>
                <a:latin typeface="Calibri"/>
              </a:rPr>
              <a:t>Pleins de pingouins  et de	canards</a:t>
            </a:r>
            <a:endParaRPr lang="fr-FR" sz="2000" dirty="0">
              <a:solidFill>
                <a:prstClr val="black"/>
              </a:solidFill>
              <a:latin typeface="Calibri"/>
            </a:endParaRPr>
          </a:p>
        </p:txBody>
      </p:sp>
      <p:sp>
        <p:nvSpPr>
          <p:cNvPr id="11" name="TextBox 10"/>
          <p:cNvSpPr txBox="1"/>
          <p:nvPr/>
        </p:nvSpPr>
        <p:spPr>
          <a:xfrm>
            <a:off x="304800" y="3350567"/>
            <a:ext cx="4673600" cy="707886"/>
          </a:xfrm>
          <a:prstGeom prst="rect">
            <a:avLst/>
          </a:prstGeom>
          <a:solidFill>
            <a:schemeClr val="bg2">
              <a:lumMod val="60000"/>
              <a:lumOff val="40000"/>
            </a:schemeClr>
          </a:solidFill>
        </p:spPr>
        <p:txBody>
          <a:bodyPr wrap="square" rtlCol="0">
            <a:spAutoFit/>
          </a:bodyPr>
          <a:lstStyle/>
          <a:p>
            <a:pPr fontAlgn="auto">
              <a:spcBef>
                <a:spcPts val="0"/>
              </a:spcBef>
              <a:spcAft>
                <a:spcPts val="0"/>
              </a:spcAft>
            </a:pPr>
            <a:r>
              <a:rPr lang="fr-FR" sz="2000" dirty="0" smtClean="0">
                <a:solidFill>
                  <a:prstClr val="black"/>
                </a:solidFill>
                <a:latin typeface="Calibri"/>
              </a:rPr>
              <a:t>Une fourmi parlant </a:t>
            </a:r>
            <a:r>
              <a:rPr lang="fr-FR" sz="2000" dirty="0" err="1" smtClean="0">
                <a:solidFill>
                  <a:prstClr val="black"/>
                </a:solidFill>
                <a:latin typeface="Calibri"/>
              </a:rPr>
              <a:t>fran</a:t>
            </a:r>
            <a:r>
              <a:rPr lang="az-Cyrl-AZ" sz="2000" dirty="0" smtClean="0">
                <a:solidFill>
                  <a:prstClr val="black"/>
                </a:solidFill>
                <a:latin typeface="Calibri"/>
              </a:rPr>
              <a:t>ҫ</a:t>
            </a:r>
            <a:r>
              <a:rPr lang="en-GB" sz="2000" dirty="0" err="1" smtClean="0">
                <a:solidFill>
                  <a:prstClr val="black"/>
                </a:solidFill>
                <a:latin typeface="Calibri"/>
              </a:rPr>
              <a:t>ais</a:t>
            </a:r>
            <a:r>
              <a:rPr lang="fr-FR" sz="2000" dirty="0" smtClean="0">
                <a:solidFill>
                  <a:prstClr val="black"/>
                </a:solidFill>
                <a:latin typeface="Calibri"/>
              </a:rPr>
              <a:t>			français</a:t>
            </a:r>
            <a:endParaRPr lang="fr-FR" sz="2000" dirty="0">
              <a:solidFill>
                <a:prstClr val="black"/>
              </a:solidFill>
              <a:latin typeface="Calibri"/>
            </a:endParaRPr>
          </a:p>
        </p:txBody>
      </p:sp>
      <p:sp>
        <p:nvSpPr>
          <p:cNvPr id="12" name="TextBox 11"/>
          <p:cNvSpPr txBox="1"/>
          <p:nvPr/>
        </p:nvSpPr>
        <p:spPr>
          <a:xfrm>
            <a:off x="304800" y="1264100"/>
            <a:ext cx="4876800" cy="400110"/>
          </a:xfrm>
          <a:prstGeom prst="rect">
            <a:avLst/>
          </a:prstGeom>
          <a:blipFill rotWithShape="1">
            <a:blip r:embed="rId4" cstate="print"/>
            <a:tile tx="0" ty="0" sx="100000" sy="100000" flip="none" algn="tl"/>
          </a:blipFill>
        </p:spPr>
        <p:txBody>
          <a:bodyPr wrap="square" rtlCol="0">
            <a:spAutoFit/>
          </a:bodyPr>
          <a:lstStyle/>
          <a:p>
            <a:pPr fontAlgn="auto">
              <a:spcBef>
                <a:spcPts val="0"/>
              </a:spcBef>
              <a:spcAft>
                <a:spcPts val="0"/>
              </a:spcAft>
            </a:pPr>
            <a:r>
              <a:rPr lang="fr-FR" sz="2000" b="1" dirty="0" smtClean="0">
                <a:solidFill>
                  <a:srgbClr val="000090"/>
                </a:solidFill>
                <a:latin typeface="Calibri"/>
              </a:rPr>
              <a:t>Ça n’existe pas! Ça n’existe pas!</a:t>
            </a:r>
            <a:endParaRPr lang="fr-FR" sz="2000" b="1" dirty="0">
              <a:solidFill>
                <a:srgbClr val="000090"/>
              </a:solidFill>
              <a:latin typeface="Calibri"/>
            </a:endParaRPr>
          </a:p>
        </p:txBody>
      </p:sp>
      <p:sp>
        <p:nvSpPr>
          <p:cNvPr id="14" name="TextBox 13"/>
          <p:cNvSpPr txBox="1"/>
          <p:nvPr/>
        </p:nvSpPr>
        <p:spPr>
          <a:xfrm>
            <a:off x="304800" y="3750677"/>
            <a:ext cx="4673600" cy="400110"/>
          </a:xfrm>
          <a:prstGeom prst="rect">
            <a:avLst/>
          </a:prstGeom>
          <a:solidFill>
            <a:schemeClr val="bg2">
              <a:lumMod val="60000"/>
              <a:lumOff val="40000"/>
            </a:schemeClr>
          </a:solidFill>
        </p:spPr>
        <p:txBody>
          <a:bodyPr wrap="square" rtlCol="0">
            <a:spAutoFit/>
          </a:bodyPr>
          <a:lstStyle/>
          <a:p>
            <a:pPr fontAlgn="auto">
              <a:spcBef>
                <a:spcPts val="0"/>
              </a:spcBef>
              <a:spcAft>
                <a:spcPts val="0"/>
              </a:spcAft>
            </a:pPr>
            <a:r>
              <a:rPr lang="fr-FR" sz="2000" dirty="0" smtClean="0">
                <a:solidFill>
                  <a:prstClr val="black"/>
                </a:solidFill>
                <a:latin typeface="Calibri"/>
              </a:rPr>
              <a:t>Parlant latin   et </a:t>
            </a:r>
            <a:r>
              <a:rPr lang="fr-FR" sz="2000" dirty="0">
                <a:solidFill>
                  <a:prstClr val="black"/>
                </a:solidFill>
                <a:latin typeface="Calibri"/>
              </a:rPr>
              <a:t> </a:t>
            </a:r>
            <a:r>
              <a:rPr lang="fr-FR" sz="2000" dirty="0" smtClean="0">
                <a:solidFill>
                  <a:prstClr val="black"/>
                </a:solidFill>
                <a:latin typeface="Calibri"/>
              </a:rPr>
              <a:t>javanais</a:t>
            </a:r>
            <a:endParaRPr lang="fr-FR" sz="2000" dirty="0">
              <a:solidFill>
                <a:prstClr val="black"/>
              </a:solidFill>
              <a:latin typeface="Calibri"/>
            </a:endParaRPr>
          </a:p>
        </p:txBody>
      </p:sp>
      <p:sp>
        <p:nvSpPr>
          <p:cNvPr id="15" name="TextBox 14"/>
          <p:cNvSpPr txBox="1"/>
          <p:nvPr/>
        </p:nvSpPr>
        <p:spPr>
          <a:xfrm>
            <a:off x="304800" y="4150787"/>
            <a:ext cx="4673600" cy="400110"/>
          </a:xfrm>
          <a:prstGeom prst="rect">
            <a:avLst/>
          </a:prstGeom>
          <a:solidFill>
            <a:schemeClr val="bg2">
              <a:lumMod val="60000"/>
              <a:lumOff val="40000"/>
            </a:schemeClr>
          </a:solidFill>
        </p:spPr>
        <p:txBody>
          <a:bodyPr wrap="square" rtlCol="0">
            <a:spAutoFit/>
          </a:bodyPr>
          <a:lstStyle/>
          <a:p>
            <a:pPr fontAlgn="auto">
              <a:spcBef>
                <a:spcPts val="0"/>
              </a:spcBef>
              <a:spcAft>
                <a:spcPts val="0"/>
              </a:spcAft>
            </a:pPr>
            <a:r>
              <a:rPr lang="fr-FR" sz="2000" b="1" dirty="0" smtClean="0">
                <a:solidFill>
                  <a:srgbClr val="000090"/>
                </a:solidFill>
                <a:latin typeface="Calibri"/>
              </a:rPr>
              <a:t>Ça n’existe pas! Ça n’existe pas!</a:t>
            </a:r>
            <a:endParaRPr lang="fr-FR" sz="2000" b="1" dirty="0">
              <a:solidFill>
                <a:srgbClr val="000090"/>
              </a:solidFill>
              <a:latin typeface="Calibri"/>
            </a:endParaRPr>
          </a:p>
        </p:txBody>
      </p:sp>
      <p:sp>
        <p:nvSpPr>
          <p:cNvPr id="16" name="TextBox 15"/>
          <p:cNvSpPr txBox="1"/>
          <p:nvPr/>
        </p:nvSpPr>
        <p:spPr>
          <a:xfrm>
            <a:off x="304800" y="4790925"/>
            <a:ext cx="3581400" cy="400110"/>
          </a:xfrm>
          <a:prstGeom prst="rect">
            <a:avLst/>
          </a:prstGeom>
          <a:solidFill>
            <a:schemeClr val="tx2">
              <a:lumMod val="20000"/>
              <a:lumOff val="80000"/>
            </a:schemeClr>
          </a:solidFill>
        </p:spPr>
        <p:txBody>
          <a:bodyPr wrap="square" rtlCol="0">
            <a:spAutoFit/>
          </a:bodyPr>
          <a:lstStyle/>
          <a:p>
            <a:pPr fontAlgn="auto">
              <a:spcBef>
                <a:spcPts val="0"/>
              </a:spcBef>
              <a:spcAft>
                <a:spcPts val="0"/>
              </a:spcAft>
            </a:pPr>
            <a:r>
              <a:rPr lang="en-GB" sz="2000" b="1" dirty="0" smtClean="0">
                <a:solidFill>
                  <a:prstClr val="black"/>
                </a:solidFill>
                <a:latin typeface="Calibri"/>
              </a:rPr>
              <a:t>Et    </a:t>
            </a:r>
            <a:r>
              <a:rPr lang="en-GB" sz="2000" b="1" dirty="0" err="1" smtClean="0">
                <a:solidFill>
                  <a:prstClr val="black"/>
                </a:solidFill>
                <a:latin typeface="Calibri"/>
              </a:rPr>
              <a:t>pourquoi</a:t>
            </a:r>
            <a:r>
              <a:rPr lang="en-GB" sz="2000" b="1" dirty="0" smtClean="0">
                <a:solidFill>
                  <a:prstClr val="black"/>
                </a:solidFill>
                <a:latin typeface="Calibri"/>
              </a:rPr>
              <a:t>     	pas?</a:t>
            </a:r>
            <a:endParaRPr lang="en-GB" sz="2000" b="1" dirty="0">
              <a:solidFill>
                <a:prstClr val="black"/>
              </a:solidFill>
              <a:latin typeface="Calibri"/>
            </a:endParaRPr>
          </a:p>
        </p:txBody>
      </p:sp>
      <p:sp>
        <p:nvSpPr>
          <p:cNvPr id="18" name="Oval 17"/>
          <p:cNvSpPr/>
          <p:nvPr/>
        </p:nvSpPr>
        <p:spPr>
          <a:xfrm>
            <a:off x="2819400" y="528267"/>
            <a:ext cx="762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a:off x="2537012" y="928377"/>
            <a:ext cx="762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2705101" y="1922893"/>
            <a:ext cx="762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Oval 20"/>
          <p:cNvSpPr/>
          <p:nvPr/>
        </p:nvSpPr>
        <p:spPr>
          <a:xfrm>
            <a:off x="1295400" y="2341510"/>
            <a:ext cx="12192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Oval 21"/>
          <p:cNvSpPr/>
          <p:nvPr/>
        </p:nvSpPr>
        <p:spPr>
          <a:xfrm>
            <a:off x="3009900" y="2346917"/>
            <a:ext cx="10668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a:off x="905435" y="3780707"/>
            <a:ext cx="1143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2306171" y="3317384"/>
            <a:ext cx="10668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a:off x="2048435" y="3845167"/>
            <a:ext cx="1143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905435" y="4802029"/>
            <a:ext cx="905436"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Oval 26"/>
          <p:cNvSpPr/>
          <p:nvPr/>
        </p:nvSpPr>
        <p:spPr>
          <a:xfrm>
            <a:off x="914400" y="525436"/>
            <a:ext cx="762000" cy="400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8" name="TextBox 27"/>
          <p:cNvSpPr txBox="1"/>
          <p:nvPr/>
        </p:nvSpPr>
        <p:spPr>
          <a:xfrm>
            <a:off x="154642" y="5602249"/>
            <a:ext cx="3276600" cy="400110"/>
          </a:xfrm>
          <a:prstGeom prst="rect">
            <a:avLst/>
          </a:prstGeom>
          <a:noFill/>
        </p:spPr>
        <p:txBody>
          <a:bodyPr wrap="square" rtlCol="0">
            <a:spAutoFit/>
          </a:bodyPr>
          <a:lstStyle/>
          <a:p>
            <a:pPr fontAlgn="auto">
              <a:spcBef>
                <a:spcPts val="0"/>
              </a:spcBef>
              <a:spcAft>
                <a:spcPts val="0"/>
              </a:spcAft>
            </a:pPr>
            <a:r>
              <a:rPr lang="en-GB" sz="2000" b="1" dirty="0" smtClean="0">
                <a:solidFill>
                  <a:prstClr val="black"/>
                </a:solidFill>
                <a:latin typeface="Calibri"/>
              </a:rPr>
              <a:t>Working</a:t>
            </a:r>
            <a:r>
              <a:rPr lang="en-GB" sz="2000" dirty="0" smtClean="0">
                <a:solidFill>
                  <a:prstClr val="black"/>
                </a:solidFill>
                <a:latin typeface="Calibri"/>
              </a:rPr>
              <a:t> </a:t>
            </a:r>
            <a:r>
              <a:rPr lang="en-GB" sz="2000" b="1" dirty="0" smtClean="0">
                <a:solidFill>
                  <a:prstClr val="black"/>
                </a:solidFill>
                <a:latin typeface="Calibri"/>
              </a:rPr>
              <a:t>with a text</a:t>
            </a:r>
          </a:p>
        </p:txBody>
      </p:sp>
      <p:sp>
        <p:nvSpPr>
          <p:cNvPr id="29" name="TextBox 28"/>
          <p:cNvSpPr txBox="1"/>
          <p:nvPr/>
        </p:nvSpPr>
        <p:spPr>
          <a:xfrm>
            <a:off x="4370074" y="4729664"/>
            <a:ext cx="4524508" cy="1938992"/>
          </a:xfrm>
          <a:prstGeom prst="rect">
            <a:avLst/>
          </a:prstGeom>
          <a:noFill/>
        </p:spPr>
        <p:txBody>
          <a:bodyPr wrap="square" rtlCol="0">
            <a:spAutoFit/>
          </a:bodyPr>
          <a:lstStyle/>
          <a:p>
            <a:pPr marL="342900" indent="-342900" fontAlgn="auto">
              <a:spcBef>
                <a:spcPts val="0"/>
              </a:spcBef>
              <a:spcAft>
                <a:spcPts val="0"/>
              </a:spcAft>
              <a:buFont typeface="+mj-lt"/>
              <a:buAutoNum type="arabicPeriod"/>
            </a:pPr>
            <a:r>
              <a:rPr lang="en-GB" sz="2000" dirty="0" smtClean="0">
                <a:solidFill>
                  <a:prstClr val="black"/>
                </a:solidFill>
                <a:latin typeface="Calibri"/>
              </a:rPr>
              <a:t>Work out, guess the end of the line</a:t>
            </a:r>
          </a:p>
          <a:p>
            <a:pPr marL="342900" indent="-342900" fontAlgn="auto">
              <a:spcBef>
                <a:spcPts val="0"/>
              </a:spcBef>
              <a:spcAft>
                <a:spcPts val="0"/>
              </a:spcAft>
              <a:buFont typeface="+mj-lt"/>
              <a:buAutoNum type="arabicPeriod"/>
            </a:pPr>
            <a:r>
              <a:rPr lang="en-GB" sz="2000" dirty="0" smtClean="0">
                <a:solidFill>
                  <a:prstClr val="black"/>
                </a:solidFill>
                <a:latin typeface="Calibri"/>
              </a:rPr>
              <a:t>Choral reading …slow reveal</a:t>
            </a:r>
          </a:p>
          <a:p>
            <a:pPr marL="342900" indent="-342900" fontAlgn="auto">
              <a:spcBef>
                <a:spcPts val="0"/>
              </a:spcBef>
              <a:spcAft>
                <a:spcPts val="0"/>
              </a:spcAft>
              <a:buFont typeface="+mj-lt"/>
              <a:buAutoNum type="arabicPeriod"/>
            </a:pPr>
            <a:r>
              <a:rPr lang="en-GB" sz="2000" dirty="0" smtClean="0">
                <a:solidFill>
                  <a:prstClr val="black"/>
                </a:solidFill>
                <a:latin typeface="Calibri"/>
              </a:rPr>
              <a:t>Chef </a:t>
            </a:r>
            <a:r>
              <a:rPr lang="en-GB" sz="2000" dirty="0" err="1" smtClean="0">
                <a:solidFill>
                  <a:prstClr val="black"/>
                </a:solidFill>
                <a:latin typeface="Calibri"/>
              </a:rPr>
              <a:t>d’orchestre</a:t>
            </a:r>
            <a:endParaRPr lang="en-GB" sz="2000" dirty="0" smtClean="0">
              <a:solidFill>
                <a:prstClr val="black"/>
              </a:solidFill>
              <a:latin typeface="Calibri"/>
            </a:endParaRPr>
          </a:p>
          <a:p>
            <a:pPr marL="342900" indent="-342900" fontAlgn="auto">
              <a:spcBef>
                <a:spcPts val="0"/>
              </a:spcBef>
              <a:spcAft>
                <a:spcPts val="0"/>
              </a:spcAft>
              <a:buFont typeface="+mj-lt"/>
              <a:buAutoNum type="arabicPeriod"/>
            </a:pPr>
            <a:r>
              <a:rPr lang="en-GB" sz="2000" dirty="0" smtClean="0">
                <a:solidFill>
                  <a:prstClr val="black"/>
                </a:solidFill>
                <a:latin typeface="Calibri"/>
              </a:rPr>
              <a:t>Blocking out the text</a:t>
            </a:r>
          </a:p>
          <a:p>
            <a:pPr marL="457200" indent="-457200" fontAlgn="auto">
              <a:spcBef>
                <a:spcPts val="0"/>
              </a:spcBef>
              <a:spcAft>
                <a:spcPts val="0"/>
              </a:spcAft>
              <a:buFont typeface="+mj-lt"/>
              <a:buAutoNum type="arabicPeriod"/>
            </a:pPr>
            <a:r>
              <a:rPr lang="en-GB" sz="2000" dirty="0" smtClean="0">
                <a:solidFill>
                  <a:prstClr val="black"/>
                </a:solidFill>
                <a:latin typeface="Calibri"/>
              </a:rPr>
              <a:t>Dialogue</a:t>
            </a:r>
          </a:p>
          <a:p>
            <a:pPr marL="457200" indent="-457200" fontAlgn="auto">
              <a:spcBef>
                <a:spcPts val="0"/>
              </a:spcBef>
              <a:spcAft>
                <a:spcPts val="0"/>
              </a:spcAft>
              <a:buFont typeface="+mj-lt"/>
              <a:buAutoNum type="arabicPeriod"/>
            </a:pPr>
            <a:r>
              <a:rPr lang="en-GB" sz="2000" dirty="0" smtClean="0">
                <a:solidFill>
                  <a:prstClr val="black"/>
                </a:solidFill>
                <a:latin typeface="Calibri"/>
              </a:rPr>
              <a:t>Dictation</a:t>
            </a:r>
            <a:endParaRPr lang="en-GB" sz="2000" dirty="0">
              <a:solidFill>
                <a:prstClr val="black"/>
              </a:solidFill>
              <a:latin typeface="Calibri"/>
            </a:endParaRPr>
          </a:p>
        </p:txBody>
      </p:sp>
      <p:pic>
        <p:nvPicPr>
          <p:cNvPr id="1028" name="Picture 4" descr="C:\Documents and Settings\Mcarty\AppData\Local\Microsoft\Windows\Temporary Internet Files\Content.IE5\IUCISYQ4\MC900435550[1].wm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1" t="5454" r="-1501" b="-5454"/>
          <a:stretch/>
        </p:blipFill>
        <p:spPr bwMode="auto">
          <a:xfrm>
            <a:off x="7648488" y="2185212"/>
            <a:ext cx="1082221" cy="10822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Mcarty\AppData\Local\Microsoft\Windows\Temporary Internet Files\Content.IE5\PQWEU6XO\MC9002408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111" y="3545078"/>
            <a:ext cx="1167278" cy="8880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Documents and Settings\Mcarty\AppData\Local\Microsoft\Windows\Temporary Internet Files\Content.IE5\PQWEU6XO\MC90013513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3074" y="3692024"/>
            <a:ext cx="1155312" cy="7063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3" cstate="print"/>
          <a:srcRect l="5774" t="-4014" r="34325" b="4014"/>
          <a:stretch/>
        </p:blipFill>
        <p:spPr>
          <a:xfrm>
            <a:off x="6052347" y="2122948"/>
            <a:ext cx="1355271" cy="1114697"/>
          </a:xfrm>
          <a:prstGeom prst="rect">
            <a:avLst/>
          </a:prstGeom>
        </p:spPr>
      </p:pic>
      <p:sp>
        <p:nvSpPr>
          <p:cNvPr id="3" name="TextBox 2"/>
          <p:cNvSpPr txBox="1"/>
          <p:nvPr/>
        </p:nvSpPr>
        <p:spPr>
          <a:xfrm>
            <a:off x="5831543" y="1664210"/>
            <a:ext cx="3063039" cy="369332"/>
          </a:xfrm>
          <a:prstGeom prst="rect">
            <a:avLst/>
          </a:prstGeom>
          <a:noFill/>
        </p:spPr>
        <p:txBody>
          <a:bodyPr wrap="square" rtlCol="0">
            <a:spAutoFit/>
          </a:bodyPr>
          <a:lstStyle/>
          <a:p>
            <a:pPr fontAlgn="auto">
              <a:spcBef>
                <a:spcPts val="0"/>
              </a:spcBef>
              <a:spcAft>
                <a:spcPts val="0"/>
              </a:spcAft>
            </a:pPr>
            <a:r>
              <a:rPr lang="en-GB" sz="1800" dirty="0" smtClean="0">
                <a:solidFill>
                  <a:prstClr val="black"/>
                </a:solidFill>
                <a:latin typeface="Calibri"/>
              </a:rPr>
              <a:t>Il </a:t>
            </a:r>
            <a:r>
              <a:rPr lang="en-GB" sz="1800" dirty="0" err="1" smtClean="0">
                <a:solidFill>
                  <a:prstClr val="black"/>
                </a:solidFill>
                <a:latin typeface="Calibri"/>
              </a:rPr>
              <a:t>faut</a:t>
            </a:r>
            <a:r>
              <a:rPr lang="en-GB" sz="1800" dirty="0" smtClean="0">
                <a:solidFill>
                  <a:prstClr val="black"/>
                </a:solidFill>
                <a:latin typeface="Calibri"/>
              </a:rPr>
              <a:t> </a:t>
            </a:r>
            <a:r>
              <a:rPr lang="en-GB" sz="1800" dirty="0" err="1" smtClean="0">
                <a:solidFill>
                  <a:prstClr val="black"/>
                </a:solidFill>
                <a:latin typeface="Calibri"/>
              </a:rPr>
              <a:t>trouver</a:t>
            </a:r>
            <a:r>
              <a:rPr lang="en-GB" sz="1800" dirty="0" smtClean="0">
                <a:solidFill>
                  <a:prstClr val="black"/>
                </a:solidFill>
                <a:latin typeface="Calibri"/>
              </a:rPr>
              <a:t> les </a:t>
            </a:r>
            <a:r>
              <a:rPr lang="en-GB" sz="1800" dirty="0" err="1" smtClean="0">
                <a:solidFill>
                  <a:prstClr val="black"/>
                </a:solidFill>
                <a:latin typeface="Calibri"/>
              </a:rPr>
              <a:t>lignes</a:t>
            </a:r>
            <a:r>
              <a:rPr lang="en-GB" sz="1800" dirty="0" smtClean="0">
                <a:solidFill>
                  <a:prstClr val="black"/>
                </a:solidFill>
                <a:latin typeface="Calibri"/>
              </a:rPr>
              <a:t>…</a:t>
            </a:r>
            <a:endParaRPr lang="en-GB" sz="1800" dirty="0">
              <a:solidFill>
                <a:prstClr val="black"/>
              </a:solidFill>
              <a:latin typeface="Calibri"/>
            </a:endParaRPr>
          </a:p>
        </p:txBody>
      </p:sp>
      <p:sp>
        <p:nvSpPr>
          <p:cNvPr id="13" name="TextBox 12"/>
          <p:cNvSpPr txBox="1"/>
          <p:nvPr/>
        </p:nvSpPr>
        <p:spPr>
          <a:xfrm>
            <a:off x="6920812" y="2156844"/>
            <a:ext cx="486806" cy="369332"/>
          </a:xfrm>
          <a:prstGeom prst="rect">
            <a:avLst/>
          </a:prstGeom>
          <a:noFill/>
        </p:spPr>
        <p:txBody>
          <a:bodyPr wrap="square" rtlCol="0">
            <a:spAutoFit/>
          </a:bodyPr>
          <a:lstStyle/>
          <a:p>
            <a:pPr algn="ctr" fontAlgn="auto">
              <a:spcBef>
                <a:spcPts val="0"/>
              </a:spcBef>
              <a:spcAft>
                <a:spcPts val="0"/>
              </a:spcAft>
            </a:pPr>
            <a:r>
              <a:rPr lang="en-GB" sz="1800" b="1" dirty="0" smtClean="0">
                <a:solidFill>
                  <a:prstClr val="black"/>
                </a:solidFill>
                <a:latin typeface="Calibri"/>
              </a:rPr>
              <a:t>1</a:t>
            </a:r>
            <a:endParaRPr lang="en-GB" sz="1800" b="1" dirty="0">
              <a:solidFill>
                <a:prstClr val="black"/>
              </a:solidFill>
              <a:latin typeface="Calibri"/>
            </a:endParaRPr>
          </a:p>
        </p:txBody>
      </p:sp>
      <p:sp>
        <p:nvSpPr>
          <p:cNvPr id="17" name="Rectangle 16"/>
          <p:cNvSpPr/>
          <p:nvPr/>
        </p:nvSpPr>
        <p:spPr>
          <a:xfrm>
            <a:off x="6354076" y="3365993"/>
            <a:ext cx="2597996" cy="11179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8255787" y="2122948"/>
            <a:ext cx="486806" cy="369332"/>
          </a:xfrm>
          <a:prstGeom prst="rect">
            <a:avLst/>
          </a:prstGeom>
          <a:noFill/>
        </p:spPr>
        <p:txBody>
          <a:bodyPr wrap="square" rtlCol="0">
            <a:spAutoFit/>
          </a:bodyPr>
          <a:lstStyle/>
          <a:p>
            <a:pPr algn="ctr" fontAlgn="auto">
              <a:spcBef>
                <a:spcPts val="0"/>
              </a:spcBef>
              <a:spcAft>
                <a:spcPts val="0"/>
              </a:spcAft>
            </a:pPr>
            <a:r>
              <a:rPr lang="en-GB" sz="1800" b="1" dirty="0">
                <a:solidFill>
                  <a:prstClr val="black"/>
                </a:solidFill>
                <a:latin typeface="Calibri"/>
              </a:rPr>
              <a:t>2</a:t>
            </a:r>
          </a:p>
        </p:txBody>
      </p:sp>
      <p:sp>
        <p:nvSpPr>
          <p:cNvPr id="41" name="TextBox 40"/>
          <p:cNvSpPr txBox="1"/>
          <p:nvPr/>
        </p:nvSpPr>
        <p:spPr>
          <a:xfrm>
            <a:off x="8407776" y="3381345"/>
            <a:ext cx="486806" cy="369332"/>
          </a:xfrm>
          <a:prstGeom prst="rect">
            <a:avLst/>
          </a:prstGeom>
          <a:noFill/>
        </p:spPr>
        <p:txBody>
          <a:bodyPr wrap="square" rtlCol="0">
            <a:spAutoFit/>
          </a:bodyPr>
          <a:lstStyle/>
          <a:p>
            <a:pPr algn="ctr" fontAlgn="auto">
              <a:spcBef>
                <a:spcPts val="0"/>
              </a:spcBef>
              <a:spcAft>
                <a:spcPts val="0"/>
              </a:spcAft>
            </a:pPr>
            <a:r>
              <a:rPr lang="en-GB" sz="1800" b="1" dirty="0">
                <a:solidFill>
                  <a:prstClr val="black"/>
                </a:solidFill>
                <a:latin typeface="Calibri"/>
              </a:rPr>
              <a:t>3</a:t>
            </a:r>
          </a:p>
        </p:txBody>
      </p:sp>
      <p:sp>
        <p:nvSpPr>
          <p:cNvPr id="2" name="TextBox 1"/>
          <p:cNvSpPr txBox="1"/>
          <p:nvPr/>
        </p:nvSpPr>
        <p:spPr>
          <a:xfrm>
            <a:off x="120069" y="6412686"/>
            <a:ext cx="2963312" cy="369332"/>
          </a:xfrm>
          <a:prstGeom prst="rect">
            <a:avLst/>
          </a:prstGeom>
          <a:noFill/>
        </p:spPr>
        <p:txBody>
          <a:bodyPr wrap="none" rtlCol="0">
            <a:spAutoFit/>
          </a:bodyPr>
          <a:lstStyle/>
          <a:p>
            <a:r>
              <a:rPr lang="en-GB" dirty="0" smtClean="0"/>
              <a:t>Marian Carty – Goldsmith’s</a:t>
            </a:r>
            <a:endParaRPr lang="en-GB" dirty="0"/>
          </a:p>
        </p:txBody>
      </p:sp>
    </p:spTree>
    <p:extLst>
      <p:ext uri="{BB962C8B-B14F-4D97-AF65-F5344CB8AC3E}">
        <p14:creationId xmlns:p14="http://schemas.microsoft.com/office/powerpoint/2010/main" val="12585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dissolv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1028"/>
                                        </p:tgtEl>
                                        <p:attrNameLst>
                                          <p:attrName>style.visibility</p:attrName>
                                        </p:attrNameLst>
                                      </p:cBhvr>
                                      <p:to>
                                        <p:strVal val="visible"/>
                                      </p:to>
                                    </p:set>
                                    <p:animEffect transition="in" filter="fade">
                                      <p:cBhvr>
                                        <p:cTn id="76" dur="500"/>
                                        <p:tgtEl>
                                          <p:spTgt spid="102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0" presetClass="entr" presetSubtype="0" fill="hold" nodeType="withEffect">
                                  <p:stCondLst>
                                    <p:cond delay="0"/>
                                  </p:stCondLst>
                                  <p:childTnLst>
                                    <p:set>
                                      <p:cBhvr>
                                        <p:cTn id="82" dur="1" fill="hold">
                                          <p:stCondLst>
                                            <p:cond delay="0"/>
                                          </p:stCondLst>
                                        </p:cTn>
                                        <p:tgtEl>
                                          <p:spTgt spid="1029"/>
                                        </p:tgtEl>
                                        <p:attrNameLst>
                                          <p:attrName>style.visibility</p:attrName>
                                        </p:attrNameLst>
                                      </p:cBhvr>
                                      <p:to>
                                        <p:strVal val="visible"/>
                                      </p:to>
                                    </p:set>
                                    <p:animEffect transition="in" filter="fade">
                                      <p:cBhvr>
                                        <p:cTn id="83" dur="500"/>
                                        <p:tgtEl>
                                          <p:spTgt spid="1029"/>
                                        </p:tgtEl>
                                      </p:cBhvr>
                                    </p:animEffect>
                                  </p:childTnLst>
                                </p:cTn>
                              </p:par>
                              <p:par>
                                <p:cTn id="84" presetID="10" presetClass="entr" presetSubtype="0" fill="hold" nodeType="withEffect">
                                  <p:stCondLst>
                                    <p:cond delay="0"/>
                                  </p:stCondLst>
                                  <p:childTnLst>
                                    <p:set>
                                      <p:cBhvr>
                                        <p:cTn id="85" dur="1" fill="hold">
                                          <p:stCondLst>
                                            <p:cond delay="0"/>
                                          </p:stCondLst>
                                        </p:cTn>
                                        <p:tgtEl>
                                          <p:spTgt spid="1031"/>
                                        </p:tgtEl>
                                        <p:attrNameLst>
                                          <p:attrName>style.visibility</p:attrName>
                                        </p:attrNameLst>
                                      </p:cBhvr>
                                      <p:to>
                                        <p:strVal val="visible"/>
                                      </p:to>
                                    </p:set>
                                    <p:animEffect transition="in" filter="fade">
                                      <p:cBhvr>
                                        <p:cTn id="86" dur="500"/>
                                        <p:tgtEl>
                                          <p:spTgt spid="10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 grpId="0"/>
      <p:bldP spid="13" grpId="0"/>
      <p:bldP spid="17" grpId="0" animBg="1"/>
      <p:bldP spid="39"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 y="1447800"/>
            <a:ext cx="22860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1. les animaux</a:t>
            </a:r>
            <a:endParaRPr lang="fr-FR" sz="2000" b="1" dirty="0">
              <a:solidFill>
                <a:prstClr val="black"/>
              </a:solidFill>
              <a:latin typeface="Calibri"/>
            </a:endParaRPr>
          </a:p>
        </p:txBody>
      </p:sp>
      <p:sp>
        <p:nvSpPr>
          <p:cNvPr id="5" name="TextBox 4"/>
          <p:cNvSpPr txBox="1"/>
          <p:nvPr/>
        </p:nvSpPr>
        <p:spPr>
          <a:xfrm>
            <a:off x="3162300" y="1447800"/>
            <a:ext cx="28575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2. la taille / le poids</a:t>
            </a:r>
            <a:endParaRPr lang="fr-FR" sz="2000" b="1" dirty="0">
              <a:solidFill>
                <a:prstClr val="black"/>
              </a:solidFill>
              <a:latin typeface="Calibri"/>
            </a:endParaRPr>
          </a:p>
        </p:txBody>
      </p:sp>
      <p:sp>
        <p:nvSpPr>
          <p:cNvPr id="6" name="TextBox 5"/>
          <p:cNvSpPr txBox="1"/>
          <p:nvPr/>
        </p:nvSpPr>
        <p:spPr>
          <a:xfrm>
            <a:off x="6400800" y="1447800"/>
            <a:ext cx="25146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3. les vêtements</a:t>
            </a:r>
            <a:endParaRPr lang="fr-FR" sz="2000" b="1" dirty="0">
              <a:solidFill>
                <a:prstClr val="black"/>
              </a:solidFill>
              <a:latin typeface="Calibri"/>
            </a:endParaRPr>
          </a:p>
        </p:txBody>
      </p:sp>
      <p:sp>
        <p:nvSpPr>
          <p:cNvPr id="7" name="TextBox 6"/>
          <p:cNvSpPr txBox="1"/>
          <p:nvPr/>
        </p:nvSpPr>
        <p:spPr>
          <a:xfrm>
            <a:off x="38100" y="3996898"/>
            <a:ext cx="31242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4. les parties du corps</a:t>
            </a:r>
            <a:endParaRPr lang="fr-FR" sz="2000" b="1" dirty="0">
              <a:solidFill>
                <a:prstClr val="black"/>
              </a:solidFill>
              <a:latin typeface="Calibri"/>
            </a:endParaRPr>
          </a:p>
        </p:txBody>
      </p:sp>
      <p:sp>
        <p:nvSpPr>
          <p:cNvPr id="8" name="TextBox 7"/>
          <p:cNvSpPr txBox="1"/>
          <p:nvPr/>
        </p:nvSpPr>
        <p:spPr>
          <a:xfrm>
            <a:off x="3162300" y="3996898"/>
            <a:ext cx="20574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5. les véhicules</a:t>
            </a:r>
            <a:endParaRPr lang="fr-FR" sz="2000" b="1" dirty="0">
              <a:solidFill>
                <a:prstClr val="black"/>
              </a:solidFill>
              <a:latin typeface="Calibri"/>
            </a:endParaRPr>
          </a:p>
        </p:txBody>
      </p:sp>
      <p:sp>
        <p:nvSpPr>
          <p:cNvPr id="9" name="TextBox 8"/>
          <p:cNvSpPr txBox="1"/>
          <p:nvPr/>
        </p:nvSpPr>
        <p:spPr>
          <a:xfrm>
            <a:off x="6210300" y="3996898"/>
            <a:ext cx="22098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6. </a:t>
            </a:r>
            <a:r>
              <a:rPr lang="en-US" sz="2000" b="1" dirty="0" err="1" smtClean="0">
                <a:solidFill>
                  <a:prstClr val="black"/>
                </a:solidFill>
                <a:latin typeface="Calibri"/>
              </a:rPr>
              <a:t>l</a:t>
            </a:r>
            <a:r>
              <a:rPr lang="fr-FR" sz="2000" b="1" dirty="0" smtClean="0">
                <a:solidFill>
                  <a:prstClr val="black"/>
                </a:solidFill>
                <a:latin typeface="Calibri"/>
              </a:rPr>
              <a:t>es langues</a:t>
            </a:r>
            <a:endParaRPr lang="fr-FR" sz="2000" b="1" dirty="0">
              <a:solidFill>
                <a:prstClr val="black"/>
              </a:solidFill>
              <a:latin typeface="Calibri"/>
            </a:endParaRPr>
          </a:p>
        </p:txBody>
      </p:sp>
      <p:sp>
        <p:nvSpPr>
          <p:cNvPr id="10" name="TextBox 9"/>
          <p:cNvSpPr txBox="1"/>
          <p:nvPr/>
        </p:nvSpPr>
        <p:spPr>
          <a:xfrm>
            <a:off x="533400" y="1847910"/>
            <a:ext cx="2133600" cy="646331"/>
          </a:xfrm>
          <a:prstGeom prst="rect">
            <a:avLst/>
          </a:prstGeom>
          <a:noFill/>
        </p:spPr>
        <p:txBody>
          <a:bodyPr wrap="square" rtlCol="0">
            <a:spAutoFit/>
          </a:bodyPr>
          <a:lstStyle/>
          <a:p>
            <a:pPr fontAlgn="auto">
              <a:spcBef>
                <a:spcPts val="0"/>
              </a:spcBef>
              <a:spcAft>
                <a:spcPts val="0"/>
              </a:spcAft>
            </a:pPr>
            <a:r>
              <a:rPr lang="fr-FR" sz="1800" dirty="0" smtClean="0">
                <a:solidFill>
                  <a:prstClr val="black"/>
                </a:solidFill>
                <a:latin typeface="Calibri"/>
              </a:rPr>
              <a:t>…</a:t>
            </a:r>
            <a:r>
              <a:rPr lang="fr-FR" sz="1800" b="1" dirty="0" smtClean="0">
                <a:solidFill>
                  <a:srgbClr val="FF0000"/>
                </a:solidFill>
                <a:latin typeface="Calibri"/>
              </a:rPr>
              <a:t>une</a:t>
            </a:r>
            <a:r>
              <a:rPr lang="fr-FR" sz="1800" dirty="0" smtClean="0">
                <a:solidFill>
                  <a:prstClr val="black"/>
                </a:solidFill>
                <a:latin typeface="Calibri"/>
              </a:rPr>
              <a:t> fourmi</a:t>
            </a:r>
          </a:p>
          <a:p>
            <a:pPr fontAlgn="auto">
              <a:spcBef>
                <a:spcPts val="0"/>
              </a:spcBef>
              <a:spcAft>
                <a:spcPts val="0"/>
              </a:spcAft>
            </a:pPr>
            <a:r>
              <a:rPr lang="en-US" sz="1800" dirty="0" smtClean="0">
                <a:solidFill>
                  <a:prstClr val="black"/>
                </a:solidFill>
                <a:latin typeface="Calibri"/>
              </a:rPr>
              <a:t>…</a:t>
            </a:r>
            <a:r>
              <a:rPr lang="en-US" sz="1800" b="1" dirty="0" smtClean="0">
                <a:solidFill>
                  <a:srgbClr val="FF0000"/>
                </a:solidFill>
                <a:latin typeface="Calibri"/>
              </a:rPr>
              <a:t>des </a:t>
            </a:r>
            <a:r>
              <a:rPr lang="en-US" sz="1800" dirty="0" err="1" smtClean="0">
                <a:solidFill>
                  <a:prstClr val="black"/>
                </a:solidFill>
                <a:latin typeface="Calibri"/>
              </a:rPr>
              <a:t>fourmi</a:t>
            </a:r>
            <a:r>
              <a:rPr lang="en-US" sz="1800" b="1" dirty="0" err="1" smtClean="0">
                <a:solidFill>
                  <a:prstClr val="black"/>
                </a:solidFill>
                <a:latin typeface="Calibri"/>
              </a:rPr>
              <a:t>s</a:t>
            </a:r>
            <a:endParaRPr lang="fr-FR" sz="1800" b="1" dirty="0">
              <a:solidFill>
                <a:prstClr val="black"/>
              </a:solidFill>
              <a:latin typeface="Calibri"/>
            </a:endParaRPr>
          </a:p>
        </p:txBody>
      </p:sp>
      <p:sp>
        <p:nvSpPr>
          <p:cNvPr id="11" name="TextBox 10"/>
          <p:cNvSpPr txBox="1"/>
          <p:nvPr/>
        </p:nvSpPr>
        <p:spPr>
          <a:xfrm>
            <a:off x="3162300" y="1847910"/>
            <a:ext cx="2324100" cy="369332"/>
          </a:xfrm>
          <a:prstGeom prst="rect">
            <a:avLst/>
          </a:prstGeom>
          <a:noFill/>
        </p:spPr>
        <p:txBody>
          <a:bodyPr wrap="square" rtlCol="0">
            <a:spAutoFit/>
          </a:bodyPr>
          <a:lstStyle/>
          <a:p>
            <a:pPr fontAlgn="auto">
              <a:spcBef>
                <a:spcPts val="0"/>
              </a:spcBef>
              <a:spcAft>
                <a:spcPts val="0"/>
              </a:spcAft>
            </a:pPr>
            <a:r>
              <a:rPr lang="fr-FR" sz="1800" dirty="0" smtClean="0">
                <a:solidFill>
                  <a:prstClr val="black"/>
                </a:solidFill>
                <a:latin typeface="Calibri"/>
              </a:rPr>
              <a:t>…de dix huit mètres</a:t>
            </a:r>
            <a:endParaRPr lang="fr-FR" sz="1800" dirty="0">
              <a:solidFill>
                <a:prstClr val="black"/>
              </a:solidFill>
              <a:latin typeface="Calibri"/>
            </a:endParaRPr>
          </a:p>
        </p:txBody>
      </p:sp>
      <p:sp>
        <p:nvSpPr>
          <p:cNvPr id="12" name="TextBox 11"/>
          <p:cNvSpPr txBox="1"/>
          <p:nvPr/>
        </p:nvSpPr>
        <p:spPr>
          <a:xfrm>
            <a:off x="6400800" y="1847910"/>
            <a:ext cx="1981200" cy="369332"/>
          </a:xfrm>
          <a:prstGeom prst="rect">
            <a:avLst/>
          </a:prstGeom>
          <a:noFill/>
        </p:spPr>
        <p:txBody>
          <a:bodyPr wrap="square" rtlCol="0">
            <a:spAutoFit/>
          </a:bodyPr>
          <a:lstStyle/>
          <a:p>
            <a:pPr fontAlgn="auto">
              <a:spcBef>
                <a:spcPts val="0"/>
              </a:spcBef>
              <a:spcAft>
                <a:spcPts val="0"/>
              </a:spcAft>
            </a:pPr>
            <a:r>
              <a:rPr lang="fr-FR" sz="1800" dirty="0" smtClean="0">
                <a:solidFill>
                  <a:prstClr val="black"/>
                </a:solidFill>
                <a:latin typeface="Calibri"/>
              </a:rPr>
              <a:t>…</a:t>
            </a:r>
            <a:r>
              <a:rPr lang="fr-FR" sz="1800" b="1" dirty="0" smtClean="0">
                <a:solidFill>
                  <a:srgbClr val="0000FF"/>
                </a:solidFill>
                <a:latin typeface="Calibri"/>
              </a:rPr>
              <a:t>un</a:t>
            </a:r>
            <a:r>
              <a:rPr lang="fr-FR" sz="1800" dirty="0" smtClean="0">
                <a:solidFill>
                  <a:prstClr val="black"/>
                </a:solidFill>
                <a:latin typeface="Calibri"/>
              </a:rPr>
              <a:t> chapeau</a:t>
            </a:r>
            <a:endParaRPr lang="fr-FR" sz="1800" dirty="0">
              <a:solidFill>
                <a:prstClr val="black"/>
              </a:solidFill>
              <a:latin typeface="Calibri"/>
            </a:endParaRPr>
          </a:p>
        </p:txBody>
      </p:sp>
      <p:sp>
        <p:nvSpPr>
          <p:cNvPr id="13" name="TextBox 12"/>
          <p:cNvSpPr txBox="1"/>
          <p:nvPr/>
        </p:nvSpPr>
        <p:spPr>
          <a:xfrm>
            <a:off x="533400" y="4397008"/>
            <a:ext cx="1981200" cy="369332"/>
          </a:xfrm>
          <a:prstGeom prst="rect">
            <a:avLst/>
          </a:prstGeom>
          <a:noFill/>
        </p:spPr>
        <p:txBody>
          <a:bodyPr wrap="square" rtlCol="0">
            <a:spAutoFit/>
          </a:bodyPr>
          <a:lstStyle/>
          <a:p>
            <a:pPr fontAlgn="auto">
              <a:spcBef>
                <a:spcPts val="0"/>
              </a:spcBef>
              <a:spcAft>
                <a:spcPts val="0"/>
              </a:spcAft>
            </a:pPr>
            <a:r>
              <a:rPr lang="fr-FR" sz="1800" dirty="0" smtClean="0">
                <a:solidFill>
                  <a:prstClr val="black"/>
                </a:solidFill>
                <a:latin typeface="Calibri"/>
              </a:rPr>
              <a:t>…la tête</a:t>
            </a:r>
            <a:endParaRPr lang="fr-FR" sz="1800" dirty="0">
              <a:solidFill>
                <a:prstClr val="black"/>
              </a:solidFill>
              <a:latin typeface="Calibri"/>
            </a:endParaRPr>
          </a:p>
        </p:txBody>
      </p:sp>
      <p:sp>
        <p:nvSpPr>
          <p:cNvPr id="15" name="TextBox 14"/>
          <p:cNvSpPr txBox="1"/>
          <p:nvPr/>
        </p:nvSpPr>
        <p:spPr>
          <a:xfrm>
            <a:off x="3371850" y="4397008"/>
            <a:ext cx="20574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 </a:t>
            </a:r>
            <a:r>
              <a:rPr lang="fr-FR" sz="1800" dirty="0" smtClean="0">
                <a:solidFill>
                  <a:prstClr val="black"/>
                </a:solidFill>
                <a:latin typeface="Calibri"/>
              </a:rPr>
              <a:t>un char</a:t>
            </a:r>
            <a:endParaRPr lang="fr-FR" sz="1800" dirty="0">
              <a:solidFill>
                <a:prstClr val="black"/>
              </a:solidFill>
              <a:latin typeface="Calibri"/>
            </a:endParaRPr>
          </a:p>
        </p:txBody>
      </p:sp>
      <p:sp>
        <p:nvSpPr>
          <p:cNvPr id="16" name="TextBox 15"/>
          <p:cNvSpPr txBox="1"/>
          <p:nvPr/>
        </p:nvSpPr>
        <p:spPr>
          <a:xfrm>
            <a:off x="6400800" y="4443174"/>
            <a:ext cx="2209800" cy="646331"/>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a:t>
            </a:r>
            <a:r>
              <a:rPr lang="fr-FR" sz="1800" dirty="0" smtClean="0">
                <a:solidFill>
                  <a:prstClr val="black"/>
                </a:solidFill>
                <a:latin typeface="Calibri"/>
              </a:rPr>
              <a:t>français, latin </a:t>
            </a:r>
          </a:p>
          <a:p>
            <a:pPr lvl="1" fontAlgn="auto">
              <a:spcBef>
                <a:spcPts val="0"/>
              </a:spcBef>
              <a:spcAft>
                <a:spcPts val="0"/>
              </a:spcAft>
            </a:pPr>
            <a:r>
              <a:rPr lang="fr-FR" sz="1800" dirty="0" smtClean="0">
                <a:solidFill>
                  <a:prstClr val="black"/>
                </a:solidFill>
                <a:latin typeface="Calibri"/>
              </a:rPr>
              <a:t>et javanais </a:t>
            </a:r>
            <a:endParaRPr lang="fr-FR" sz="1800" dirty="0">
              <a:solidFill>
                <a:prstClr val="black"/>
              </a:solidFill>
              <a:latin typeface="Calibri"/>
            </a:endParaRPr>
          </a:p>
        </p:txBody>
      </p:sp>
      <p:sp>
        <p:nvSpPr>
          <p:cNvPr id="17" name="TextBox 16"/>
          <p:cNvSpPr txBox="1"/>
          <p:nvPr/>
        </p:nvSpPr>
        <p:spPr>
          <a:xfrm>
            <a:off x="3371850" y="4728120"/>
            <a:ext cx="394335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8. verbes d’action: </a:t>
            </a:r>
          </a:p>
        </p:txBody>
      </p:sp>
      <p:sp>
        <p:nvSpPr>
          <p:cNvPr id="18" name="TextBox 17"/>
          <p:cNvSpPr txBox="1"/>
          <p:nvPr/>
        </p:nvSpPr>
        <p:spPr>
          <a:xfrm>
            <a:off x="38100" y="4728120"/>
            <a:ext cx="2628900" cy="400110"/>
          </a:xfrm>
          <a:prstGeom prst="rect">
            <a:avLst/>
          </a:prstGeom>
          <a:noFill/>
        </p:spPr>
        <p:txBody>
          <a:bodyPr wrap="square" rtlCol="0">
            <a:spAutoFit/>
          </a:bodyPr>
          <a:lstStyle/>
          <a:p>
            <a:pPr fontAlgn="auto">
              <a:spcBef>
                <a:spcPts val="0"/>
              </a:spcBef>
              <a:spcAft>
                <a:spcPts val="0"/>
              </a:spcAft>
            </a:pPr>
            <a:r>
              <a:rPr lang="fr-FR" sz="2000" b="1" dirty="0" smtClean="0">
                <a:solidFill>
                  <a:prstClr val="black"/>
                </a:solidFill>
                <a:latin typeface="Calibri"/>
              </a:rPr>
              <a:t>7. prépositions</a:t>
            </a:r>
          </a:p>
        </p:txBody>
      </p:sp>
      <p:sp>
        <p:nvSpPr>
          <p:cNvPr id="19" name="TextBox 18"/>
          <p:cNvSpPr txBox="1"/>
          <p:nvPr/>
        </p:nvSpPr>
        <p:spPr>
          <a:xfrm>
            <a:off x="228600" y="228600"/>
            <a:ext cx="4229100" cy="523220"/>
          </a:xfrm>
          <a:prstGeom prst="rect">
            <a:avLst/>
          </a:prstGeom>
          <a:noFill/>
        </p:spPr>
        <p:txBody>
          <a:bodyPr wrap="square" rtlCol="0">
            <a:spAutoFit/>
          </a:bodyPr>
          <a:lstStyle/>
          <a:p>
            <a:pPr fontAlgn="auto">
              <a:spcBef>
                <a:spcPts val="0"/>
              </a:spcBef>
              <a:spcAft>
                <a:spcPts val="0"/>
              </a:spcAft>
            </a:pPr>
            <a:r>
              <a:rPr lang="en-GB" sz="2800" b="1" dirty="0" err="1" smtClean="0">
                <a:solidFill>
                  <a:prstClr val="black"/>
                </a:solidFill>
                <a:latin typeface="Calibri"/>
              </a:rPr>
              <a:t>Remue</a:t>
            </a:r>
            <a:r>
              <a:rPr lang="en-GB" sz="2800" b="1" dirty="0" smtClean="0">
                <a:solidFill>
                  <a:prstClr val="black"/>
                </a:solidFill>
                <a:latin typeface="Calibri"/>
              </a:rPr>
              <a:t> </a:t>
            </a:r>
            <a:r>
              <a:rPr lang="en-GB" sz="2800" b="1" dirty="0" err="1" smtClean="0">
                <a:solidFill>
                  <a:prstClr val="black"/>
                </a:solidFill>
                <a:latin typeface="Calibri"/>
              </a:rPr>
              <a:t>méninge</a:t>
            </a:r>
            <a:r>
              <a:rPr lang="en-GB" sz="2800" b="1" dirty="0" smtClean="0">
                <a:solidFill>
                  <a:prstClr val="black"/>
                </a:solidFill>
                <a:latin typeface="Calibri"/>
              </a:rPr>
              <a:t> </a:t>
            </a:r>
            <a:endParaRPr lang="en-GB" sz="2800" b="1" dirty="0">
              <a:solidFill>
                <a:prstClr val="black"/>
              </a:solidFill>
              <a:latin typeface="Calibri"/>
            </a:endParaRPr>
          </a:p>
        </p:txBody>
      </p:sp>
      <p:sp>
        <p:nvSpPr>
          <p:cNvPr id="20" name="TextBox 19"/>
          <p:cNvSpPr txBox="1"/>
          <p:nvPr/>
        </p:nvSpPr>
        <p:spPr>
          <a:xfrm>
            <a:off x="228600" y="751820"/>
            <a:ext cx="838200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Draw up lists for the different ‘elements’ of the poem</a:t>
            </a:r>
            <a:endParaRPr lang="en-GB" b="1" dirty="0">
              <a:solidFill>
                <a:prstClr val="black"/>
              </a:solidFill>
              <a:latin typeface="Calibri"/>
            </a:endParaRPr>
          </a:p>
        </p:txBody>
      </p:sp>
      <p:sp>
        <p:nvSpPr>
          <p:cNvPr id="21" name="TextBox 20"/>
          <p:cNvSpPr txBox="1"/>
          <p:nvPr/>
        </p:nvSpPr>
        <p:spPr>
          <a:xfrm>
            <a:off x="38100" y="5251340"/>
            <a:ext cx="3124200" cy="707886"/>
          </a:xfrm>
          <a:prstGeom prst="rect">
            <a:avLst/>
          </a:prstGeom>
          <a:noFill/>
        </p:spPr>
        <p:txBody>
          <a:bodyPr wrap="square" rtlCol="0">
            <a:spAutoFit/>
          </a:bodyPr>
          <a:lstStyle/>
          <a:p>
            <a:pPr fontAlgn="auto">
              <a:spcBef>
                <a:spcPts val="0"/>
              </a:spcBef>
              <a:spcAft>
                <a:spcPts val="0"/>
              </a:spcAft>
            </a:pPr>
            <a:r>
              <a:rPr lang="fr-FR" sz="2000" dirty="0" smtClean="0">
                <a:solidFill>
                  <a:prstClr val="black"/>
                </a:solidFill>
                <a:latin typeface="Calibri"/>
              </a:rPr>
              <a:t>sur   dans  avec  sans</a:t>
            </a:r>
          </a:p>
          <a:p>
            <a:pPr fontAlgn="auto">
              <a:spcBef>
                <a:spcPts val="0"/>
              </a:spcBef>
              <a:spcAft>
                <a:spcPts val="0"/>
              </a:spcAft>
            </a:pPr>
            <a:endParaRPr lang="en-GB" sz="2000" dirty="0">
              <a:solidFill>
                <a:prstClr val="black"/>
              </a:solidFill>
              <a:latin typeface="Calibri"/>
            </a:endParaRPr>
          </a:p>
        </p:txBody>
      </p:sp>
      <p:sp>
        <p:nvSpPr>
          <p:cNvPr id="22" name="TextBox 21"/>
          <p:cNvSpPr txBox="1"/>
          <p:nvPr/>
        </p:nvSpPr>
        <p:spPr>
          <a:xfrm>
            <a:off x="3371850" y="5251340"/>
            <a:ext cx="4400550" cy="707886"/>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a:t>
            </a:r>
            <a:r>
              <a:rPr lang="fr-FR" sz="2000" dirty="0" smtClean="0">
                <a:solidFill>
                  <a:prstClr val="black"/>
                </a:solidFill>
                <a:latin typeface="Calibri"/>
              </a:rPr>
              <a:t>traîner      </a:t>
            </a:r>
            <a:r>
              <a:rPr lang="en-US" sz="2000" dirty="0" smtClean="0">
                <a:solidFill>
                  <a:prstClr val="black"/>
                </a:solidFill>
                <a:latin typeface="Calibri"/>
              </a:rPr>
              <a:t>…</a:t>
            </a:r>
            <a:r>
              <a:rPr lang="fr-FR" sz="2000" dirty="0" smtClean="0">
                <a:solidFill>
                  <a:prstClr val="black"/>
                </a:solidFill>
                <a:latin typeface="Calibri"/>
              </a:rPr>
              <a:t>pousser		</a:t>
            </a:r>
            <a:r>
              <a:rPr lang="en-US" sz="2000" dirty="0" smtClean="0">
                <a:solidFill>
                  <a:prstClr val="black"/>
                </a:solidFill>
                <a:latin typeface="Calibri"/>
              </a:rPr>
              <a:t>…</a:t>
            </a:r>
            <a:r>
              <a:rPr lang="fr-FR" sz="2000" dirty="0" smtClean="0">
                <a:solidFill>
                  <a:prstClr val="black"/>
                </a:solidFill>
                <a:latin typeface="Calibri"/>
              </a:rPr>
              <a:t>porter</a:t>
            </a:r>
          </a:p>
        </p:txBody>
      </p:sp>
      <p:sp>
        <p:nvSpPr>
          <p:cNvPr id="24" name="TextBox 23"/>
          <p:cNvSpPr txBox="1"/>
          <p:nvPr/>
        </p:nvSpPr>
        <p:spPr>
          <a:xfrm>
            <a:off x="533400" y="2494241"/>
            <a:ext cx="1790700" cy="1200329"/>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a:t>
            </a:r>
            <a:r>
              <a:rPr lang="en-US" sz="1800" b="1" dirty="0" smtClean="0">
                <a:solidFill>
                  <a:srgbClr val="0000FF"/>
                </a:solidFill>
                <a:latin typeface="Calibri"/>
              </a:rPr>
              <a:t> un </a:t>
            </a:r>
            <a:r>
              <a:rPr lang="en-US" sz="1800" dirty="0" err="1" smtClean="0">
                <a:solidFill>
                  <a:prstClr val="black"/>
                </a:solidFill>
                <a:latin typeface="Calibri"/>
              </a:rPr>
              <a:t>pinguin</a:t>
            </a:r>
            <a:endParaRPr lang="en-US" sz="1800" dirty="0" smtClean="0">
              <a:solidFill>
                <a:prstClr val="black"/>
              </a:solidFill>
              <a:latin typeface="Calibri"/>
            </a:endParaRPr>
          </a:p>
          <a:p>
            <a:pPr fontAlgn="auto">
              <a:spcBef>
                <a:spcPts val="0"/>
              </a:spcBef>
              <a:spcAft>
                <a:spcPts val="0"/>
              </a:spcAft>
            </a:pPr>
            <a:r>
              <a:rPr lang="en-US" sz="1800" dirty="0" smtClean="0">
                <a:solidFill>
                  <a:prstClr val="black"/>
                </a:solidFill>
                <a:latin typeface="Calibri"/>
              </a:rPr>
              <a:t>…</a:t>
            </a:r>
            <a:r>
              <a:rPr lang="en-US" sz="1800" b="1" dirty="0" smtClean="0">
                <a:solidFill>
                  <a:srgbClr val="0000FF"/>
                </a:solidFill>
                <a:latin typeface="Calibri"/>
              </a:rPr>
              <a:t> des </a:t>
            </a:r>
            <a:r>
              <a:rPr lang="en-US" sz="1800" dirty="0" err="1" smtClean="0">
                <a:solidFill>
                  <a:prstClr val="black"/>
                </a:solidFill>
                <a:latin typeface="Calibri"/>
              </a:rPr>
              <a:t>pinguins</a:t>
            </a:r>
            <a:endParaRPr lang="en-US" sz="1800" dirty="0" smtClean="0">
              <a:solidFill>
                <a:prstClr val="black"/>
              </a:solidFill>
              <a:latin typeface="Calibri"/>
            </a:endParaRPr>
          </a:p>
          <a:p>
            <a:pPr fontAlgn="auto">
              <a:spcBef>
                <a:spcPts val="0"/>
              </a:spcBef>
              <a:spcAft>
                <a:spcPts val="0"/>
              </a:spcAft>
            </a:pPr>
            <a:r>
              <a:rPr lang="en-US" sz="1800" dirty="0" smtClean="0">
                <a:solidFill>
                  <a:prstClr val="black"/>
                </a:solidFill>
                <a:latin typeface="Calibri"/>
              </a:rPr>
              <a:t>…</a:t>
            </a:r>
            <a:r>
              <a:rPr lang="en-US" sz="1800" b="1" dirty="0" smtClean="0">
                <a:solidFill>
                  <a:prstClr val="black"/>
                </a:solidFill>
                <a:latin typeface="Calibri"/>
              </a:rPr>
              <a:t> </a:t>
            </a:r>
            <a:r>
              <a:rPr lang="en-US" sz="1800" b="1" dirty="0" smtClean="0">
                <a:solidFill>
                  <a:srgbClr val="0000FF"/>
                </a:solidFill>
                <a:latin typeface="Calibri"/>
              </a:rPr>
              <a:t>un</a:t>
            </a:r>
            <a:r>
              <a:rPr lang="en-US" sz="1800" b="1" dirty="0" smtClean="0">
                <a:solidFill>
                  <a:prstClr val="black"/>
                </a:solidFill>
                <a:latin typeface="Calibri"/>
              </a:rPr>
              <a:t> </a:t>
            </a:r>
            <a:r>
              <a:rPr lang="en-US" sz="1800" dirty="0" smtClean="0">
                <a:solidFill>
                  <a:prstClr val="black"/>
                </a:solidFill>
                <a:latin typeface="Calibri"/>
              </a:rPr>
              <a:t>canard</a:t>
            </a:r>
          </a:p>
          <a:p>
            <a:pPr fontAlgn="auto">
              <a:spcBef>
                <a:spcPts val="0"/>
              </a:spcBef>
              <a:spcAft>
                <a:spcPts val="0"/>
              </a:spcAft>
            </a:pPr>
            <a:r>
              <a:rPr lang="en-US" sz="1800" dirty="0" smtClean="0">
                <a:solidFill>
                  <a:prstClr val="black"/>
                </a:solidFill>
                <a:latin typeface="Calibri"/>
              </a:rPr>
              <a:t>…</a:t>
            </a:r>
            <a:r>
              <a:rPr lang="en-US" sz="1800" b="1" dirty="0" smtClean="0">
                <a:solidFill>
                  <a:srgbClr val="0000FF"/>
                </a:solidFill>
                <a:latin typeface="Calibri"/>
              </a:rPr>
              <a:t>des</a:t>
            </a:r>
            <a:r>
              <a:rPr lang="en-US" sz="1800" dirty="0" smtClean="0">
                <a:solidFill>
                  <a:prstClr val="black"/>
                </a:solidFill>
                <a:latin typeface="Calibri"/>
              </a:rPr>
              <a:t> canards</a:t>
            </a:r>
            <a:endParaRPr lang="en-GB" sz="1800" dirty="0">
              <a:solidFill>
                <a:prstClr val="black"/>
              </a:solidFill>
              <a:latin typeface="Calibri"/>
            </a:endParaRPr>
          </a:p>
        </p:txBody>
      </p:sp>
      <p:sp>
        <p:nvSpPr>
          <p:cNvPr id="25" name="TextBox 24"/>
          <p:cNvSpPr txBox="1"/>
          <p:nvPr/>
        </p:nvSpPr>
        <p:spPr>
          <a:xfrm>
            <a:off x="2895600" y="2494241"/>
            <a:ext cx="5524500" cy="369332"/>
          </a:xfrm>
          <a:prstGeom prst="rect">
            <a:avLst/>
          </a:prstGeom>
          <a:noFill/>
        </p:spPr>
        <p:txBody>
          <a:bodyPr wrap="square" rtlCol="0">
            <a:spAutoFit/>
          </a:bodyPr>
          <a:lstStyle/>
          <a:p>
            <a:pPr fontAlgn="auto">
              <a:spcBef>
                <a:spcPts val="0"/>
              </a:spcBef>
              <a:spcAft>
                <a:spcPts val="0"/>
              </a:spcAft>
            </a:pPr>
            <a:r>
              <a:rPr lang="en-GB" sz="1800" dirty="0" smtClean="0">
                <a:solidFill>
                  <a:prstClr val="black"/>
                </a:solidFill>
                <a:latin typeface="Calibri"/>
              </a:rPr>
              <a:t>Il </a:t>
            </a:r>
            <a:r>
              <a:rPr lang="en-GB" sz="1800" dirty="0" err="1" smtClean="0">
                <a:solidFill>
                  <a:prstClr val="black"/>
                </a:solidFill>
                <a:latin typeface="Calibri"/>
              </a:rPr>
              <a:t>faut</a:t>
            </a:r>
            <a:r>
              <a:rPr lang="en-GB" sz="1800" dirty="0" smtClean="0">
                <a:solidFill>
                  <a:prstClr val="black"/>
                </a:solidFill>
                <a:latin typeface="Calibri"/>
              </a:rPr>
              <a:t> </a:t>
            </a:r>
            <a:r>
              <a:rPr lang="en-GB" sz="1800" dirty="0" err="1" smtClean="0">
                <a:solidFill>
                  <a:prstClr val="black"/>
                </a:solidFill>
                <a:latin typeface="Calibri"/>
              </a:rPr>
              <a:t>regarder</a:t>
            </a:r>
            <a:r>
              <a:rPr lang="en-GB" sz="1800" dirty="0" smtClean="0">
                <a:solidFill>
                  <a:prstClr val="black"/>
                </a:solidFill>
                <a:latin typeface="Calibri"/>
              </a:rPr>
              <a:t> </a:t>
            </a:r>
            <a:r>
              <a:rPr lang="en-GB" sz="1800" dirty="0" err="1" smtClean="0">
                <a:solidFill>
                  <a:prstClr val="black"/>
                </a:solidFill>
                <a:latin typeface="Calibri"/>
              </a:rPr>
              <a:t>dans</a:t>
            </a:r>
            <a:r>
              <a:rPr lang="en-GB" sz="1800" dirty="0" smtClean="0">
                <a:solidFill>
                  <a:prstClr val="black"/>
                </a:solidFill>
                <a:latin typeface="Calibri"/>
              </a:rPr>
              <a:t> le </a:t>
            </a:r>
            <a:r>
              <a:rPr lang="en-GB" sz="1800" dirty="0" err="1" smtClean="0">
                <a:solidFill>
                  <a:prstClr val="black"/>
                </a:solidFill>
                <a:latin typeface="Calibri"/>
              </a:rPr>
              <a:t>glossaire</a:t>
            </a:r>
            <a:endParaRPr lang="en-GB" sz="1800" dirty="0">
              <a:solidFill>
                <a:prstClr val="black"/>
              </a:solidFill>
              <a:latin typeface="Calibri"/>
            </a:endParaRPr>
          </a:p>
        </p:txBody>
      </p:sp>
      <p:sp>
        <p:nvSpPr>
          <p:cNvPr id="23" name="TextBox 22"/>
          <p:cNvSpPr txBox="1"/>
          <p:nvPr/>
        </p:nvSpPr>
        <p:spPr>
          <a:xfrm>
            <a:off x="120069" y="6412686"/>
            <a:ext cx="2963312" cy="369332"/>
          </a:xfrm>
          <a:prstGeom prst="rect">
            <a:avLst/>
          </a:prstGeom>
          <a:noFill/>
        </p:spPr>
        <p:txBody>
          <a:bodyPr wrap="none" rtlCol="0">
            <a:spAutoFit/>
          </a:bodyPr>
          <a:lstStyle/>
          <a:p>
            <a:r>
              <a:rPr lang="en-GB" dirty="0" smtClean="0"/>
              <a:t>Marian Carty – Goldsmith’s</a:t>
            </a:r>
            <a:endParaRPr lang="en-GB" dirty="0"/>
          </a:p>
        </p:txBody>
      </p:sp>
    </p:spTree>
    <p:extLst>
      <p:ext uri="{BB962C8B-B14F-4D97-AF65-F5344CB8AC3E}">
        <p14:creationId xmlns:p14="http://schemas.microsoft.com/office/powerpoint/2010/main" val="4245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amond(in)">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amond(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dissolv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dissolv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dissolv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dissolv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dissolve">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endParaRPr lang="en-GB" dirty="0"/>
          </a:p>
        </p:txBody>
      </p:sp>
      <p:sp>
        <p:nvSpPr>
          <p:cNvPr id="4" name="Rectangle 3"/>
          <p:cNvSpPr/>
          <p:nvPr/>
        </p:nvSpPr>
        <p:spPr>
          <a:xfrm>
            <a:off x="179512" y="836712"/>
            <a:ext cx="4572000" cy="5816977"/>
          </a:xfrm>
          <a:prstGeom prst="rect">
            <a:avLst/>
          </a:prstGeom>
          <a:solidFill>
            <a:schemeClr val="accent3">
              <a:lumMod val="20000"/>
              <a:lumOff val="80000"/>
            </a:schemeClr>
          </a:solidFill>
        </p:spPr>
        <p:txBody>
          <a:bodyPr>
            <a:spAutoFit/>
          </a:bodyPr>
          <a:lstStyle/>
          <a:p>
            <a:pPr fontAlgn="auto">
              <a:spcBef>
                <a:spcPts val="0"/>
              </a:spcBef>
              <a:spcAft>
                <a:spcPts val="0"/>
              </a:spcAft>
            </a:pPr>
            <a:r>
              <a:rPr lang="es-ES" sz="2400" dirty="0" smtClean="0">
                <a:solidFill>
                  <a:prstClr val="black"/>
                </a:solidFill>
                <a:latin typeface="Comic Sans MS" pitchFamily="66" charset="0"/>
                <a:ea typeface="+mn-ea"/>
              </a:rPr>
              <a:t>Juego al fútbol sin </a:t>
            </a:r>
            <a:r>
              <a:rPr lang="es-ES" sz="2400" dirty="0" smtClean="0">
                <a:solidFill>
                  <a:srgbClr val="F79646">
                    <a:lumMod val="75000"/>
                  </a:srgbClr>
                </a:solidFill>
                <a:latin typeface="Comic Sans MS" pitchFamily="66" charset="0"/>
                <a:ea typeface="+mn-ea"/>
              </a:rPr>
              <a:t>balón</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y al tenis sin mi </a:t>
            </a:r>
            <a:r>
              <a:rPr lang="es-ES" sz="2400" dirty="0" smtClean="0">
                <a:solidFill>
                  <a:srgbClr val="1F497D">
                    <a:lumMod val="60000"/>
                    <a:lumOff val="40000"/>
                  </a:srgbClr>
                </a:solidFill>
                <a:latin typeface="Comic Sans MS" pitchFamily="66" charset="0"/>
                <a:ea typeface="+mn-ea"/>
              </a:rPr>
              <a:t>raqueta,</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al baloncesto en 1. _</a:t>
            </a:r>
            <a:r>
              <a:rPr lang="es-ES" sz="2400" dirty="0" smtClean="0">
                <a:solidFill>
                  <a:srgbClr val="4F81BD"/>
                </a:solidFill>
                <a:latin typeface="Comic Sans MS" pitchFamily="66" charset="0"/>
                <a:ea typeface="+mn-ea"/>
              </a:rPr>
              <a:t>_____</a:t>
            </a:r>
            <a:r>
              <a:rPr lang="es-ES" sz="2400" dirty="0" smtClean="0">
                <a:solidFill>
                  <a:prstClr val="black"/>
                </a:solidFill>
                <a:latin typeface="Comic Sans MS" pitchFamily="66" charset="0"/>
                <a:ea typeface="+mn-ea"/>
              </a:rPr>
              <a:t>_</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con patines al 2.__________</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La piscina es el </a:t>
            </a:r>
            <a:r>
              <a:rPr lang="es-ES" sz="2400" dirty="0" smtClean="0">
                <a:solidFill>
                  <a:srgbClr val="F79646">
                    <a:lumMod val="75000"/>
                  </a:srgbClr>
                </a:solidFill>
                <a:latin typeface="Comic Sans MS" pitchFamily="66" charset="0"/>
                <a:ea typeface="+mn-ea"/>
              </a:rPr>
              <a:t>frontón</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donde nado en </a:t>
            </a:r>
            <a:r>
              <a:rPr lang="es-ES" sz="2400" dirty="0" smtClean="0">
                <a:solidFill>
                  <a:srgbClr val="1F497D">
                    <a:lumMod val="60000"/>
                    <a:lumOff val="40000"/>
                  </a:srgbClr>
                </a:solidFill>
                <a:latin typeface="Comic Sans MS" pitchFamily="66" charset="0"/>
                <a:ea typeface="+mn-ea"/>
              </a:rPr>
              <a:t>camiseta,</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en el ring toco 3. __________</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y en el estadio el </a:t>
            </a:r>
            <a:r>
              <a:rPr lang="es-ES" sz="2400" dirty="0" smtClean="0">
                <a:solidFill>
                  <a:srgbClr val="F79646">
                    <a:lumMod val="75000"/>
                  </a:srgbClr>
                </a:solidFill>
                <a:latin typeface="Comic Sans MS" pitchFamily="66" charset="0"/>
                <a:ea typeface="+mn-ea"/>
              </a:rPr>
              <a:t>trombón.</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Meto en la canasta un </a:t>
            </a:r>
            <a:r>
              <a:rPr lang="es-ES" sz="2400" dirty="0" smtClean="0">
                <a:solidFill>
                  <a:srgbClr val="F79646">
                    <a:lumMod val="75000"/>
                  </a:srgbClr>
                </a:solidFill>
                <a:latin typeface="Comic Sans MS" pitchFamily="66" charset="0"/>
                <a:ea typeface="+mn-ea"/>
              </a:rPr>
              <a:t>remo</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y un balón en la 4. _______</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palos de golf en la </a:t>
            </a:r>
            <a:r>
              <a:rPr lang="es-ES" sz="2400" dirty="0" smtClean="0">
                <a:solidFill>
                  <a:srgbClr val="1F497D">
                    <a:lumMod val="60000"/>
                    <a:lumOff val="40000"/>
                  </a:srgbClr>
                </a:solidFill>
                <a:latin typeface="Comic Sans MS" pitchFamily="66" charset="0"/>
                <a:ea typeface="+mn-ea"/>
              </a:rPr>
              <a:t>proa,</a:t>
            </a:r>
            <a:r>
              <a:rPr lang="es-ES" sz="2400" dirty="0" smtClean="0">
                <a:solidFill>
                  <a:prstClr val="black"/>
                </a:solidFill>
                <a:latin typeface="Comic Sans MS" pitchFamily="66" charset="0"/>
                <a:ea typeface="+mn-ea"/>
              </a:rPr>
              <a:t/>
            </a:r>
            <a:br>
              <a:rPr lang="es-ES" sz="2400" dirty="0" smtClean="0">
                <a:solidFill>
                  <a:prstClr val="black"/>
                </a:solidFill>
                <a:latin typeface="Comic Sans MS" pitchFamily="66" charset="0"/>
                <a:ea typeface="+mn-ea"/>
              </a:rPr>
            </a:br>
            <a:r>
              <a:rPr lang="es-ES" sz="2400" dirty="0" smtClean="0">
                <a:solidFill>
                  <a:prstClr val="black"/>
                </a:solidFill>
                <a:latin typeface="Comic Sans MS" pitchFamily="66" charset="0"/>
                <a:ea typeface="+mn-ea"/>
              </a:rPr>
              <a:t>velas para el golf, ¡qué </a:t>
            </a:r>
            <a:r>
              <a:rPr lang="es-ES" sz="2400" dirty="0" smtClean="0">
                <a:solidFill>
                  <a:srgbClr val="F79646">
                    <a:lumMod val="75000"/>
                  </a:srgbClr>
                </a:solidFill>
                <a:latin typeface="Comic Sans MS" pitchFamily="66" charset="0"/>
                <a:ea typeface="+mn-ea"/>
              </a:rPr>
              <a:t>memo!</a:t>
            </a:r>
            <a:r>
              <a:rPr lang="es-ES" dirty="0" smtClean="0">
                <a:solidFill>
                  <a:prstClr val="black"/>
                </a:solidFill>
                <a:latin typeface="Calibri"/>
                <a:ea typeface="+mn-ea"/>
              </a:rPr>
              <a:t/>
            </a:r>
            <a:br>
              <a:rPr lang="es-ES" dirty="0" smtClean="0">
                <a:solidFill>
                  <a:prstClr val="black"/>
                </a:solidFill>
                <a:latin typeface="Calibri"/>
                <a:ea typeface="+mn-ea"/>
              </a:rPr>
            </a:br>
            <a:r>
              <a:rPr lang="es-ES" dirty="0" smtClean="0">
                <a:solidFill>
                  <a:prstClr val="black"/>
                </a:solidFill>
                <a:latin typeface="Calibri"/>
                <a:ea typeface="+mn-ea"/>
              </a:rPr>
              <a:t/>
            </a:r>
            <a:br>
              <a:rPr lang="es-ES" dirty="0" smtClean="0">
                <a:solidFill>
                  <a:prstClr val="black"/>
                </a:solidFill>
                <a:latin typeface="Calibri"/>
                <a:ea typeface="+mn-ea"/>
              </a:rPr>
            </a:br>
            <a:endParaRPr lang="en-GB" dirty="0">
              <a:solidFill>
                <a:prstClr val="black"/>
              </a:solidFill>
              <a:latin typeface="Calibri"/>
              <a:ea typeface="+mn-ea"/>
            </a:endParaRPr>
          </a:p>
        </p:txBody>
      </p:sp>
      <p:sp>
        <p:nvSpPr>
          <p:cNvPr id="5" name="Rectangle 4"/>
          <p:cNvSpPr/>
          <p:nvPr/>
        </p:nvSpPr>
        <p:spPr>
          <a:xfrm>
            <a:off x="6732240" y="5157192"/>
            <a:ext cx="1468672" cy="461665"/>
          </a:xfrm>
          <a:prstGeom prst="rect">
            <a:avLst/>
          </a:prstGeom>
        </p:spPr>
        <p:txBody>
          <a:bodyPr wrap="none">
            <a:spAutoFit/>
          </a:bodyPr>
          <a:lstStyle/>
          <a:p>
            <a:pPr fontAlgn="auto">
              <a:spcBef>
                <a:spcPts val="0"/>
              </a:spcBef>
              <a:spcAft>
                <a:spcPts val="0"/>
              </a:spcAft>
            </a:pPr>
            <a:r>
              <a:rPr lang="es-ES" sz="2400" dirty="0" smtClean="0">
                <a:solidFill>
                  <a:srgbClr val="1F497D">
                    <a:lumMod val="60000"/>
                    <a:lumOff val="40000"/>
                  </a:srgbClr>
                </a:solidFill>
                <a:latin typeface="Comic Sans MS" pitchFamily="66" charset="0"/>
                <a:ea typeface="+mn-ea"/>
              </a:rPr>
              <a:t>chaqueta</a:t>
            </a:r>
            <a:endParaRPr lang="en-GB" sz="2400" dirty="0">
              <a:solidFill>
                <a:srgbClr val="1F497D">
                  <a:lumMod val="60000"/>
                  <a:lumOff val="40000"/>
                </a:srgbClr>
              </a:solidFill>
              <a:latin typeface="Comic Sans MS" pitchFamily="66" charset="0"/>
              <a:ea typeface="+mn-ea"/>
            </a:endParaRPr>
          </a:p>
        </p:txBody>
      </p:sp>
      <p:sp>
        <p:nvSpPr>
          <p:cNvPr id="6" name="Rectangle 5"/>
          <p:cNvSpPr/>
          <p:nvPr/>
        </p:nvSpPr>
        <p:spPr>
          <a:xfrm>
            <a:off x="5868144" y="3933056"/>
            <a:ext cx="1511952" cy="461665"/>
          </a:xfrm>
          <a:prstGeom prst="rect">
            <a:avLst/>
          </a:prstGeom>
        </p:spPr>
        <p:txBody>
          <a:bodyPr wrap="none">
            <a:spAutoFit/>
          </a:bodyPr>
          <a:lstStyle/>
          <a:p>
            <a:pPr fontAlgn="auto">
              <a:spcBef>
                <a:spcPts val="0"/>
              </a:spcBef>
              <a:spcAft>
                <a:spcPts val="0"/>
              </a:spcAft>
            </a:pPr>
            <a:r>
              <a:rPr lang="es-ES" sz="2400" dirty="0" smtClean="0">
                <a:solidFill>
                  <a:srgbClr val="1F497D">
                    <a:lumMod val="60000"/>
                    <a:lumOff val="40000"/>
                  </a:srgbClr>
                </a:solidFill>
                <a:latin typeface="Comic Sans MS" pitchFamily="66" charset="0"/>
                <a:ea typeface="+mn-ea"/>
              </a:rPr>
              <a:t>trompeta</a:t>
            </a:r>
            <a:endParaRPr lang="en-GB" sz="2400" dirty="0">
              <a:solidFill>
                <a:srgbClr val="1F497D">
                  <a:lumMod val="60000"/>
                  <a:lumOff val="40000"/>
                </a:srgbClr>
              </a:solidFill>
              <a:latin typeface="Comic Sans MS" pitchFamily="66" charset="0"/>
              <a:ea typeface="+mn-ea"/>
            </a:endParaRPr>
          </a:p>
        </p:txBody>
      </p:sp>
      <p:sp>
        <p:nvSpPr>
          <p:cNvPr id="7" name="Rectangle 6"/>
          <p:cNvSpPr/>
          <p:nvPr/>
        </p:nvSpPr>
        <p:spPr>
          <a:xfrm>
            <a:off x="7668344" y="5877272"/>
            <a:ext cx="1160895" cy="461665"/>
          </a:xfrm>
          <a:prstGeom prst="rect">
            <a:avLst/>
          </a:prstGeom>
        </p:spPr>
        <p:txBody>
          <a:bodyPr wrap="none">
            <a:spAutoFit/>
          </a:bodyPr>
          <a:lstStyle/>
          <a:p>
            <a:pPr fontAlgn="auto">
              <a:spcBef>
                <a:spcPts val="0"/>
              </a:spcBef>
              <a:spcAft>
                <a:spcPts val="0"/>
              </a:spcAft>
            </a:pPr>
            <a:r>
              <a:rPr lang="es-ES" sz="2400" dirty="0" err="1" smtClean="0">
                <a:solidFill>
                  <a:srgbClr val="1F497D">
                    <a:lumMod val="60000"/>
                    <a:lumOff val="40000"/>
                  </a:srgbClr>
                </a:solidFill>
                <a:latin typeface="Comic Sans MS" pitchFamily="66" charset="0"/>
                <a:ea typeface="+mn-ea"/>
              </a:rPr>
              <a:t>yockey</a:t>
            </a:r>
            <a:endParaRPr lang="en-GB" sz="2400" dirty="0">
              <a:solidFill>
                <a:srgbClr val="1F497D">
                  <a:lumMod val="60000"/>
                  <a:lumOff val="40000"/>
                </a:srgbClr>
              </a:solidFill>
              <a:latin typeface="Comic Sans MS" pitchFamily="66" charset="0"/>
              <a:ea typeface="+mn-ea"/>
            </a:endParaRPr>
          </a:p>
        </p:txBody>
      </p:sp>
      <p:sp>
        <p:nvSpPr>
          <p:cNvPr id="8" name="Rectangle 7"/>
          <p:cNvSpPr/>
          <p:nvPr/>
        </p:nvSpPr>
        <p:spPr>
          <a:xfrm>
            <a:off x="5148064" y="4797152"/>
            <a:ext cx="1542410" cy="461665"/>
          </a:xfrm>
          <a:prstGeom prst="rect">
            <a:avLst/>
          </a:prstGeom>
        </p:spPr>
        <p:txBody>
          <a:bodyPr wrap="none">
            <a:spAutoFit/>
          </a:bodyPr>
          <a:lstStyle/>
          <a:p>
            <a:pPr fontAlgn="auto">
              <a:spcBef>
                <a:spcPts val="0"/>
              </a:spcBef>
              <a:spcAft>
                <a:spcPts val="0"/>
              </a:spcAft>
            </a:pPr>
            <a:r>
              <a:rPr lang="es-ES" sz="2400" dirty="0" smtClean="0">
                <a:solidFill>
                  <a:srgbClr val="F79646">
                    <a:lumMod val="75000"/>
                  </a:srgbClr>
                </a:solidFill>
                <a:latin typeface="Comic Sans MS" pitchFamily="66" charset="0"/>
                <a:ea typeface="+mn-ea"/>
              </a:rPr>
              <a:t>ping-pong</a:t>
            </a:r>
            <a:endParaRPr lang="en-GB" sz="2400" dirty="0">
              <a:solidFill>
                <a:srgbClr val="F79646">
                  <a:lumMod val="75000"/>
                </a:srgbClr>
              </a:solidFill>
              <a:latin typeface="Comic Sans MS" pitchFamily="66" charset="0"/>
              <a:ea typeface="+mn-ea"/>
            </a:endParaRPr>
          </a:p>
        </p:txBody>
      </p:sp>
      <p:sp>
        <p:nvSpPr>
          <p:cNvPr id="9" name="Rectangle 8"/>
          <p:cNvSpPr/>
          <p:nvPr/>
        </p:nvSpPr>
        <p:spPr>
          <a:xfrm>
            <a:off x="5076056" y="5589240"/>
            <a:ext cx="1444626" cy="461665"/>
          </a:xfrm>
          <a:prstGeom prst="rect">
            <a:avLst/>
          </a:prstGeom>
        </p:spPr>
        <p:txBody>
          <a:bodyPr wrap="none">
            <a:spAutoFit/>
          </a:bodyPr>
          <a:lstStyle/>
          <a:p>
            <a:pPr fontAlgn="auto">
              <a:spcBef>
                <a:spcPts val="0"/>
              </a:spcBef>
              <a:spcAft>
                <a:spcPts val="0"/>
              </a:spcAft>
            </a:pPr>
            <a:r>
              <a:rPr lang="es-ES" sz="2400" dirty="0" smtClean="0">
                <a:solidFill>
                  <a:srgbClr val="F79646">
                    <a:lumMod val="75000"/>
                  </a:srgbClr>
                </a:solidFill>
                <a:latin typeface="Comic Sans MS" pitchFamily="66" charset="0"/>
                <a:ea typeface="+mn-ea"/>
              </a:rPr>
              <a:t>trotando</a:t>
            </a:r>
            <a:endParaRPr lang="en-GB" sz="2400" dirty="0">
              <a:solidFill>
                <a:srgbClr val="F79646">
                  <a:lumMod val="75000"/>
                </a:srgbClr>
              </a:solidFill>
              <a:latin typeface="Comic Sans MS" pitchFamily="66" charset="0"/>
              <a:ea typeface="+mn-ea"/>
            </a:endParaRPr>
          </a:p>
        </p:txBody>
      </p:sp>
      <p:sp>
        <p:nvSpPr>
          <p:cNvPr id="10" name="TextBox 9"/>
          <p:cNvSpPr txBox="1"/>
          <p:nvPr/>
        </p:nvSpPr>
        <p:spPr>
          <a:xfrm>
            <a:off x="251520" y="6165304"/>
            <a:ext cx="7200800" cy="461665"/>
          </a:xfrm>
          <a:prstGeom prst="rect">
            <a:avLst/>
          </a:prstGeom>
          <a:solidFill>
            <a:schemeClr val="accent4">
              <a:lumMod val="40000"/>
              <a:lumOff val="60000"/>
            </a:schemeClr>
          </a:solidFill>
        </p:spPr>
        <p:txBody>
          <a:bodyPr wrap="square" rtlCol="0">
            <a:spAutoFit/>
          </a:bodyPr>
          <a:lstStyle/>
          <a:p>
            <a:pPr fontAlgn="auto">
              <a:spcBef>
                <a:spcPts val="0"/>
              </a:spcBef>
              <a:spcAft>
                <a:spcPts val="0"/>
              </a:spcAft>
            </a:pPr>
            <a:r>
              <a:rPr lang="en-GB" sz="2400" dirty="0" smtClean="0">
                <a:solidFill>
                  <a:prstClr val="black"/>
                </a:solidFill>
                <a:latin typeface="Comic Sans MS" pitchFamily="66" charset="0"/>
                <a:ea typeface="+mn-ea"/>
              </a:rPr>
              <a:t>EXTRA: How did you work it out? </a:t>
            </a:r>
            <a:endParaRPr lang="en-GB" sz="2400" dirty="0">
              <a:solidFill>
                <a:prstClr val="black"/>
              </a:solidFill>
              <a:latin typeface="Comic Sans MS" pitchFamily="66" charset="0"/>
              <a:ea typeface="+mn-ea"/>
            </a:endParaRPr>
          </a:p>
        </p:txBody>
      </p:sp>
      <p:sp>
        <p:nvSpPr>
          <p:cNvPr id="11" name="Rectangle 10"/>
          <p:cNvSpPr/>
          <p:nvPr/>
        </p:nvSpPr>
        <p:spPr>
          <a:xfrm>
            <a:off x="5076056" y="764704"/>
            <a:ext cx="4572000" cy="1446550"/>
          </a:xfrm>
          <a:prstGeom prst="rect">
            <a:avLst/>
          </a:prstGeom>
          <a:solidFill>
            <a:schemeClr val="accent3">
              <a:lumMod val="20000"/>
              <a:lumOff val="80000"/>
            </a:schemeClr>
          </a:solidFill>
        </p:spPr>
        <p:txBody>
          <a:bodyPr>
            <a:spAutoFit/>
          </a:bodyPr>
          <a:lstStyle/>
          <a:p>
            <a:pPr fontAlgn="auto">
              <a:spcBef>
                <a:spcPts val="0"/>
              </a:spcBef>
              <a:spcAft>
                <a:spcPts val="0"/>
              </a:spcAft>
            </a:pPr>
            <a:r>
              <a:rPr lang="es-ES" sz="2200" dirty="0" smtClean="0">
                <a:solidFill>
                  <a:prstClr val="black"/>
                </a:solidFill>
                <a:latin typeface="Comic Sans MS" pitchFamily="66" charset="0"/>
                <a:ea typeface="+mn-ea"/>
              </a:rPr>
              <a:t>En el estadio, </a:t>
            </a:r>
            <a:r>
              <a:rPr lang="es-ES" sz="2200" dirty="0" smtClean="0">
                <a:solidFill>
                  <a:srgbClr val="F79646">
                    <a:lumMod val="75000"/>
                  </a:srgbClr>
                </a:solidFill>
                <a:latin typeface="Comic Sans MS" pitchFamily="66" charset="0"/>
                <a:ea typeface="+mn-ea"/>
              </a:rPr>
              <a:t>esquiando</a:t>
            </a:r>
            <a:r>
              <a:rPr lang="es-ES" sz="2200" dirty="0" smtClean="0">
                <a:solidFill>
                  <a:prstClr val="black"/>
                </a:solidFill>
                <a:latin typeface="Comic Sans MS" pitchFamily="66" charset="0"/>
                <a:ea typeface="+mn-ea"/>
              </a:rPr>
              <a:t/>
            </a:r>
            <a:br>
              <a:rPr lang="es-ES" sz="2200" dirty="0" smtClean="0">
                <a:solidFill>
                  <a:prstClr val="black"/>
                </a:solidFill>
                <a:latin typeface="Comic Sans MS" pitchFamily="66" charset="0"/>
                <a:ea typeface="+mn-ea"/>
              </a:rPr>
            </a:br>
            <a:r>
              <a:rPr lang="es-ES" sz="2200" dirty="0" smtClean="0">
                <a:solidFill>
                  <a:prstClr val="black"/>
                </a:solidFill>
                <a:latin typeface="Comic Sans MS" pitchFamily="66" charset="0"/>
                <a:ea typeface="+mn-ea"/>
              </a:rPr>
              <a:t>en la nieve juego a </a:t>
            </a:r>
            <a:r>
              <a:rPr lang="es-ES" sz="2200" dirty="0" smtClean="0">
                <a:solidFill>
                  <a:srgbClr val="1F497D">
                    <a:lumMod val="60000"/>
                    <a:lumOff val="40000"/>
                  </a:srgbClr>
                </a:solidFill>
                <a:latin typeface="Comic Sans MS" pitchFamily="66" charset="0"/>
                <a:ea typeface="+mn-ea"/>
              </a:rPr>
              <a:t>hockey</a:t>
            </a:r>
            <a:r>
              <a:rPr lang="es-ES" sz="2200" dirty="0" smtClean="0">
                <a:solidFill>
                  <a:prstClr val="black"/>
                </a:solidFill>
                <a:latin typeface="Comic Sans MS" pitchFamily="66" charset="0"/>
                <a:ea typeface="+mn-ea"/>
              </a:rPr>
              <a:t/>
            </a:r>
            <a:br>
              <a:rPr lang="es-ES" sz="2200" dirty="0" smtClean="0">
                <a:solidFill>
                  <a:prstClr val="black"/>
                </a:solidFill>
                <a:latin typeface="Comic Sans MS" pitchFamily="66" charset="0"/>
                <a:ea typeface="+mn-ea"/>
              </a:rPr>
            </a:br>
            <a:r>
              <a:rPr lang="es-ES" sz="2200" dirty="0" smtClean="0">
                <a:solidFill>
                  <a:prstClr val="black"/>
                </a:solidFill>
                <a:latin typeface="Comic Sans MS" pitchFamily="66" charset="0"/>
                <a:ea typeface="+mn-ea"/>
              </a:rPr>
              <a:t>un caballo hace de 5. _______</a:t>
            </a:r>
            <a:br>
              <a:rPr lang="es-ES" sz="2200" dirty="0" smtClean="0">
                <a:solidFill>
                  <a:prstClr val="black"/>
                </a:solidFill>
                <a:latin typeface="Comic Sans MS" pitchFamily="66" charset="0"/>
                <a:ea typeface="+mn-ea"/>
              </a:rPr>
            </a:br>
            <a:r>
              <a:rPr lang="es-ES" sz="2200" dirty="0" smtClean="0">
                <a:solidFill>
                  <a:prstClr val="black"/>
                </a:solidFill>
                <a:latin typeface="Comic Sans MS" pitchFamily="66" charset="0"/>
                <a:ea typeface="+mn-ea"/>
              </a:rPr>
              <a:t>y el jinete va </a:t>
            </a:r>
            <a:r>
              <a:rPr lang="es-ES" sz="2200" dirty="0" smtClean="0">
                <a:solidFill>
                  <a:srgbClr val="F79646">
                    <a:lumMod val="75000"/>
                  </a:srgbClr>
                </a:solidFill>
                <a:latin typeface="Comic Sans MS" pitchFamily="66" charset="0"/>
                <a:ea typeface="+mn-ea"/>
              </a:rPr>
              <a:t>trotando</a:t>
            </a:r>
            <a:endParaRPr lang="en-GB" sz="2200" dirty="0">
              <a:solidFill>
                <a:srgbClr val="F79646">
                  <a:lumMod val="75000"/>
                </a:srgbClr>
              </a:solidFill>
              <a:latin typeface="Comic Sans MS" pitchFamily="66" charset="0"/>
              <a:ea typeface="+mn-ea"/>
            </a:endParaRPr>
          </a:p>
        </p:txBody>
      </p:sp>
      <p:sp>
        <p:nvSpPr>
          <p:cNvPr id="12" name="Rectangle 11"/>
          <p:cNvSpPr/>
          <p:nvPr/>
        </p:nvSpPr>
        <p:spPr>
          <a:xfrm>
            <a:off x="7668344" y="4365104"/>
            <a:ext cx="981359" cy="461665"/>
          </a:xfrm>
          <a:prstGeom prst="rect">
            <a:avLst/>
          </a:prstGeom>
        </p:spPr>
        <p:txBody>
          <a:bodyPr wrap="none">
            <a:spAutoFit/>
          </a:bodyPr>
          <a:lstStyle/>
          <a:p>
            <a:pPr fontAlgn="auto">
              <a:spcBef>
                <a:spcPts val="0"/>
              </a:spcBef>
              <a:spcAft>
                <a:spcPts val="0"/>
              </a:spcAft>
            </a:pPr>
            <a:r>
              <a:rPr lang="es-ES" sz="2400" dirty="0" smtClean="0">
                <a:solidFill>
                  <a:srgbClr val="1F497D">
                    <a:lumMod val="60000"/>
                    <a:lumOff val="40000"/>
                  </a:srgbClr>
                </a:solidFill>
                <a:latin typeface="Comic Sans MS" pitchFamily="66" charset="0"/>
                <a:ea typeface="+mn-ea"/>
              </a:rPr>
              <a:t>canoa</a:t>
            </a:r>
            <a:endParaRPr lang="en-GB" sz="2400" dirty="0">
              <a:solidFill>
                <a:srgbClr val="1F497D">
                  <a:lumMod val="60000"/>
                  <a:lumOff val="40000"/>
                </a:srgbClr>
              </a:solidFill>
              <a:latin typeface="Calibri"/>
              <a:ea typeface="+mn-ea"/>
            </a:endParaRPr>
          </a:p>
        </p:txBody>
      </p:sp>
      <p:sp>
        <p:nvSpPr>
          <p:cNvPr id="13" name="TextBox 12"/>
          <p:cNvSpPr txBox="1"/>
          <p:nvPr/>
        </p:nvSpPr>
        <p:spPr>
          <a:xfrm>
            <a:off x="0" y="0"/>
            <a:ext cx="3275856" cy="400110"/>
          </a:xfrm>
          <a:prstGeom prst="rect">
            <a:avLst/>
          </a:prstGeom>
          <a:solidFill>
            <a:schemeClr val="accent4">
              <a:lumMod val="40000"/>
              <a:lumOff val="60000"/>
            </a:schemeClr>
          </a:solidFill>
        </p:spPr>
        <p:txBody>
          <a:bodyPr wrap="square" rtlCol="0">
            <a:spAutoFit/>
          </a:bodyPr>
          <a:lstStyle/>
          <a:p>
            <a:pPr fontAlgn="auto">
              <a:spcBef>
                <a:spcPts val="0"/>
              </a:spcBef>
              <a:spcAft>
                <a:spcPts val="0"/>
              </a:spcAft>
            </a:pPr>
            <a:r>
              <a:rPr lang="en-GB" sz="2000" u="sng" dirty="0" err="1" smtClean="0">
                <a:solidFill>
                  <a:prstClr val="black"/>
                </a:solidFill>
                <a:latin typeface="Comic Sans MS" pitchFamily="66" charset="0"/>
                <a:ea typeface="+mn-ea"/>
              </a:rPr>
              <a:t>Jueves</a:t>
            </a:r>
            <a:r>
              <a:rPr lang="en-GB" sz="2000" u="sng" dirty="0" smtClean="0">
                <a:solidFill>
                  <a:prstClr val="black"/>
                </a:solidFill>
                <a:latin typeface="Comic Sans MS" pitchFamily="66" charset="0"/>
                <a:ea typeface="+mn-ea"/>
              </a:rPr>
              <a:t>, 7 de mayo</a:t>
            </a:r>
            <a:endParaRPr lang="en-GB" sz="2000" u="sng" dirty="0">
              <a:solidFill>
                <a:prstClr val="black"/>
              </a:solidFill>
              <a:latin typeface="Comic Sans MS" pitchFamily="66" charset="0"/>
              <a:ea typeface="+mn-ea"/>
            </a:endParaRPr>
          </a:p>
        </p:txBody>
      </p:sp>
      <p:sp>
        <p:nvSpPr>
          <p:cNvPr id="14" name="TextBox 13"/>
          <p:cNvSpPr txBox="1"/>
          <p:nvPr/>
        </p:nvSpPr>
        <p:spPr>
          <a:xfrm>
            <a:off x="2987824" y="1484784"/>
            <a:ext cx="1944216" cy="461665"/>
          </a:xfrm>
          <a:prstGeom prst="rect">
            <a:avLst/>
          </a:prstGeom>
          <a:noFill/>
        </p:spPr>
        <p:txBody>
          <a:bodyPr wrap="square" rtlCol="0">
            <a:spAutoFit/>
          </a:bodyPr>
          <a:lstStyle/>
          <a:p>
            <a:pPr fontAlgn="auto">
              <a:spcBef>
                <a:spcPts val="0"/>
              </a:spcBef>
              <a:spcAft>
                <a:spcPts val="0"/>
              </a:spcAft>
            </a:pPr>
            <a:r>
              <a:rPr lang="en-GB" sz="2400" dirty="0" err="1" smtClean="0">
                <a:solidFill>
                  <a:srgbClr val="1F497D">
                    <a:lumMod val="60000"/>
                    <a:lumOff val="40000"/>
                  </a:srgbClr>
                </a:solidFill>
                <a:latin typeface="Comic Sans MS" pitchFamily="66" charset="0"/>
                <a:ea typeface="+mn-ea"/>
              </a:rPr>
              <a:t>chaqueta</a:t>
            </a:r>
            <a:endParaRPr lang="en-GB" sz="2400" dirty="0">
              <a:solidFill>
                <a:srgbClr val="1F497D">
                  <a:lumMod val="60000"/>
                  <a:lumOff val="40000"/>
                </a:srgbClr>
              </a:solidFill>
              <a:latin typeface="Comic Sans MS" pitchFamily="66" charset="0"/>
              <a:ea typeface="+mn-ea"/>
            </a:endParaRPr>
          </a:p>
        </p:txBody>
      </p:sp>
      <p:sp>
        <p:nvSpPr>
          <p:cNvPr id="15" name="TextBox 14"/>
          <p:cNvSpPr txBox="1"/>
          <p:nvPr/>
        </p:nvSpPr>
        <p:spPr>
          <a:xfrm>
            <a:off x="2555776" y="1844824"/>
            <a:ext cx="1944216" cy="461665"/>
          </a:xfrm>
          <a:prstGeom prst="rect">
            <a:avLst/>
          </a:prstGeom>
          <a:noFill/>
        </p:spPr>
        <p:txBody>
          <a:bodyPr wrap="square" rtlCol="0">
            <a:spAutoFit/>
          </a:bodyPr>
          <a:lstStyle/>
          <a:p>
            <a:pPr fontAlgn="auto">
              <a:spcBef>
                <a:spcPts val="0"/>
              </a:spcBef>
              <a:spcAft>
                <a:spcPts val="0"/>
              </a:spcAft>
            </a:pPr>
            <a:r>
              <a:rPr lang="en-GB" sz="2400" dirty="0" smtClean="0">
                <a:solidFill>
                  <a:srgbClr val="F79646">
                    <a:lumMod val="75000"/>
                  </a:srgbClr>
                </a:solidFill>
                <a:latin typeface="Comic Sans MS" pitchFamily="66" charset="0"/>
                <a:ea typeface="+mn-ea"/>
              </a:rPr>
              <a:t>ping pong</a:t>
            </a:r>
            <a:endParaRPr lang="en-GB" sz="2400" dirty="0">
              <a:solidFill>
                <a:srgbClr val="F79646">
                  <a:lumMod val="75000"/>
                </a:srgbClr>
              </a:solidFill>
              <a:latin typeface="Comic Sans MS" pitchFamily="66" charset="0"/>
              <a:ea typeface="+mn-ea"/>
            </a:endParaRPr>
          </a:p>
        </p:txBody>
      </p:sp>
      <p:sp>
        <p:nvSpPr>
          <p:cNvPr id="16" name="TextBox 15"/>
          <p:cNvSpPr txBox="1"/>
          <p:nvPr/>
        </p:nvSpPr>
        <p:spPr>
          <a:xfrm>
            <a:off x="2699792" y="3356992"/>
            <a:ext cx="1944216" cy="369332"/>
          </a:xfrm>
          <a:prstGeom prst="rect">
            <a:avLst/>
          </a:prstGeom>
          <a:noFill/>
        </p:spPr>
        <p:txBody>
          <a:bodyPr wrap="square" rtlCol="0">
            <a:spAutoFit/>
          </a:bodyPr>
          <a:lstStyle/>
          <a:p>
            <a:pPr fontAlgn="auto">
              <a:spcBef>
                <a:spcPts val="0"/>
              </a:spcBef>
              <a:spcAft>
                <a:spcPts val="0"/>
              </a:spcAft>
            </a:pPr>
            <a:r>
              <a:rPr lang="en-GB" dirty="0" err="1" smtClean="0">
                <a:solidFill>
                  <a:srgbClr val="1F497D">
                    <a:lumMod val="60000"/>
                    <a:lumOff val="40000"/>
                  </a:srgbClr>
                </a:solidFill>
                <a:latin typeface="Comic Sans MS" pitchFamily="66" charset="0"/>
                <a:ea typeface="+mn-ea"/>
              </a:rPr>
              <a:t>trompeta</a:t>
            </a:r>
            <a:endParaRPr lang="en-GB" dirty="0">
              <a:solidFill>
                <a:srgbClr val="1F497D">
                  <a:lumMod val="60000"/>
                  <a:lumOff val="40000"/>
                </a:srgbClr>
              </a:solidFill>
              <a:latin typeface="Comic Sans MS" pitchFamily="66" charset="0"/>
              <a:ea typeface="+mn-ea"/>
            </a:endParaRPr>
          </a:p>
        </p:txBody>
      </p:sp>
      <p:sp>
        <p:nvSpPr>
          <p:cNvPr id="17" name="TextBox 16"/>
          <p:cNvSpPr txBox="1"/>
          <p:nvPr/>
        </p:nvSpPr>
        <p:spPr>
          <a:xfrm>
            <a:off x="2699792" y="4869160"/>
            <a:ext cx="1944216" cy="369332"/>
          </a:xfrm>
          <a:prstGeom prst="rect">
            <a:avLst/>
          </a:prstGeom>
          <a:noFill/>
        </p:spPr>
        <p:txBody>
          <a:bodyPr wrap="square" rtlCol="0">
            <a:spAutoFit/>
          </a:bodyPr>
          <a:lstStyle/>
          <a:p>
            <a:pPr fontAlgn="auto">
              <a:spcBef>
                <a:spcPts val="0"/>
              </a:spcBef>
              <a:spcAft>
                <a:spcPts val="0"/>
              </a:spcAft>
            </a:pPr>
            <a:r>
              <a:rPr lang="en-GB" dirty="0" err="1" smtClean="0">
                <a:solidFill>
                  <a:srgbClr val="1F497D">
                    <a:lumMod val="60000"/>
                    <a:lumOff val="40000"/>
                  </a:srgbClr>
                </a:solidFill>
                <a:latin typeface="Comic Sans MS" pitchFamily="66" charset="0"/>
                <a:ea typeface="+mn-ea"/>
              </a:rPr>
              <a:t>canoa</a:t>
            </a:r>
            <a:endParaRPr lang="en-GB" dirty="0">
              <a:solidFill>
                <a:srgbClr val="1F497D">
                  <a:lumMod val="60000"/>
                  <a:lumOff val="40000"/>
                </a:srgbClr>
              </a:solidFill>
              <a:latin typeface="Comic Sans MS" pitchFamily="66" charset="0"/>
              <a:ea typeface="+mn-ea"/>
            </a:endParaRPr>
          </a:p>
        </p:txBody>
      </p:sp>
      <p:sp>
        <p:nvSpPr>
          <p:cNvPr id="19" name="TextBox 18"/>
          <p:cNvSpPr txBox="1"/>
          <p:nvPr/>
        </p:nvSpPr>
        <p:spPr>
          <a:xfrm>
            <a:off x="7740352" y="1412776"/>
            <a:ext cx="1944216" cy="369332"/>
          </a:xfrm>
          <a:prstGeom prst="rect">
            <a:avLst/>
          </a:prstGeom>
          <a:noFill/>
        </p:spPr>
        <p:txBody>
          <a:bodyPr wrap="square" rtlCol="0">
            <a:spAutoFit/>
          </a:bodyPr>
          <a:lstStyle/>
          <a:p>
            <a:pPr fontAlgn="auto">
              <a:spcBef>
                <a:spcPts val="0"/>
              </a:spcBef>
              <a:spcAft>
                <a:spcPts val="0"/>
              </a:spcAft>
            </a:pPr>
            <a:r>
              <a:rPr lang="en-GB" dirty="0" err="1" smtClean="0">
                <a:solidFill>
                  <a:srgbClr val="1F497D">
                    <a:lumMod val="60000"/>
                    <a:lumOff val="40000"/>
                  </a:srgbClr>
                </a:solidFill>
                <a:latin typeface="Comic Sans MS" pitchFamily="66" charset="0"/>
                <a:ea typeface="+mn-ea"/>
              </a:rPr>
              <a:t>yockey</a:t>
            </a:r>
            <a:endParaRPr lang="en-GB" dirty="0">
              <a:solidFill>
                <a:srgbClr val="1F497D">
                  <a:lumMod val="60000"/>
                  <a:lumOff val="40000"/>
                </a:srgbClr>
              </a:solidFill>
              <a:latin typeface="Comic Sans MS" pitchFamily="66" charset="0"/>
              <a:ea typeface="+mn-ea"/>
            </a:endParaRPr>
          </a:p>
        </p:txBody>
      </p:sp>
    </p:spTree>
    <p:extLst>
      <p:ext uri="{BB962C8B-B14F-4D97-AF65-F5344CB8AC3E}">
        <p14:creationId xmlns:p14="http://schemas.microsoft.com/office/powerpoint/2010/main" val="133531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pPr/>
              <a:t>2</a:t>
            </a:fld>
            <a:endParaRPr lang="en-US" dirty="0" smtClean="0"/>
          </a:p>
        </p:txBody>
      </p:sp>
      <p:sp>
        <p:nvSpPr>
          <p:cNvPr id="3" name="Rectangle 2"/>
          <p:cNvSpPr/>
          <p:nvPr/>
        </p:nvSpPr>
        <p:spPr>
          <a:xfrm>
            <a:off x="323528" y="3501008"/>
            <a:ext cx="7318555" cy="4431983"/>
          </a:xfrm>
          <a:prstGeom prst="rect">
            <a:avLst/>
          </a:prstGeom>
        </p:spPr>
        <p:txBody>
          <a:bodyPr wrap="square">
            <a:spAutoFit/>
          </a:bodyPr>
          <a:lstStyle/>
          <a:p>
            <a:r>
              <a:rPr lang="en-GB" sz="2400" dirty="0" smtClean="0"/>
              <a:t>‘London Partnership Launches Literature’</a:t>
            </a:r>
          </a:p>
          <a:p>
            <a:pPr marL="0" indent="0">
              <a:buFontTx/>
              <a:buNone/>
              <a:defRPr/>
            </a:pPr>
            <a:r>
              <a:rPr lang="en-GB" b="1" dirty="0" smtClean="0"/>
              <a:t>Course </a:t>
            </a:r>
            <a:r>
              <a:rPr lang="en-GB" b="1" dirty="0"/>
              <a:t>task 5:</a:t>
            </a:r>
          </a:p>
          <a:p>
            <a:pPr marL="0" indent="0">
              <a:buFontTx/>
              <a:buNone/>
              <a:defRPr/>
            </a:pPr>
            <a:endParaRPr lang="en-GB" sz="1200" dirty="0"/>
          </a:p>
          <a:p>
            <a:pPr marL="0" indent="0">
              <a:buFontTx/>
              <a:buNone/>
              <a:defRPr/>
            </a:pPr>
            <a:r>
              <a:rPr lang="en-GB" sz="1400" dirty="0"/>
              <a:t>To enable you:</a:t>
            </a:r>
          </a:p>
          <a:p>
            <a:pPr marL="171450" indent="-171450">
              <a:buFont typeface="Arial" panose="020B0604020202020204" pitchFamily="34" charset="0"/>
              <a:buChar char="•"/>
              <a:defRPr/>
            </a:pPr>
            <a:r>
              <a:rPr lang="en-GB" sz="1400" dirty="0"/>
              <a:t>to offer your learners an enriching and inspirational experience through working with literary texts;</a:t>
            </a:r>
          </a:p>
          <a:p>
            <a:pPr marL="171450" indent="-171450">
              <a:buFont typeface="Arial" panose="020B0604020202020204" pitchFamily="34" charset="0"/>
              <a:buChar char="•"/>
              <a:defRPr/>
            </a:pPr>
            <a:r>
              <a:rPr lang="en-GB" sz="1400" dirty="0" smtClean="0"/>
              <a:t>to </a:t>
            </a:r>
            <a:r>
              <a:rPr lang="en-GB" sz="1400" dirty="0"/>
              <a:t>produce and teach using innovative activities to exploit literature and </a:t>
            </a:r>
            <a:r>
              <a:rPr lang="en-GB" sz="1400" dirty="0" smtClean="0"/>
              <a:t>culture, </a:t>
            </a:r>
            <a:r>
              <a:rPr lang="en-GB" sz="1400" dirty="0"/>
              <a:t>in collaboration with your mentor, </a:t>
            </a:r>
            <a:endParaRPr lang="en-GB" sz="1400" dirty="0" smtClean="0"/>
          </a:p>
          <a:p>
            <a:pPr marL="171450" indent="-171450">
              <a:buFont typeface="Arial" panose="020B0604020202020204" pitchFamily="34" charset="0"/>
              <a:buChar char="•"/>
              <a:defRPr/>
            </a:pPr>
            <a:r>
              <a:rPr lang="en-GB" sz="1400" dirty="0" smtClean="0"/>
              <a:t>to </a:t>
            </a:r>
            <a:r>
              <a:rPr lang="en-GB" sz="1400" dirty="0"/>
              <a:t>address the aspect of the KS3 national curriculum concerned with literary texts:</a:t>
            </a:r>
          </a:p>
          <a:p>
            <a:pPr marL="0" indent="0">
              <a:buFontTx/>
              <a:buNone/>
              <a:defRPr/>
            </a:pPr>
            <a:endParaRPr lang="en-GB" sz="1400" dirty="0" smtClean="0"/>
          </a:p>
          <a:p>
            <a:pPr marL="0" indent="0">
              <a:buFontTx/>
              <a:buNone/>
              <a:defRPr/>
            </a:pPr>
            <a:r>
              <a:rPr lang="en-GB" sz="1400" i="1" dirty="0" smtClean="0"/>
              <a:t>Read </a:t>
            </a:r>
            <a:r>
              <a:rPr lang="en-GB" sz="1400" i="1" dirty="0"/>
              <a:t>literary texts in the language (such as stories, songs, poems and letters), to stimulate ideas, develop creative expression and expand understanding of the language and </a:t>
            </a:r>
            <a:r>
              <a:rPr lang="en-GB" sz="1400" i="1" dirty="0" smtClean="0"/>
              <a:t>culture</a:t>
            </a:r>
            <a:endParaRPr lang="en-GB" sz="2400" dirty="0" smtClean="0"/>
          </a:p>
          <a:p>
            <a:endParaRPr lang="en-GB" sz="2400" dirty="0" smtClean="0"/>
          </a:p>
          <a:p>
            <a:endParaRPr lang="en-GB" sz="2400" dirty="0"/>
          </a:p>
          <a:p>
            <a:endParaRPr lang="en-GB" dirty="0"/>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pic>
        <p:nvPicPr>
          <p:cNvPr id="5" name="Picture 4"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1" y="1"/>
            <a:ext cx="3563888" cy="1602734"/>
          </a:xfrm>
          <a:prstGeom prst="rect">
            <a:avLst/>
          </a:prstGeom>
          <a:noFill/>
        </p:spPr>
      </p:pic>
      <p:pic>
        <p:nvPicPr>
          <p:cNvPr id="6" name="Picture 5" descr="Image result for british academ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14739"/>
            <a:ext cx="297619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1798238"/>
            <a:ext cx="2180545" cy="162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91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293096"/>
            <a:ext cx="8229600" cy="1143000"/>
          </a:xfrm>
        </p:spPr>
        <p:txBody>
          <a:bodyPr>
            <a:normAutofit/>
          </a:bodyPr>
          <a:lstStyle/>
          <a:p>
            <a:endParaRPr lang="en-GB" dirty="0"/>
          </a:p>
        </p:txBody>
      </p:sp>
      <p:sp>
        <p:nvSpPr>
          <p:cNvPr id="3" name="Content Placeholder 2"/>
          <p:cNvSpPr>
            <a:spLocks noGrp="1"/>
          </p:cNvSpPr>
          <p:nvPr>
            <p:ph idx="1"/>
          </p:nvPr>
        </p:nvSpPr>
        <p:spPr>
          <a:xfrm>
            <a:off x="251520" y="4077073"/>
            <a:ext cx="8229600" cy="2520280"/>
          </a:xfrm>
          <a:solidFill>
            <a:schemeClr val="accent4">
              <a:lumMod val="40000"/>
              <a:lumOff val="60000"/>
            </a:schemeClr>
          </a:solidFill>
        </p:spPr>
        <p:txBody>
          <a:bodyPr/>
          <a:lstStyle/>
          <a:p>
            <a:pPr>
              <a:buNone/>
            </a:pPr>
            <a:r>
              <a:rPr lang="en-GB" dirty="0" err="1" smtClean="0">
                <a:latin typeface="Comic Sans MS" pitchFamily="66" charset="0"/>
              </a:rPr>
              <a:t>bicicleta</a:t>
            </a:r>
            <a:r>
              <a:rPr lang="en-GB" dirty="0" smtClean="0">
                <a:latin typeface="Comic Sans MS" pitchFamily="66" charset="0"/>
              </a:rPr>
              <a:t> </a:t>
            </a:r>
            <a:r>
              <a:rPr lang="en-GB" dirty="0" err="1" smtClean="0">
                <a:latin typeface="Comic Sans MS" pitchFamily="66" charset="0"/>
              </a:rPr>
              <a:t>trompeta</a:t>
            </a:r>
            <a:r>
              <a:rPr lang="en-GB" dirty="0" smtClean="0">
                <a:latin typeface="Comic Sans MS" pitchFamily="66" charset="0"/>
              </a:rPr>
              <a:t> </a:t>
            </a:r>
            <a:r>
              <a:rPr lang="en-GB" dirty="0" err="1" smtClean="0">
                <a:latin typeface="Comic Sans MS" pitchFamily="66" charset="0"/>
              </a:rPr>
              <a:t>chaqueta</a:t>
            </a:r>
            <a:endParaRPr lang="en-GB" dirty="0" smtClean="0">
              <a:latin typeface="Comic Sans MS" pitchFamily="66" charset="0"/>
            </a:endParaRPr>
          </a:p>
          <a:p>
            <a:pPr>
              <a:buNone/>
            </a:pPr>
            <a:r>
              <a:rPr lang="en-GB" dirty="0" err="1" smtClean="0">
                <a:latin typeface="Comic Sans MS" pitchFamily="66" charset="0"/>
              </a:rPr>
              <a:t>semana</a:t>
            </a:r>
            <a:r>
              <a:rPr lang="en-GB" dirty="0" smtClean="0">
                <a:latin typeface="Comic Sans MS" pitchFamily="66" charset="0"/>
              </a:rPr>
              <a:t> </a:t>
            </a:r>
            <a:r>
              <a:rPr lang="en-GB" dirty="0" err="1" smtClean="0">
                <a:latin typeface="Comic Sans MS" pitchFamily="66" charset="0"/>
              </a:rPr>
              <a:t>manana</a:t>
            </a:r>
            <a:r>
              <a:rPr lang="en-GB" dirty="0" smtClean="0">
                <a:latin typeface="Comic Sans MS" pitchFamily="66" charset="0"/>
              </a:rPr>
              <a:t> </a:t>
            </a:r>
            <a:r>
              <a:rPr lang="en-GB" dirty="0" err="1" smtClean="0">
                <a:latin typeface="Comic Sans MS" pitchFamily="66" charset="0"/>
              </a:rPr>
              <a:t>ventana</a:t>
            </a:r>
            <a:r>
              <a:rPr lang="en-GB" dirty="0" smtClean="0">
                <a:latin typeface="Comic Sans MS" pitchFamily="66" charset="0"/>
              </a:rPr>
              <a:t> </a:t>
            </a:r>
          </a:p>
          <a:p>
            <a:pPr>
              <a:buNone/>
            </a:pPr>
            <a:r>
              <a:rPr lang="en-GB" dirty="0" err="1" smtClean="0">
                <a:latin typeface="Comic Sans MS" pitchFamily="66" charset="0"/>
              </a:rPr>
              <a:t>leo</a:t>
            </a:r>
            <a:r>
              <a:rPr lang="en-GB" dirty="0" smtClean="0">
                <a:latin typeface="Comic Sans MS" pitchFamily="66" charset="0"/>
              </a:rPr>
              <a:t> </a:t>
            </a:r>
            <a:r>
              <a:rPr lang="en-GB" dirty="0" err="1" smtClean="0">
                <a:latin typeface="Comic Sans MS" pitchFamily="66" charset="0"/>
              </a:rPr>
              <a:t>veo</a:t>
            </a:r>
            <a:r>
              <a:rPr lang="en-GB" dirty="0" smtClean="0">
                <a:latin typeface="Comic Sans MS" pitchFamily="66" charset="0"/>
              </a:rPr>
              <a:t> </a:t>
            </a:r>
            <a:r>
              <a:rPr lang="en-GB" dirty="0" err="1" smtClean="0">
                <a:latin typeface="Comic Sans MS" pitchFamily="66" charset="0"/>
              </a:rPr>
              <a:t>bebo</a:t>
            </a:r>
            <a:endParaRPr lang="en-GB" dirty="0" smtClean="0">
              <a:latin typeface="Comic Sans MS" pitchFamily="66" charset="0"/>
            </a:endParaRPr>
          </a:p>
          <a:p>
            <a:pPr>
              <a:buNone/>
            </a:pPr>
            <a:r>
              <a:rPr lang="en-GB" dirty="0" err="1" smtClean="0">
                <a:latin typeface="Comic Sans MS" pitchFamily="66" charset="0"/>
              </a:rPr>
              <a:t>importante</a:t>
            </a:r>
            <a:r>
              <a:rPr lang="en-GB" dirty="0" smtClean="0">
                <a:latin typeface="Comic Sans MS" pitchFamily="66" charset="0"/>
              </a:rPr>
              <a:t> </a:t>
            </a:r>
            <a:r>
              <a:rPr lang="en-GB" dirty="0" err="1" smtClean="0">
                <a:latin typeface="Comic Sans MS" pitchFamily="66" charset="0"/>
              </a:rPr>
              <a:t>bastante</a:t>
            </a:r>
            <a:r>
              <a:rPr lang="en-GB" dirty="0" smtClean="0">
                <a:latin typeface="Comic Sans MS" pitchFamily="66" charset="0"/>
              </a:rPr>
              <a:t> </a:t>
            </a:r>
            <a:r>
              <a:rPr lang="en-GB" dirty="0" err="1" smtClean="0">
                <a:latin typeface="Comic Sans MS" pitchFamily="66" charset="0"/>
              </a:rPr>
              <a:t>interesante</a:t>
            </a:r>
            <a:endParaRPr lang="en-GB" dirty="0">
              <a:latin typeface="Comic Sans MS" pitchFamily="66" charset="0"/>
            </a:endParaRPr>
          </a:p>
        </p:txBody>
      </p:sp>
      <p:sp>
        <p:nvSpPr>
          <p:cNvPr id="4" name="Rectangle 3"/>
          <p:cNvSpPr/>
          <p:nvPr/>
        </p:nvSpPr>
        <p:spPr>
          <a:xfrm>
            <a:off x="4860032" y="2132856"/>
            <a:ext cx="1468672" cy="461665"/>
          </a:xfrm>
          <a:prstGeom prst="rect">
            <a:avLst/>
          </a:prstGeom>
          <a:solidFill>
            <a:schemeClr val="accent3">
              <a:lumMod val="60000"/>
              <a:lumOff val="4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chaqueta</a:t>
            </a:r>
            <a:endParaRPr lang="en-GB" sz="2400" dirty="0">
              <a:solidFill>
                <a:prstClr val="black"/>
              </a:solidFill>
              <a:latin typeface="Comic Sans MS" pitchFamily="66" charset="0"/>
              <a:ea typeface="+mn-ea"/>
            </a:endParaRPr>
          </a:p>
        </p:txBody>
      </p:sp>
      <p:sp>
        <p:nvSpPr>
          <p:cNvPr id="5" name="Rectangle 4"/>
          <p:cNvSpPr/>
          <p:nvPr/>
        </p:nvSpPr>
        <p:spPr>
          <a:xfrm>
            <a:off x="4644008" y="1340768"/>
            <a:ext cx="1511952"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trompeta</a:t>
            </a:r>
            <a:endParaRPr lang="en-GB" sz="2400" dirty="0">
              <a:solidFill>
                <a:prstClr val="black"/>
              </a:solidFill>
              <a:latin typeface="Comic Sans MS" pitchFamily="66" charset="0"/>
              <a:ea typeface="+mn-ea"/>
            </a:endParaRPr>
          </a:p>
        </p:txBody>
      </p:sp>
      <p:sp>
        <p:nvSpPr>
          <p:cNvPr id="6" name="Rectangle 5"/>
          <p:cNvSpPr/>
          <p:nvPr/>
        </p:nvSpPr>
        <p:spPr>
          <a:xfrm>
            <a:off x="323528" y="1700808"/>
            <a:ext cx="1412566"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bicicleta</a:t>
            </a:r>
            <a:endParaRPr lang="en-GB" sz="2400" dirty="0">
              <a:solidFill>
                <a:prstClr val="black"/>
              </a:solidFill>
              <a:latin typeface="Comic Sans MS" pitchFamily="66" charset="0"/>
              <a:ea typeface="+mn-ea"/>
            </a:endParaRPr>
          </a:p>
        </p:txBody>
      </p:sp>
      <p:sp>
        <p:nvSpPr>
          <p:cNvPr id="7" name="Rectangle 6"/>
          <p:cNvSpPr/>
          <p:nvPr/>
        </p:nvSpPr>
        <p:spPr>
          <a:xfrm>
            <a:off x="6372200" y="1268760"/>
            <a:ext cx="1217000"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semana</a:t>
            </a:r>
            <a:endParaRPr lang="en-GB" sz="2400" dirty="0">
              <a:solidFill>
                <a:prstClr val="black"/>
              </a:solidFill>
              <a:latin typeface="Comic Sans MS" pitchFamily="66" charset="0"/>
              <a:ea typeface="+mn-ea"/>
            </a:endParaRPr>
          </a:p>
        </p:txBody>
      </p:sp>
      <p:sp>
        <p:nvSpPr>
          <p:cNvPr id="8" name="Rectangle 7"/>
          <p:cNvSpPr/>
          <p:nvPr/>
        </p:nvSpPr>
        <p:spPr>
          <a:xfrm>
            <a:off x="1763688" y="2564904"/>
            <a:ext cx="1218603"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mañana</a:t>
            </a:r>
            <a:endParaRPr lang="en-GB" sz="2400" dirty="0">
              <a:solidFill>
                <a:prstClr val="black"/>
              </a:solidFill>
              <a:latin typeface="Comic Sans MS" pitchFamily="66" charset="0"/>
              <a:ea typeface="+mn-ea"/>
            </a:endParaRPr>
          </a:p>
        </p:txBody>
      </p:sp>
      <p:sp>
        <p:nvSpPr>
          <p:cNvPr id="9" name="Rectangle 8"/>
          <p:cNvSpPr/>
          <p:nvPr/>
        </p:nvSpPr>
        <p:spPr>
          <a:xfrm>
            <a:off x="2771800" y="3212976"/>
            <a:ext cx="1284326"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ventana</a:t>
            </a:r>
            <a:endParaRPr lang="en-GB" sz="2400" dirty="0">
              <a:solidFill>
                <a:prstClr val="black"/>
              </a:solidFill>
              <a:latin typeface="Comic Sans MS" pitchFamily="66" charset="0"/>
              <a:ea typeface="+mn-ea"/>
            </a:endParaRPr>
          </a:p>
        </p:txBody>
      </p:sp>
      <p:sp>
        <p:nvSpPr>
          <p:cNvPr id="10" name="Rectangle 9"/>
          <p:cNvSpPr/>
          <p:nvPr/>
        </p:nvSpPr>
        <p:spPr>
          <a:xfrm>
            <a:off x="7740352" y="1268760"/>
            <a:ext cx="599844" cy="461665"/>
          </a:xfrm>
          <a:prstGeom prst="rect">
            <a:avLst/>
          </a:prstGeom>
          <a:solidFill>
            <a:schemeClr val="accent3">
              <a:lumMod val="60000"/>
              <a:lumOff val="4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leo</a:t>
            </a:r>
            <a:endParaRPr lang="en-GB" sz="2400" dirty="0">
              <a:solidFill>
                <a:prstClr val="black"/>
              </a:solidFill>
              <a:latin typeface="Comic Sans MS" pitchFamily="66" charset="0"/>
              <a:ea typeface="+mn-ea"/>
            </a:endParaRPr>
          </a:p>
        </p:txBody>
      </p:sp>
      <p:sp>
        <p:nvSpPr>
          <p:cNvPr id="11" name="Rectangle 10"/>
          <p:cNvSpPr/>
          <p:nvPr/>
        </p:nvSpPr>
        <p:spPr>
          <a:xfrm>
            <a:off x="1907704" y="1844824"/>
            <a:ext cx="663964"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veo</a:t>
            </a:r>
            <a:endParaRPr lang="en-GB" sz="2400" dirty="0">
              <a:solidFill>
                <a:prstClr val="black"/>
              </a:solidFill>
              <a:latin typeface="Comic Sans MS" pitchFamily="66" charset="0"/>
              <a:ea typeface="+mn-ea"/>
            </a:endParaRPr>
          </a:p>
        </p:txBody>
      </p:sp>
      <p:sp>
        <p:nvSpPr>
          <p:cNvPr id="12" name="Rectangle 11"/>
          <p:cNvSpPr/>
          <p:nvPr/>
        </p:nvSpPr>
        <p:spPr>
          <a:xfrm>
            <a:off x="3347864" y="1916832"/>
            <a:ext cx="880369"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bebo</a:t>
            </a:r>
            <a:endParaRPr lang="en-GB" sz="2400" dirty="0">
              <a:solidFill>
                <a:prstClr val="black"/>
              </a:solidFill>
              <a:latin typeface="Comic Sans MS" pitchFamily="66" charset="0"/>
              <a:ea typeface="+mn-ea"/>
            </a:endParaRPr>
          </a:p>
        </p:txBody>
      </p:sp>
      <p:sp>
        <p:nvSpPr>
          <p:cNvPr id="13" name="Rectangle 12"/>
          <p:cNvSpPr/>
          <p:nvPr/>
        </p:nvSpPr>
        <p:spPr>
          <a:xfrm>
            <a:off x="6588224" y="2420888"/>
            <a:ext cx="1760418" cy="461665"/>
          </a:xfrm>
          <a:prstGeom prst="rect">
            <a:avLst/>
          </a:prstGeom>
          <a:solidFill>
            <a:schemeClr val="accent3">
              <a:lumMod val="60000"/>
              <a:lumOff val="4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importante</a:t>
            </a:r>
            <a:endParaRPr lang="en-GB" sz="2400" dirty="0">
              <a:solidFill>
                <a:prstClr val="black"/>
              </a:solidFill>
              <a:latin typeface="Comic Sans MS" pitchFamily="66" charset="0"/>
              <a:ea typeface="+mn-ea"/>
            </a:endParaRPr>
          </a:p>
        </p:txBody>
      </p:sp>
      <p:sp>
        <p:nvSpPr>
          <p:cNvPr id="14" name="Rectangle 13"/>
          <p:cNvSpPr/>
          <p:nvPr/>
        </p:nvSpPr>
        <p:spPr>
          <a:xfrm>
            <a:off x="467544" y="3212976"/>
            <a:ext cx="1449436"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bastante</a:t>
            </a:r>
            <a:endParaRPr lang="en-GB" sz="2400" dirty="0">
              <a:solidFill>
                <a:prstClr val="black"/>
              </a:solidFill>
              <a:latin typeface="Comic Sans MS" pitchFamily="66" charset="0"/>
              <a:ea typeface="+mn-ea"/>
            </a:endParaRPr>
          </a:p>
        </p:txBody>
      </p:sp>
      <p:sp>
        <p:nvSpPr>
          <p:cNvPr id="15" name="Rectangle 14"/>
          <p:cNvSpPr/>
          <p:nvPr/>
        </p:nvSpPr>
        <p:spPr>
          <a:xfrm>
            <a:off x="4283968" y="2852936"/>
            <a:ext cx="1842171" cy="461665"/>
          </a:xfrm>
          <a:prstGeom prst="rect">
            <a:avLst/>
          </a:prstGeom>
          <a:solidFill>
            <a:schemeClr val="accent3">
              <a:lumMod val="40000"/>
              <a:lumOff val="60000"/>
            </a:schemeClr>
          </a:solidFill>
        </p:spPr>
        <p:txBody>
          <a:bodyPr wrap="none">
            <a:spAutoFit/>
          </a:bodyPr>
          <a:lstStyle/>
          <a:p>
            <a:pPr fontAlgn="auto">
              <a:spcBef>
                <a:spcPts val="0"/>
              </a:spcBef>
              <a:spcAft>
                <a:spcPts val="0"/>
              </a:spcAft>
            </a:pPr>
            <a:r>
              <a:rPr lang="en-GB" sz="2400" dirty="0" err="1" smtClean="0">
                <a:solidFill>
                  <a:prstClr val="black"/>
                </a:solidFill>
                <a:latin typeface="Comic Sans MS" pitchFamily="66" charset="0"/>
                <a:ea typeface="+mn-ea"/>
              </a:rPr>
              <a:t>interesante</a:t>
            </a:r>
            <a:endParaRPr lang="en-GB" sz="2400" dirty="0">
              <a:solidFill>
                <a:prstClr val="black"/>
              </a:solidFill>
              <a:latin typeface="Comic Sans MS" pitchFamily="66" charset="0"/>
              <a:ea typeface="+mn-ea"/>
            </a:endParaRPr>
          </a:p>
        </p:txBody>
      </p:sp>
      <p:sp>
        <p:nvSpPr>
          <p:cNvPr id="16" name="Rectangle 15"/>
          <p:cNvSpPr/>
          <p:nvPr/>
        </p:nvSpPr>
        <p:spPr>
          <a:xfrm>
            <a:off x="6588224" y="3072348"/>
            <a:ext cx="2411760" cy="3785652"/>
          </a:xfrm>
          <a:prstGeom prst="rect">
            <a:avLst/>
          </a:prstGeom>
          <a:solidFill>
            <a:schemeClr val="accent5">
              <a:lumMod val="40000"/>
              <a:lumOff val="60000"/>
            </a:schemeClr>
          </a:solidFill>
        </p:spPr>
        <p:txBody>
          <a:bodyPr wrap="square">
            <a:spAutoFit/>
          </a:bodyPr>
          <a:lstStyle/>
          <a:p>
            <a:pPr algn="ctr" fontAlgn="auto">
              <a:spcAft>
                <a:spcPts val="0"/>
              </a:spcAft>
            </a:pPr>
            <a:r>
              <a:rPr lang="en-GB" sz="2400" dirty="0" err="1" smtClean="0">
                <a:solidFill>
                  <a:prstClr val="black"/>
                </a:solidFill>
                <a:latin typeface="Comic Sans MS" pitchFamily="66" charset="0"/>
                <a:ea typeface="+mn-ea"/>
              </a:rPr>
              <a:t>EXTRA:Do</a:t>
            </a:r>
            <a:r>
              <a:rPr lang="en-GB" sz="2400" dirty="0" smtClean="0">
                <a:solidFill>
                  <a:prstClr val="black"/>
                </a:solidFill>
                <a:latin typeface="Comic Sans MS" pitchFamily="66" charset="0"/>
                <a:ea typeface="+mn-ea"/>
              </a:rPr>
              <a:t> you think it is easier to rhyme in Spanish or English?</a:t>
            </a:r>
          </a:p>
          <a:p>
            <a:pPr algn="ctr" fontAlgn="auto">
              <a:spcAft>
                <a:spcPts val="0"/>
              </a:spcAft>
            </a:pPr>
            <a:r>
              <a:rPr lang="en-GB" sz="2400" dirty="0" smtClean="0">
                <a:solidFill>
                  <a:prstClr val="black"/>
                </a:solidFill>
                <a:latin typeface="Comic Sans MS" pitchFamily="66" charset="0"/>
                <a:ea typeface="+mn-ea"/>
              </a:rPr>
              <a:t>Why?</a:t>
            </a:r>
          </a:p>
          <a:p>
            <a:pPr algn="ctr" fontAlgn="auto">
              <a:spcAft>
                <a:spcPts val="0"/>
              </a:spcAft>
            </a:pPr>
            <a:r>
              <a:rPr lang="en-GB" sz="2400" dirty="0" smtClean="0">
                <a:solidFill>
                  <a:prstClr val="black"/>
                </a:solidFill>
                <a:latin typeface="Comic Sans MS" pitchFamily="66" charset="0"/>
                <a:ea typeface="+mn-ea"/>
              </a:rPr>
              <a:t>Can you add any other rhyming words?</a:t>
            </a:r>
            <a:endParaRPr lang="en-GB" sz="2400" dirty="0">
              <a:solidFill>
                <a:prstClr val="black"/>
              </a:solidFill>
              <a:latin typeface="Comic Sans MS" pitchFamily="66" charset="0"/>
              <a:ea typeface="+mn-ea"/>
            </a:endParaRPr>
          </a:p>
        </p:txBody>
      </p:sp>
      <p:sp>
        <p:nvSpPr>
          <p:cNvPr id="17" name="TextBox 16"/>
          <p:cNvSpPr txBox="1"/>
          <p:nvPr/>
        </p:nvSpPr>
        <p:spPr>
          <a:xfrm>
            <a:off x="179512" y="404664"/>
            <a:ext cx="8712968" cy="769441"/>
          </a:xfrm>
          <a:prstGeom prst="rect">
            <a:avLst/>
          </a:prstGeom>
          <a:solidFill>
            <a:schemeClr val="accent5">
              <a:lumMod val="40000"/>
              <a:lumOff val="60000"/>
            </a:schemeClr>
          </a:solidFill>
        </p:spPr>
        <p:txBody>
          <a:bodyPr wrap="square" rtlCol="0">
            <a:spAutoFit/>
          </a:bodyPr>
          <a:lstStyle/>
          <a:p>
            <a:pPr fontAlgn="auto">
              <a:spcBef>
                <a:spcPts val="0"/>
              </a:spcBef>
              <a:spcAft>
                <a:spcPts val="0"/>
              </a:spcAft>
            </a:pPr>
            <a:r>
              <a:rPr lang="en-GB" sz="2200" dirty="0" smtClean="0">
                <a:solidFill>
                  <a:prstClr val="black"/>
                </a:solidFill>
                <a:latin typeface="Comic Sans MS" pitchFamily="66" charset="0"/>
                <a:ea typeface="+mn-ea"/>
              </a:rPr>
              <a:t>STARTER: ¿</a:t>
            </a:r>
            <a:r>
              <a:rPr lang="en-GB" sz="2200" dirty="0" err="1" smtClean="0">
                <a:solidFill>
                  <a:prstClr val="black"/>
                </a:solidFill>
                <a:latin typeface="Comic Sans MS" pitchFamily="66" charset="0"/>
                <a:ea typeface="+mn-ea"/>
              </a:rPr>
              <a:t>Cuáles</a:t>
            </a:r>
            <a:r>
              <a:rPr lang="en-GB" sz="2200" dirty="0" smtClean="0">
                <a:solidFill>
                  <a:prstClr val="black"/>
                </a:solidFill>
                <a:latin typeface="Comic Sans MS" pitchFamily="66" charset="0"/>
                <a:ea typeface="+mn-ea"/>
              </a:rPr>
              <a:t> </a:t>
            </a:r>
            <a:r>
              <a:rPr lang="en-GB" sz="2200" dirty="0" err="1" smtClean="0">
                <a:solidFill>
                  <a:prstClr val="black"/>
                </a:solidFill>
                <a:latin typeface="Comic Sans MS" pitchFamily="66" charset="0"/>
                <a:ea typeface="+mn-ea"/>
              </a:rPr>
              <a:t>palabras</a:t>
            </a:r>
            <a:r>
              <a:rPr lang="en-GB" sz="2200" dirty="0" smtClean="0">
                <a:solidFill>
                  <a:prstClr val="black"/>
                </a:solidFill>
                <a:latin typeface="Comic Sans MS" pitchFamily="66" charset="0"/>
                <a:ea typeface="+mn-ea"/>
              </a:rPr>
              <a:t> </a:t>
            </a:r>
            <a:r>
              <a:rPr lang="en-GB" sz="2200" dirty="0" err="1" smtClean="0">
                <a:solidFill>
                  <a:prstClr val="black"/>
                </a:solidFill>
                <a:latin typeface="Comic Sans MS" pitchFamily="66" charset="0"/>
                <a:ea typeface="+mn-ea"/>
              </a:rPr>
              <a:t>riman</a:t>
            </a:r>
            <a:r>
              <a:rPr lang="en-GB" sz="2200" dirty="0" smtClean="0">
                <a:solidFill>
                  <a:prstClr val="black"/>
                </a:solidFill>
                <a:latin typeface="Comic Sans MS" pitchFamily="66" charset="0"/>
                <a:ea typeface="+mn-ea"/>
              </a:rPr>
              <a:t>? Hay </a:t>
            </a:r>
            <a:r>
              <a:rPr lang="en-GB" sz="2200" dirty="0" err="1" smtClean="0">
                <a:solidFill>
                  <a:prstClr val="black"/>
                </a:solidFill>
                <a:latin typeface="Comic Sans MS" pitchFamily="66" charset="0"/>
                <a:ea typeface="+mn-ea"/>
              </a:rPr>
              <a:t>cuatro</a:t>
            </a:r>
            <a:r>
              <a:rPr lang="en-GB" sz="2200" dirty="0" smtClean="0">
                <a:solidFill>
                  <a:prstClr val="black"/>
                </a:solidFill>
                <a:latin typeface="Comic Sans MS" pitchFamily="66" charset="0"/>
                <a:ea typeface="+mn-ea"/>
              </a:rPr>
              <a:t> </a:t>
            </a:r>
            <a:r>
              <a:rPr lang="en-GB" sz="2200" dirty="0" err="1" smtClean="0">
                <a:solidFill>
                  <a:prstClr val="black"/>
                </a:solidFill>
                <a:latin typeface="Comic Sans MS" pitchFamily="66" charset="0"/>
                <a:ea typeface="+mn-ea"/>
              </a:rPr>
              <a:t>grupos</a:t>
            </a:r>
            <a:r>
              <a:rPr lang="en-GB" sz="2200" dirty="0" smtClean="0">
                <a:solidFill>
                  <a:prstClr val="black"/>
                </a:solidFill>
                <a:latin typeface="Comic Sans MS" pitchFamily="66" charset="0"/>
                <a:ea typeface="+mn-ea"/>
              </a:rPr>
              <a:t> de </a:t>
            </a:r>
            <a:r>
              <a:rPr lang="en-GB" sz="2200" dirty="0" err="1" smtClean="0">
                <a:solidFill>
                  <a:prstClr val="black"/>
                </a:solidFill>
                <a:latin typeface="Comic Sans MS" pitchFamily="66" charset="0"/>
                <a:ea typeface="+mn-ea"/>
              </a:rPr>
              <a:t>palabras</a:t>
            </a:r>
            <a:r>
              <a:rPr lang="en-GB" sz="2200" dirty="0" smtClean="0">
                <a:solidFill>
                  <a:prstClr val="black"/>
                </a:solidFill>
                <a:latin typeface="Comic Sans MS" pitchFamily="66" charset="0"/>
                <a:ea typeface="+mn-ea"/>
              </a:rPr>
              <a:t>.</a:t>
            </a:r>
            <a:endParaRPr lang="en-GB" sz="2200" dirty="0">
              <a:solidFill>
                <a:prstClr val="black"/>
              </a:solidFill>
              <a:latin typeface="Comic Sans MS" pitchFamily="66" charset="0"/>
              <a:ea typeface="+mn-ea"/>
            </a:endParaRPr>
          </a:p>
        </p:txBody>
      </p:sp>
      <p:sp>
        <p:nvSpPr>
          <p:cNvPr id="18" name="Rectangle 17"/>
          <p:cNvSpPr/>
          <p:nvPr/>
        </p:nvSpPr>
        <p:spPr>
          <a:xfrm>
            <a:off x="2051720" y="4127884"/>
            <a:ext cx="38164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Rectangle 18"/>
          <p:cNvSpPr/>
          <p:nvPr/>
        </p:nvSpPr>
        <p:spPr>
          <a:xfrm>
            <a:off x="1835696" y="4797152"/>
            <a:ext cx="35283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0" name="Rectangle 19"/>
          <p:cNvSpPr/>
          <p:nvPr/>
        </p:nvSpPr>
        <p:spPr>
          <a:xfrm>
            <a:off x="971600" y="5301208"/>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1" name="Rectangle 20"/>
          <p:cNvSpPr/>
          <p:nvPr/>
        </p:nvSpPr>
        <p:spPr>
          <a:xfrm>
            <a:off x="2483768" y="5949280"/>
            <a:ext cx="42484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TextBox 21"/>
          <p:cNvSpPr txBox="1"/>
          <p:nvPr/>
        </p:nvSpPr>
        <p:spPr>
          <a:xfrm>
            <a:off x="179512" y="0"/>
            <a:ext cx="8712968" cy="369332"/>
          </a:xfrm>
          <a:prstGeom prst="rect">
            <a:avLst/>
          </a:prstGeom>
          <a:solidFill>
            <a:schemeClr val="accent6">
              <a:lumMod val="20000"/>
              <a:lumOff val="80000"/>
            </a:schemeClr>
          </a:solidFill>
        </p:spPr>
        <p:txBody>
          <a:bodyPr wrap="square" rtlCol="0">
            <a:spAutoFit/>
          </a:bodyPr>
          <a:lstStyle/>
          <a:p>
            <a:pPr fontAlgn="auto">
              <a:spcBef>
                <a:spcPts val="0"/>
              </a:spcBef>
              <a:spcAft>
                <a:spcPts val="0"/>
              </a:spcAft>
            </a:pPr>
            <a:r>
              <a:rPr lang="en-GB" u="sng" dirty="0" err="1" smtClean="0">
                <a:solidFill>
                  <a:prstClr val="black"/>
                </a:solidFill>
                <a:latin typeface="Comic Sans MS" pitchFamily="66" charset="0"/>
                <a:ea typeface="+mn-ea"/>
              </a:rPr>
              <a:t>Jueves</a:t>
            </a:r>
            <a:r>
              <a:rPr lang="en-GB" u="sng" dirty="0" smtClean="0">
                <a:solidFill>
                  <a:prstClr val="black"/>
                </a:solidFill>
                <a:latin typeface="Comic Sans MS" pitchFamily="66" charset="0"/>
                <a:ea typeface="+mn-ea"/>
              </a:rPr>
              <a:t>, el 7 de </a:t>
            </a:r>
            <a:r>
              <a:rPr lang="en-GB" u="sng" dirty="0" err="1" smtClean="0">
                <a:solidFill>
                  <a:prstClr val="black"/>
                </a:solidFill>
                <a:latin typeface="Comic Sans MS" pitchFamily="66" charset="0"/>
                <a:ea typeface="+mn-ea"/>
              </a:rPr>
              <a:t>marzo</a:t>
            </a:r>
            <a:r>
              <a:rPr lang="en-GB" dirty="0" smtClean="0">
                <a:solidFill>
                  <a:prstClr val="black"/>
                </a:solidFill>
                <a:latin typeface="Comic Sans MS" pitchFamily="66" charset="0"/>
                <a:ea typeface="+mn-ea"/>
              </a:rPr>
              <a:t>	</a:t>
            </a:r>
            <a:r>
              <a:rPr lang="en-GB" u="sng" dirty="0" err="1" smtClean="0">
                <a:solidFill>
                  <a:prstClr val="black"/>
                </a:solidFill>
                <a:latin typeface="Comic Sans MS" pitchFamily="66" charset="0"/>
                <a:ea typeface="+mn-ea"/>
              </a:rPr>
              <a:t>Juego</a:t>
            </a:r>
            <a:r>
              <a:rPr lang="en-GB" u="sng" dirty="0" smtClean="0">
                <a:solidFill>
                  <a:prstClr val="black"/>
                </a:solidFill>
                <a:latin typeface="Comic Sans MS" pitchFamily="66" charset="0"/>
                <a:ea typeface="+mn-ea"/>
              </a:rPr>
              <a:t> al </a:t>
            </a:r>
            <a:r>
              <a:rPr lang="en-GB" u="sng" dirty="0" err="1" smtClean="0">
                <a:solidFill>
                  <a:prstClr val="black"/>
                </a:solidFill>
                <a:latin typeface="Comic Sans MS" pitchFamily="66" charset="0"/>
                <a:ea typeface="+mn-ea"/>
              </a:rPr>
              <a:t>fútbol</a:t>
            </a:r>
            <a:r>
              <a:rPr lang="en-GB" u="sng" dirty="0" smtClean="0">
                <a:solidFill>
                  <a:prstClr val="black"/>
                </a:solidFill>
                <a:latin typeface="Comic Sans MS" pitchFamily="66" charset="0"/>
                <a:ea typeface="+mn-ea"/>
              </a:rPr>
              <a:t> sin </a:t>
            </a:r>
            <a:r>
              <a:rPr lang="en-GB" u="sng" dirty="0" err="1" smtClean="0">
                <a:solidFill>
                  <a:prstClr val="black"/>
                </a:solidFill>
                <a:latin typeface="Comic Sans MS" pitchFamily="66" charset="0"/>
                <a:ea typeface="+mn-ea"/>
              </a:rPr>
              <a:t>balón</a:t>
            </a:r>
            <a:endParaRPr lang="en-GB" u="sng" dirty="0">
              <a:solidFill>
                <a:prstClr val="black"/>
              </a:solidFill>
              <a:latin typeface="Comic Sans MS" pitchFamily="66" charset="0"/>
              <a:ea typeface="+mn-ea"/>
            </a:endParaRPr>
          </a:p>
        </p:txBody>
      </p:sp>
    </p:spTree>
    <p:extLst>
      <p:ext uri="{BB962C8B-B14F-4D97-AF65-F5344CB8AC3E}">
        <p14:creationId xmlns:p14="http://schemas.microsoft.com/office/powerpoint/2010/main" val="37390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332656"/>
            <a:ext cx="6336704" cy="1096243"/>
          </a:xfrm>
        </p:spPr>
        <p:txBody>
          <a:bodyPr/>
          <a:lstStyle/>
          <a:p>
            <a:r>
              <a:rPr lang="en-GB" sz="2800" dirty="0"/>
              <a:t>Making </a:t>
            </a:r>
            <a:r>
              <a:rPr lang="en-GB" sz="2800" dirty="0" smtClean="0"/>
              <a:t>Links: Culture and Cross curricular possibilities</a:t>
            </a:r>
            <a:r>
              <a:rPr lang="en-GB" dirty="0"/>
              <a:t/>
            </a:r>
            <a:br>
              <a:rPr lang="en-GB" dirty="0"/>
            </a:b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0" y="3013041"/>
            <a:ext cx="3085240" cy="2057921"/>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4208" y="2348880"/>
            <a:ext cx="2251928" cy="3228975"/>
          </a:xfrm>
        </p:spPr>
      </p:pic>
      <p:sp>
        <p:nvSpPr>
          <p:cNvPr id="11" name="TextBox 10"/>
          <p:cNvSpPr txBox="1"/>
          <p:nvPr/>
        </p:nvSpPr>
        <p:spPr>
          <a:xfrm>
            <a:off x="3131840" y="1700809"/>
            <a:ext cx="3023492" cy="6740307"/>
          </a:xfrm>
          <a:prstGeom prst="rect">
            <a:avLst/>
          </a:prstGeom>
          <a:noFill/>
        </p:spPr>
        <p:txBody>
          <a:bodyPr wrap="square" rtlCol="0">
            <a:spAutoFit/>
          </a:bodyPr>
          <a:lstStyle/>
          <a:p>
            <a:r>
              <a:rPr lang="en-GB" dirty="0" smtClean="0"/>
              <a:t>Nom de naissance:</a:t>
            </a:r>
          </a:p>
          <a:p>
            <a:r>
              <a:rPr lang="en-GB" i="1" dirty="0" err="1"/>
              <a:t>Eugène</a:t>
            </a:r>
            <a:r>
              <a:rPr lang="en-GB" i="1" dirty="0"/>
              <a:t> </a:t>
            </a:r>
            <a:r>
              <a:rPr lang="en-GB" i="1" dirty="0" err="1"/>
              <a:t>Émile</a:t>
            </a:r>
            <a:r>
              <a:rPr lang="en-GB" i="1" dirty="0"/>
              <a:t> Paul </a:t>
            </a:r>
            <a:r>
              <a:rPr lang="en-GB" i="1" dirty="0" err="1"/>
              <a:t>Grindel</a:t>
            </a:r>
            <a:endParaRPr lang="en-GB" dirty="0"/>
          </a:p>
          <a:p>
            <a:endParaRPr lang="en-GB" dirty="0" smtClean="0"/>
          </a:p>
          <a:p>
            <a:r>
              <a:rPr lang="en-GB" dirty="0" smtClean="0"/>
              <a:t>Nom de plume:  </a:t>
            </a:r>
          </a:p>
          <a:p>
            <a:r>
              <a:rPr lang="fr-FR" sz="3600" dirty="0">
                <a:solidFill>
                  <a:srgbClr val="7030A0"/>
                </a:solidFill>
              </a:rPr>
              <a:t>Paul </a:t>
            </a:r>
            <a:r>
              <a:rPr lang="fr-FR" sz="3600" dirty="0" smtClean="0">
                <a:solidFill>
                  <a:srgbClr val="7030A0"/>
                </a:solidFill>
              </a:rPr>
              <a:t>Éluard</a:t>
            </a:r>
          </a:p>
          <a:p>
            <a:endParaRPr lang="fr-FR" dirty="0" smtClean="0"/>
          </a:p>
          <a:p>
            <a:r>
              <a:rPr lang="en-GB" dirty="0" smtClean="0"/>
              <a:t>Naissance: </a:t>
            </a:r>
          </a:p>
          <a:p>
            <a:r>
              <a:rPr lang="en-GB" dirty="0" smtClean="0">
                <a:hlinkClick r:id="rId4" tooltip="14 décembre"/>
              </a:rPr>
              <a:t>14</a:t>
            </a:r>
            <a:r>
              <a:rPr lang="en-GB" dirty="0" smtClean="0"/>
              <a:t> </a:t>
            </a:r>
            <a:r>
              <a:rPr lang="en-GB" dirty="0" err="1">
                <a:hlinkClick r:id="rId5" tooltip="Décembre 1895"/>
              </a:rPr>
              <a:t>décembre</a:t>
            </a:r>
            <a:r>
              <a:rPr lang="en-GB" dirty="0"/>
              <a:t> </a:t>
            </a:r>
            <a:r>
              <a:rPr lang="en-GB" dirty="0">
                <a:hlinkClick r:id="rId6" tooltip="1895"/>
              </a:rPr>
              <a:t>1895</a:t>
            </a:r>
            <a:r>
              <a:rPr lang="en-GB" dirty="0"/>
              <a:t/>
            </a:r>
            <a:br>
              <a:rPr lang="en-GB" dirty="0"/>
            </a:br>
            <a:r>
              <a:rPr lang="fr-FR" dirty="0" smtClean="0"/>
              <a:t>Décès:</a:t>
            </a:r>
            <a:r>
              <a:rPr lang="fr-FR" dirty="0">
                <a:hlinkClick r:id="rId7" tooltip="18 novembre"/>
              </a:rPr>
              <a:t>18</a:t>
            </a:r>
            <a:r>
              <a:rPr lang="fr-FR" dirty="0"/>
              <a:t> </a:t>
            </a:r>
            <a:r>
              <a:rPr lang="fr-FR" dirty="0">
                <a:hlinkClick r:id="rId8" tooltip="Novembre 1952"/>
              </a:rPr>
              <a:t>novembre</a:t>
            </a:r>
            <a:r>
              <a:rPr lang="fr-FR" dirty="0"/>
              <a:t> </a:t>
            </a:r>
            <a:r>
              <a:rPr lang="fr-FR" dirty="0">
                <a:hlinkClick r:id="rId9" tooltip="1952"/>
              </a:rPr>
              <a:t>1952</a:t>
            </a:r>
            <a:r>
              <a:rPr lang="fr-FR" dirty="0"/>
              <a:t> (à 56 ans)</a:t>
            </a:r>
            <a:endParaRPr lang="fr-FR" dirty="0" smtClean="0"/>
          </a:p>
          <a:p>
            <a:r>
              <a:rPr lang="en-GB" dirty="0" err="1"/>
              <a:t>Activité</a:t>
            </a:r>
            <a:r>
              <a:rPr lang="en-GB" dirty="0"/>
              <a:t> </a:t>
            </a:r>
            <a:r>
              <a:rPr lang="en-GB" dirty="0" err="1" smtClean="0"/>
              <a:t>principale:</a:t>
            </a:r>
            <a:r>
              <a:rPr lang="en-GB" dirty="0" err="1" smtClean="0">
                <a:hlinkClick r:id="rId10" tooltip="Poète"/>
              </a:rPr>
              <a:t>Poète</a:t>
            </a:r>
            <a:endParaRPr lang="en-GB" dirty="0" smtClean="0"/>
          </a:p>
          <a:p>
            <a:r>
              <a:rPr lang="en-GB" dirty="0" err="1" smtClean="0"/>
              <a:t>Mouvement</a:t>
            </a:r>
            <a:r>
              <a:rPr lang="en-GB" dirty="0" smtClean="0"/>
              <a:t>: </a:t>
            </a:r>
            <a:r>
              <a:rPr lang="en-GB" dirty="0" err="1">
                <a:hlinkClick r:id="rId11" tooltip="Dadaïsme"/>
              </a:rPr>
              <a:t>Dadaïsme</a:t>
            </a:r>
            <a:r>
              <a:rPr lang="en-GB" dirty="0"/>
              <a:t> </a:t>
            </a:r>
            <a:r>
              <a:rPr lang="en-GB" dirty="0" err="1"/>
              <a:t>puis</a:t>
            </a:r>
            <a:r>
              <a:rPr lang="en-GB" dirty="0"/>
              <a:t> </a:t>
            </a:r>
            <a:r>
              <a:rPr lang="en-GB" dirty="0" err="1" smtClean="0">
                <a:hlinkClick r:id="rId12" tooltip="Surréalisme"/>
              </a:rPr>
              <a:t>surréalisme</a:t>
            </a:r>
            <a:endParaRPr lang="en-GB" dirty="0" smtClean="0"/>
          </a:p>
          <a:p>
            <a:r>
              <a:rPr lang="en-GB" dirty="0" smtClean="0"/>
              <a:t>Amis:  </a:t>
            </a:r>
            <a:r>
              <a:rPr lang="en-GB" dirty="0">
                <a:hlinkClick r:id="rId13" tooltip="Salvador Dalí"/>
              </a:rPr>
              <a:t>Salvador </a:t>
            </a:r>
            <a:r>
              <a:rPr lang="en-GB" dirty="0" err="1">
                <a:hlinkClick r:id="rId13" tooltip="Salvador Dalí"/>
              </a:rPr>
              <a:t>Dalí</a:t>
            </a:r>
            <a:r>
              <a:rPr lang="en-GB" dirty="0"/>
              <a:t> </a:t>
            </a:r>
            <a:r>
              <a:rPr lang="en-GB" dirty="0" smtClean="0"/>
              <a:t>/ </a:t>
            </a:r>
            <a:r>
              <a:rPr lang="en-GB" dirty="0">
                <a:hlinkClick r:id="rId14" tooltip="Man Ray"/>
              </a:rPr>
              <a:t>Man </a:t>
            </a:r>
            <a:r>
              <a:rPr lang="en-GB" dirty="0" smtClean="0">
                <a:hlinkClick r:id="rId14" tooltip="Man Ray"/>
              </a:rPr>
              <a:t>Ray</a:t>
            </a:r>
            <a:r>
              <a:rPr lang="en-GB" dirty="0" smtClean="0"/>
              <a:t> / </a:t>
            </a:r>
            <a:r>
              <a:rPr lang="en-GB" dirty="0">
                <a:hlinkClick r:id="rId15" tooltip="Pablo Picasso"/>
              </a:rPr>
              <a:t>Pablo </a:t>
            </a:r>
            <a:r>
              <a:rPr lang="en-GB" dirty="0" smtClean="0">
                <a:hlinkClick r:id="rId15" tooltip="Pablo Picasso"/>
              </a:rPr>
              <a:t>Picasso</a:t>
            </a:r>
            <a:r>
              <a:rPr lang="en-GB" dirty="0" smtClean="0"/>
              <a:t>/ </a:t>
            </a:r>
            <a:r>
              <a:rPr lang="en-GB" dirty="0">
                <a:hlinkClick r:id="rId16" tooltip="Pablo Neruda"/>
              </a:rPr>
              <a:t>Pablo Neruda</a:t>
            </a:r>
            <a:endParaRPr lang="en-GB" dirty="0"/>
          </a:p>
          <a:p>
            <a:endParaRPr lang="en-GB" dirty="0" smtClean="0"/>
          </a:p>
          <a:p>
            <a:endParaRPr lang="en-GB" dirty="0"/>
          </a:p>
          <a:p>
            <a:endParaRPr lang="en-GB" dirty="0"/>
          </a:p>
          <a:p>
            <a:endParaRPr lang="en-GB" dirty="0" smtClean="0"/>
          </a:p>
          <a:p>
            <a:endParaRPr lang="en-GB" dirty="0"/>
          </a:p>
          <a:p>
            <a:endParaRPr lang="en-GB" dirty="0" smtClean="0"/>
          </a:p>
          <a:p>
            <a:endParaRPr lang="en-GB" dirty="0"/>
          </a:p>
        </p:txBody>
      </p:sp>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spTree>
    <p:extLst>
      <p:ext uri="{BB962C8B-B14F-4D97-AF65-F5344CB8AC3E}">
        <p14:creationId xmlns:p14="http://schemas.microsoft.com/office/powerpoint/2010/main" val="417280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95536" y="2203177"/>
            <a:ext cx="8353425" cy="1512168"/>
          </a:xfrm>
        </p:spPr>
        <p:txBody>
          <a:bodyPr/>
          <a:lstStyle/>
          <a:p>
            <a:r>
              <a:rPr lang="en-GB" dirty="0" smtClean="0">
                <a:hlinkClick r:id="rId2"/>
              </a:rPr>
              <a:t>https://www.youtube.com/watch?v=8ZOL5hk6r0w</a:t>
            </a:r>
            <a:r>
              <a:rPr lang="en-GB" dirty="0" smtClean="0"/>
              <a:t> - </a:t>
            </a:r>
            <a:r>
              <a:rPr lang="fr-FR" dirty="0"/>
              <a:t>Chanson pour les enfants l'hiver, de Jacques Prévert </a:t>
            </a:r>
            <a:endParaRPr lang="en-GB" dirty="0" smtClean="0"/>
          </a:p>
          <a:p>
            <a:endParaRPr lang="en-GB" dirty="0" smtClean="0"/>
          </a:p>
          <a:p>
            <a:r>
              <a:rPr lang="en-GB" dirty="0" smtClean="0">
                <a:hlinkClick r:id="rId3"/>
              </a:rPr>
              <a:t>https://www.youtube.com/watch?v=DAEhvV5xH5I&amp;spfreload=10</a:t>
            </a:r>
            <a:r>
              <a:rPr lang="en-GB" dirty="0" smtClean="0"/>
              <a:t> - song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860" y="3933056"/>
            <a:ext cx="2022352" cy="2160240"/>
          </a:xfrm>
          <a:prstGeom prst="rect">
            <a:avLst/>
          </a:prstGeom>
        </p:spPr>
      </p:pic>
      <p:sp>
        <p:nvSpPr>
          <p:cNvPr id="4" name="Rectangle 3"/>
          <p:cNvSpPr/>
          <p:nvPr/>
        </p:nvSpPr>
        <p:spPr>
          <a:xfrm>
            <a:off x="310535" y="476672"/>
            <a:ext cx="5761514" cy="523220"/>
          </a:xfrm>
          <a:prstGeom prst="rect">
            <a:avLst/>
          </a:prstGeom>
        </p:spPr>
        <p:txBody>
          <a:bodyPr wrap="none">
            <a:spAutoFit/>
          </a:bodyPr>
          <a:lstStyle/>
          <a:p>
            <a:r>
              <a:rPr lang="en-GB" sz="2800" kern="0" dirty="0">
                <a:solidFill>
                  <a:srgbClr val="054692"/>
                </a:solidFill>
                <a:latin typeface="Arial"/>
                <a:cs typeface="+mj-cs"/>
              </a:rPr>
              <a:t>Making </a:t>
            </a:r>
            <a:r>
              <a:rPr lang="en-GB" sz="2800" kern="0" dirty="0" smtClean="0">
                <a:solidFill>
                  <a:srgbClr val="054692"/>
                </a:solidFill>
                <a:latin typeface="Arial"/>
                <a:cs typeface="+mj-cs"/>
              </a:rPr>
              <a:t>Links: themes and festivals</a:t>
            </a:r>
            <a:endParaRPr lang="en-GB" sz="28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spTree>
    <p:extLst>
      <p:ext uri="{BB962C8B-B14F-4D97-AF65-F5344CB8AC3E}">
        <p14:creationId xmlns:p14="http://schemas.microsoft.com/office/powerpoint/2010/main" val="4154236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63688" y="190767"/>
            <a:ext cx="5828748" cy="630942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r>
              <a:rPr lang="de-DE" sz="2800" b="1" u="sng" dirty="0">
                <a:solidFill>
                  <a:schemeClr val="tx2">
                    <a:lumMod val="10000"/>
                  </a:schemeClr>
                </a:solidFill>
              </a:rPr>
              <a:t>Er </a:t>
            </a:r>
            <a:r>
              <a:rPr lang="de-DE" sz="2800" b="1" u="sng" dirty="0" smtClean="0">
                <a:solidFill>
                  <a:schemeClr val="tx2">
                    <a:lumMod val="10000"/>
                  </a:schemeClr>
                </a:solidFill>
              </a:rPr>
              <a:t>ist's</a:t>
            </a:r>
          </a:p>
          <a:p>
            <a:endParaRPr lang="de-DE" sz="2800" b="1" u="sng" dirty="0">
              <a:solidFill>
                <a:schemeClr val="tx2">
                  <a:lumMod val="10000"/>
                </a:schemeClr>
              </a:solidFill>
            </a:endParaRPr>
          </a:p>
          <a:p>
            <a:r>
              <a:rPr lang="de-DE" sz="2800" b="1" dirty="0">
                <a:solidFill>
                  <a:srgbClr val="00B050"/>
                </a:solidFill>
              </a:rPr>
              <a:t>Frühling</a:t>
            </a:r>
            <a:r>
              <a:rPr lang="de-DE" sz="2800" b="1" dirty="0">
                <a:solidFill>
                  <a:schemeClr val="tx2">
                    <a:lumMod val="10000"/>
                  </a:schemeClr>
                </a:solidFill>
              </a:rPr>
              <a:t> lässt sein blaues </a:t>
            </a:r>
            <a:r>
              <a:rPr lang="de-DE" sz="2800" b="1" dirty="0" smtClean="0">
                <a:solidFill>
                  <a:schemeClr val="tx2">
                    <a:lumMod val="10000"/>
                  </a:schemeClr>
                </a:solidFill>
              </a:rPr>
              <a:t>Band</a:t>
            </a:r>
            <a:endParaRPr lang="de-DE" sz="2800" b="1" dirty="0">
              <a:solidFill>
                <a:schemeClr val="tx2">
                  <a:lumMod val="10000"/>
                </a:schemeClr>
              </a:solidFill>
            </a:endParaRPr>
          </a:p>
          <a:p>
            <a:r>
              <a:rPr lang="de-DE" sz="2800" b="1" dirty="0">
                <a:solidFill>
                  <a:schemeClr val="tx2">
                    <a:lumMod val="10000"/>
                  </a:schemeClr>
                </a:solidFill>
              </a:rPr>
              <a:t>wieder flattern durch die Lüfte</a:t>
            </a:r>
            <a:r>
              <a:rPr lang="de-DE" sz="2800" b="1" dirty="0" smtClean="0">
                <a:solidFill>
                  <a:schemeClr val="tx2">
                    <a:lumMod val="10000"/>
                  </a:schemeClr>
                </a:solidFill>
              </a:rPr>
              <a:t>;</a:t>
            </a:r>
            <a:endParaRPr lang="de-DE" sz="2800" b="1" dirty="0">
              <a:solidFill>
                <a:schemeClr val="tx2">
                  <a:lumMod val="10000"/>
                </a:schemeClr>
              </a:solidFill>
            </a:endParaRPr>
          </a:p>
          <a:p>
            <a:r>
              <a:rPr lang="de-DE" sz="2800" b="1" dirty="0">
                <a:solidFill>
                  <a:schemeClr val="tx2">
                    <a:lumMod val="10000"/>
                  </a:schemeClr>
                </a:solidFill>
              </a:rPr>
              <a:t>süße, wohlbekannte Düfte</a:t>
            </a:r>
          </a:p>
          <a:p>
            <a:r>
              <a:rPr lang="de-DE" sz="2800" b="1" dirty="0">
                <a:solidFill>
                  <a:schemeClr val="tx2">
                    <a:lumMod val="10000"/>
                  </a:schemeClr>
                </a:solidFill>
              </a:rPr>
              <a:t>streifen ahnungsvoll das Land</a:t>
            </a:r>
            <a:r>
              <a:rPr lang="de-DE" sz="2800" b="1" dirty="0" smtClean="0">
                <a:solidFill>
                  <a:schemeClr val="tx2">
                    <a:lumMod val="10000"/>
                  </a:schemeClr>
                </a:solidFill>
              </a:rPr>
              <a:t>.</a:t>
            </a:r>
          </a:p>
          <a:p>
            <a:endParaRPr lang="de-DE" sz="2800" b="1" dirty="0">
              <a:solidFill>
                <a:schemeClr val="tx2">
                  <a:lumMod val="10000"/>
                </a:schemeClr>
              </a:solidFill>
            </a:endParaRPr>
          </a:p>
          <a:p>
            <a:r>
              <a:rPr lang="de-DE" sz="2800" b="1" dirty="0">
                <a:solidFill>
                  <a:schemeClr val="tx2">
                    <a:lumMod val="10000"/>
                  </a:schemeClr>
                </a:solidFill>
              </a:rPr>
              <a:t>Veilchen träumen schon,</a:t>
            </a:r>
          </a:p>
          <a:p>
            <a:r>
              <a:rPr lang="de-DE" sz="2800" b="1" dirty="0">
                <a:solidFill>
                  <a:schemeClr val="tx2">
                    <a:lumMod val="10000"/>
                  </a:schemeClr>
                </a:solidFill>
              </a:rPr>
              <a:t>wollen balde kommen</a:t>
            </a:r>
            <a:r>
              <a:rPr lang="de-DE" sz="2800" b="1" dirty="0" smtClean="0">
                <a:solidFill>
                  <a:schemeClr val="tx2">
                    <a:lumMod val="10000"/>
                  </a:schemeClr>
                </a:solidFill>
              </a:rPr>
              <a:t>.</a:t>
            </a:r>
            <a:endParaRPr lang="de-DE" sz="2800" b="1" dirty="0">
              <a:solidFill>
                <a:schemeClr val="tx2">
                  <a:lumMod val="10000"/>
                </a:schemeClr>
              </a:solidFill>
            </a:endParaRPr>
          </a:p>
          <a:p>
            <a:r>
              <a:rPr lang="de-DE" sz="2800" b="1" dirty="0">
                <a:solidFill>
                  <a:schemeClr val="tx2">
                    <a:lumMod val="10000"/>
                  </a:schemeClr>
                </a:solidFill>
              </a:rPr>
              <a:t>Horch, von fern ein leiser Harfenton</a:t>
            </a:r>
            <a:r>
              <a:rPr lang="de-DE" sz="2800" b="1" dirty="0" smtClean="0">
                <a:solidFill>
                  <a:schemeClr val="tx2">
                    <a:lumMod val="10000"/>
                  </a:schemeClr>
                </a:solidFill>
              </a:rPr>
              <a:t>!</a:t>
            </a:r>
            <a:endParaRPr lang="de-DE" sz="2800" b="1" dirty="0">
              <a:solidFill>
                <a:schemeClr val="tx2">
                  <a:lumMod val="10000"/>
                </a:schemeClr>
              </a:solidFill>
            </a:endParaRPr>
          </a:p>
          <a:p>
            <a:r>
              <a:rPr lang="de-DE" sz="2800" b="1" dirty="0">
                <a:solidFill>
                  <a:schemeClr val="tx2">
                    <a:lumMod val="10000"/>
                  </a:schemeClr>
                </a:solidFill>
              </a:rPr>
              <a:t>Frühling, ja du bist's!</a:t>
            </a:r>
          </a:p>
          <a:p>
            <a:r>
              <a:rPr lang="de-DE" sz="2800" b="1" dirty="0">
                <a:solidFill>
                  <a:schemeClr val="tx2">
                    <a:lumMod val="10000"/>
                  </a:schemeClr>
                </a:solidFill>
              </a:rPr>
              <a:t>dich hab' ich vernommen</a:t>
            </a:r>
            <a:r>
              <a:rPr lang="de-DE" sz="2800" b="1" dirty="0" smtClean="0">
                <a:solidFill>
                  <a:schemeClr val="tx2">
                    <a:lumMod val="10000"/>
                  </a:schemeClr>
                </a:solidFill>
              </a:rPr>
              <a:t>!</a:t>
            </a:r>
          </a:p>
          <a:p>
            <a:endParaRPr lang="de-DE" sz="2000" b="1" i="1" dirty="0" smtClean="0"/>
          </a:p>
          <a:p>
            <a:r>
              <a:rPr lang="de-DE" sz="2000" b="1" i="1" dirty="0" smtClean="0"/>
              <a:t>Eduard </a:t>
            </a:r>
            <a:r>
              <a:rPr lang="de-DE" sz="2000" b="1" i="1" dirty="0"/>
              <a:t>Mörike (1804 – 1875</a:t>
            </a:r>
            <a:r>
              <a:rPr lang="de-DE" sz="2000" b="1" i="1" dirty="0" smtClean="0"/>
              <a:t>)</a:t>
            </a:r>
            <a:endParaRPr lang="de-DE" sz="2800" b="1" dirty="0"/>
          </a:p>
        </p:txBody>
      </p:sp>
      <p:pic>
        <p:nvPicPr>
          <p:cNvPr id="4" name="Picture 5" descr="C:\Users\Petra\AppData\Local\Microsoft\Windows\Temporary Internet Files\Content.IE5\NWHE12ZK\frame_ex15_1[1].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 r="44457" b="55449"/>
          <a:stretch/>
        </p:blipFill>
        <p:spPr bwMode="auto">
          <a:xfrm>
            <a:off x="179513" y="188641"/>
            <a:ext cx="1386051" cy="1111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Petra\AppData\Local\Microsoft\Windows\Temporary Internet Files\Content.IE5\NWHE12ZK\frame_ex15_1[1].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 r="44457" b="55449"/>
          <a:stretch/>
        </p:blipFill>
        <p:spPr bwMode="auto">
          <a:xfrm rot="10800000">
            <a:off x="7736452" y="5647522"/>
            <a:ext cx="1386051" cy="1111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etra\AppData\Local\Microsoft\Windows\Temporary Internet Files\Content.IE5\NWHE12ZK\frame_ex15_1[1].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 r="44457" b="55449"/>
          <a:stretch/>
        </p:blipFill>
        <p:spPr bwMode="auto">
          <a:xfrm rot="15923625">
            <a:off x="15750" y="5510369"/>
            <a:ext cx="1386051" cy="1111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Petra\AppData\Local\Microsoft\Windows\Temporary Internet Files\Content.IE5\NWHE12ZK\frame_ex15_1[1].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 r="44457" b="55449"/>
          <a:stretch/>
        </p:blipFill>
        <p:spPr bwMode="auto">
          <a:xfrm rot="5400000">
            <a:off x="7792169" y="266743"/>
            <a:ext cx="1386051" cy="111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1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8811956"/>
              </p:ext>
            </p:extLst>
          </p:nvPr>
        </p:nvGraphicFramePr>
        <p:xfrm>
          <a:off x="228600" y="914400"/>
          <a:ext cx="8724900" cy="6261455"/>
        </p:xfrm>
        <a:graphic>
          <a:graphicData uri="http://schemas.openxmlformats.org/drawingml/2006/table">
            <a:tbl>
              <a:tblPr firstRow="1" bandRow="1">
                <a:tableStyleId>{5C22544A-7EE6-4342-B048-85BDC9FD1C3A}</a:tableStyleId>
              </a:tblPr>
              <a:tblGrid>
                <a:gridCol w="4536948"/>
                <a:gridCol w="4187952"/>
              </a:tblGrid>
              <a:tr h="654467">
                <a:tc>
                  <a:txBody>
                    <a:bodyPr/>
                    <a:lstStyle/>
                    <a:p>
                      <a:pPr algn="l">
                        <a:lnSpc>
                          <a:spcPct val="115000"/>
                        </a:lnSpc>
                        <a:spcAft>
                          <a:spcPts val="1000"/>
                        </a:spcAft>
                      </a:pPr>
                      <a:r>
                        <a:rPr lang="fr-FR" sz="2800" b="0" noProof="0" dirty="0" smtClean="0">
                          <a:solidFill>
                            <a:schemeClr val="tx1"/>
                          </a:solidFill>
                          <a:effectLst/>
                          <a:latin typeface="Comic Sans MS" pitchFamily="66" charset="0"/>
                        </a:rPr>
                        <a:t>1. Le ciel d’azur</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smtClean="0">
                          <a:solidFill>
                            <a:schemeClr val="tx1"/>
                          </a:solidFill>
                          <a:effectLst/>
                          <a:latin typeface="Comic Sans MS" pitchFamily="66" charset="0"/>
                        </a:rPr>
                        <a:t>9. Les lapins</a:t>
                      </a:r>
                      <a:endParaRPr lang="fr-FR" sz="1600" b="0" noProof="0">
                        <a:solidFill>
                          <a:schemeClr val="tx1"/>
                        </a:solidFill>
                        <a:effectLst/>
                        <a:latin typeface="Comic Sans MS" pitchFamily="66" charset="0"/>
                        <a:ea typeface="Calibri"/>
                        <a:cs typeface="Times New Roman"/>
                      </a:endParaRPr>
                    </a:p>
                  </a:txBody>
                  <a:tcPr>
                    <a:solidFill>
                      <a:schemeClr val="bg1"/>
                    </a:solidFill>
                  </a:tcPr>
                </a:tc>
              </a:tr>
              <a:tr h="681420">
                <a:tc>
                  <a:txBody>
                    <a:bodyPr/>
                    <a:lstStyle/>
                    <a:p>
                      <a:pPr algn="l">
                        <a:lnSpc>
                          <a:spcPct val="115000"/>
                        </a:lnSpc>
                        <a:spcAft>
                          <a:spcPts val="1000"/>
                        </a:spcAft>
                      </a:pPr>
                      <a:r>
                        <a:rPr lang="fr-FR" sz="2800" b="0" noProof="0" dirty="0" smtClean="0">
                          <a:solidFill>
                            <a:schemeClr val="tx1"/>
                          </a:solidFill>
                          <a:effectLst/>
                          <a:latin typeface="Comic Sans MS" pitchFamily="66" charset="0"/>
                        </a:rPr>
                        <a:t>2. Les grands arbres</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dirty="0" smtClean="0">
                          <a:solidFill>
                            <a:schemeClr val="tx1"/>
                          </a:solidFill>
                          <a:effectLst/>
                          <a:latin typeface="Comic Sans MS" pitchFamily="66" charset="0"/>
                        </a:rPr>
                        <a:t>10. Les fleurs</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r>
              <a:tr h="533096">
                <a:tc>
                  <a:txBody>
                    <a:bodyPr/>
                    <a:lstStyle/>
                    <a:p>
                      <a:pPr algn="l">
                        <a:lnSpc>
                          <a:spcPct val="115000"/>
                        </a:lnSpc>
                        <a:spcAft>
                          <a:spcPts val="1000"/>
                        </a:spcAft>
                      </a:pPr>
                      <a:r>
                        <a:rPr lang="fr-FR" sz="2800" b="0" noProof="0" smtClean="0">
                          <a:solidFill>
                            <a:schemeClr val="tx1"/>
                          </a:solidFill>
                          <a:effectLst/>
                          <a:latin typeface="Comic Sans MS" pitchFamily="66" charset="0"/>
                        </a:rPr>
                        <a:t>3. Le froid</a:t>
                      </a:r>
                      <a:endParaRPr lang="fr-FR" sz="1600" b="0" noProof="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dirty="0" smtClean="0">
                          <a:solidFill>
                            <a:schemeClr val="tx1"/>
                          </a:solidFill>
                          <a:effectLst/>
                          <a:latin typeface="Comic Sans MS" pitchFamily="66" charset="0"/>
                        </a:rPr>
                        <a:t>11. La plage</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r>
              <a:tr h="533096">
                <a:tc>
                  <a:txBody>
                    <a:bodyPr/>
                    <a:lstStyle/>
                    <a:p>
                      <a:pPr algn="l">
                        <a:lnSpc>
                          <a:spcPct val="115000"/>
                        </a:lnSpc>
                        <a:spcAft>
                          <a:spcPts val="1000"/>
                        </a:spcAft>
                      </a:pPr>
                      <a:r>
                        <a:rPr lang="fr-FR" sz="2800" b="0" noProof="0" dirty="0" smtClean="0">
                          <a:solidFill>
                            <a:schemeClr val="tx1"/>
                          </a:solidFill>
                          <a:effectLst/>
                          <a:latin typeface="Comic Sans MS" pitchFamily="66" charset="0"/>
                        </a:rPr>
                        <a:t>4. Le soleil</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dirty="0" smtClean="0">
                          <a:solidFill>
                            <a:schemeClr val="tx1"/>
                          </a:solidFill>
                          <a:effectLst/>
                          <a:latin typeface="Comic Sans MS" pitchFamily="66" charset="0"/>
                        </a:rPr>
                        <a:t>12. La chaleur</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r>
              <a:tr h="533096">
                <a:tc>
                  <a:txBody>
                    <a:bodyPr/>
                    <a:lstStyle/>
                    <a:p>
                      <a:pPr algn="l">
                        <a:lnSpc>
                          <a:spcPct val="115000"/>
                        </a:lnSpc>
                        <a:spcAft>
                          <a:spcPts val="1000"/>
                        </a:spcAft>
                      </a:pPr>
                      <a:r>
                        <a:rPr lang="fr-FR" sz="2800" b="0" noProof="0" smtClean="0">
                          <a:solidFill>
                            <a:schemeClr val="tx1"/>
                          </a:solidFill>
                          <a:effectLst/>
                          <a:latin typeface="Comic Sans MS" pitchFamily="66" charset="0"/>
                        </a:rPr>
                        <a:t>5. Les vacances</a:t>
                      </a:r>
                      <a:endParaRPr lang="fr-FR" sz="1600" b="0" noProof="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dirty="0" smtClean="0">
                          <a:solidFill>
                            <a:schemeClr val="tx1"/>
                          </a:solidFill>
                          <a:effectLst/>
                          <a:latin typeface="Comic Sans MS" pitchFamily="66" charset="0"/>
                        </a:rPr>
                        <a:t>13. Le vent</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r>
              <a:tr h="533096">
                <a:tc>
                  <a:txBody>
                    <a:bodyPr/>
                    <a:lstStyle/>
                    <a:p>
                      <a:pPr algn="l">
                        <a:lnSpc>
                          <a:spcPct val="115000"/>
                        </a:lnSpc>
                        <a:spcAft>
                          <a:spcPts val="1000"/>
                        </a:spcAft>
                      </a:pPr>
                      <a:r>
                        <a:rPr lang="fr-FR" sz="2800" b="0" noProof="0" smtClean="0">
                          <a:solidFill>
                            <a:schemeClr val="tx1"/>
                          </a:solidFill>
                          <a:effectLst/>
                          <a:latin typeface="Comic Sans MS" pitchFamily="66" charset="0"/>
                        </a:rPr>
                        <a:t>6. Le neige</a:t>
                      </a:r>
                      <a:endParaRPr lang="fr-FR" sz="1600" b="0" noProof="0">
                        <a:solidFill>
                          <a:schemeClr val="tx1"/>
                        </a:solidFill>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b="0" noProof="0" dirty="0" smtClean="0">
                          <a:solidFill>
                            <a:schemeClr val="tx1"/>
                          </a:solidFill>
                          <a:effectLst/>
                          <a:latin typeface="Comic Sans MS" pitchFamily="66" charset="0"/>
                        </a:rPr>
                        <a:t>14. La pluie</a:t>
                      </a:r>
                      <a:endParaRPr lang="fr-FR" sz="1600" b="0" noProof="0" dirty="0">
                        <a:solidFill>
                          <a:schemeClr val="tx1"/>
                        </a:solidFill>
                        <a:effectLst/>
                        <a:latin typeface="Comic Sans MS" pitchFamily="66" charset="0"/>
                        <a:ea typeface="Calibri"/>
                        <a:cs typeface="Times New Roman"/>
                      </a:endParaRPr>
                    </a:p>
                  </a:txBody>
                  <a:tcPr>
                    <a:solidFill>
                      <a:schemeClr val="bg1"/>
                    </a:solidFill>
                  </a:tcPr>
                </a:tc>
              </a:tr>
              <a:tr h="566344">
                <a:tc>
                  <a:txBody>
                    <a:bodyPr/>
                    <a:lstStyle/>
                    <a:p>
                      <a:pPr algn="l">
                        <a:lnSpc>
                          <a:spcPct val="115000"/>
                        </a:lnSpc>
                        <a:spcAft>
                          <a:spcPts val="1000"/>
                        </a:spcAft>
                      </a:pPr>
                      <a:r>
                        <a:rPr lang="fr-FR" sz="2800" noProof="0" smtClean="0">
                          <a:effectLst/>
                          <a:latin typeface="Comic Sans MS" pitchFamily="66" charset="0"/>
                        </a:rPr>
                        <a:t>7. Les feuilles orange</a:t>
                      </a:r>
                      <a:endParaRPr lang="fr-FR" sz="1600" noProof="0">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noProof="0" dirty="0" smtClean="0">
                          <a:effectLst/>
                          <a:latin typeface="Comic Sans MS" pitchFamily="66" charset="0"/>
                        </a:rPr>
                        <a:t>15. Le beau temps</a:t>
                      </a:r>
                      <a:endParaRPr lang="fr-FR" sz="1600" noProof="0" dirty="0">
                        <a:effectLst/>
                        <a:latin typeface="Comic Sans MS" pitchFamily="66" charset="0"/>
                        <a:ea typeface="Calibri"/>
                        <a:cs typeface="Times New Roman"/>
                      </a:endParaRPr>
                    </a:p>
                  </a:txBody>
                  <a:tcPr>
                    <a:solidFill>
                      <a:schemeClr val="bg1"/>
                    </a:solidFill>
                  </a:tcPr>
                </a:tc>
              </a:tr>
              <a:tr h="918387">
                <a:tc>
                  <a:txBody>
                    <a:bodyPr/>
                    <a:lstStyle/>
                    <a:p>
                      <a:pPr algn="l">
                        <a:lnSpc>
                          <a:spcPct val="115000"/>
                        </a:lnSpc>
                        <a:spcAft>
                          <a:spcPts val="1000"/>
                        </a:spcAft>
                      </a:pPr>
                      <a:r>
                        <a:rPr lang="fr-FR" sz="2800" noProof="0" dirty="0" smtClean="0">
                          <a:effectLst/>
                          <a:latin typeface="Comic Sans MS" pitchFamily="66" charset="0"/>
                        </a:rPr>
                        <a:t>8. Les longs soirs</a:t>
                      </a:r>
                      <a:endParaRPr lang="fr-FR" sz="1600" noProof="0" dirty="0">
                        <a:effectLst/>
                        <a:latin typeface="Comic Sans MS" pitchFamily="66" charset="0"/>
                        <a:ea typeface="Calibri"/>
                        <a:cs typeface="Times New Roman"/>
                      </a:endParaRPr>
                    </a:p>
                  </a:txBody>
                  <a:tcPr>
                    <a:solidFill>
                      <a:schemeClr val="bg1"/>
                    </a:solidFill>
                  </a:tcPr>
                </a:tc>
                <a:tc>
                  <a:txBody>
                    <a:bodyPr/>
                    <a:lstStyle/>
                    <a:p>
                      <a:pPr algn="l">
                        <a:lnSpc>
                          <a:spcPct val="115000"/>
                        </a:lnSpc>
                        <a:spcAft>
                          <a:spcPts val="1000"/>
                        </a:spcAft>
                      </a:pPr>
                      <a:r>
                        <a:rPr lang="fr-FR" sz="2800" noProof="0" dirty="0" smtClean="0">
                          <a:effectLst/>
                          <a:latin typeface="Comic Sans MS" pitchFamily="66" charset="0"/>
                        </a:rPr>
                        <a:t>16. Les rameaux noirs</a:t>
                      </a:r>
                    </a:p>
                    <a:p>
                      <a:pPr algn="l">
                        <a:lnSpc>
                          <a:spcPct val="115000"/>
                        </a:lnSpc>
                        <a:spcAft>
                          <a:spcPts val="1000"/>
                        </a:spcAft>
                      </a:pPr>
                      <a:endParaRPr lang="fr-FR" sz="2800" noProof="0" dirty="0" smtClean="0">
                        <a:effectLst/>
                        <a:latin typeface="Comic Sans MS" pitchFamily="66" charset="0"/>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600" dirty="0" smtClean="0">
                          <a:latin typeface="Comic Sans MS" pitchFamily="66" charset="0"/>
                        </a:rPr>
                        <a:t>‘Avril’ par Gérard de Nerval, </a:t>
                      </a:r>
                      <a:r>
                        <a:rPr lang="fr-FR" sz="1600" i="1" dirty="0" smtClean="0">
                          <a:latin typeface="Comic Sans MS" pitchFamily="66" charset="0"/>
                        </a:rPr>
                        <a:t>Odelettes</a:t>
                      </a:r>
                      <a:endParaRPr lang="fr-FR" sz="1600" dirty="0" smtClean="0">
                        <a:latin typeface="Comic Sans MS" pitchFamily="66" charset="0"/>
                      </a:endParaRPr>
                    </a:p>
                    <a:p>
                      <a:pPr algn="l">
                        <a:lnSpc>
                          <a:spcPct val="115000"/>
                        </a:lnSpc>
                        <a:spcAft>
                          <a:spcPts val="1000"/>
                        </a:spcAft>
                      </a:pPr>
                      <a:endParaRPr lang="fr-FR" sz="1600" noProof="0" dirty="0">
                        <a:effectLst/>
                        <a:latin typeface="Comic Sans MS" pitchFamily="66" charset="0"/>
                        <a:ea typeface="Calibri"/>
                        <a:cs typeface="Times New Roman"/>
                      </a:endParaRPr>
                    </a:p>
                  </a:txBody>
                  <a:tcPr>
                    <a:solidFill>
                      <a:schemeClr val="bg1"/>
                    </a:solidFill>
                  </a:tcPr>
                </a:tc>
              </a:tr>
            </a:tbl>
          </a:graphicData>
        </a:graphic>
      </p:graphicFrame>
      <p:sp>
        <p:nvSpPr>
          <p:cNvPr id="10" name="TextBox 9"/>
          <p:cNvSpPr txBox="1"/>
          <p:nvPr/>
        </p:nvSpPr>
        <p:spPr>
          <a:xfrm>
            <a:off x="710525" y="154675"/>
            <a:ext cx="8001000" cy="584775"/>
          </a:xfrm>
          <a:prstGeom prst="rect">
            <a:avLst/>
          </a:prstGeom>
          <a:noFill/>
        </p:spPr>
        <p:txBody>
          <a:bodyPr wrap="square" rtlCol="0">
            <a:spAutoFit/>
          </a:bodyPr>
          <a:lstStyle/>
          <a:p>
            <a:pPr algn="ctr"/>
            <a:r>
              <a:rPr lang="en-GB" sz="3200" u="sng" dirty="0" err="1" smtClean="0">
                <a:solidFill>
                  <a:schemeClr val="tx2">
                    <a:lumMod val="60000"/>
                    <a:lumOff val="40000"/>
                  </a:schemeClr>
                </a:solidFill>
                <a:latin typeface="Comic Sans MS" pitchFamily="66" charset="0"/>
              </a:rPr>
              <a:t>C’est</a:t>
            </a:r>
            <a:r>
              <a:rPr lang="en-GB" sz="3200" u="sng" dirty="0" smtClean="0">
                <a:solidFill>
                  <a:schemeClr val="tx2">
                    <a:lumMod val="60000"/>
                    <a:lumOff val="40000"/>
                  </a:schemeClr>
                </a:solidFill>
                <a:latin typeface="Comic Sans MS" pitchFamily="66" charset="0"/>
              </a:rPr>
              <a:t> </a:t>
            </a:r>
            <a:r>
              <a:rPr lang="en-GB" sz="3200" u="sng" dirty="0" err="1" smtClean="0">
                <a:solidFill>
                  <a:schemeClr val="tx2">
                    <a:lumMod val="60000"/>
                    <a:lumOff val="40000"/>
                  </a:schemeClr>
                </a:solidFill>
                <a:latin typeface="Comic Sans MS" pitchFamily="66" charset="0"/>
              </a:rPr>
              <a:t>quelle</a:t>
            </a:r>
            <a:r>
              <a:rPr lang="en-GB" sz="3200" u="sng" dirty="0" smtClean="0">
                <a:solidFill>
                  <a:schemeClr val="tx2">
                    <a:lumMod val="60000"/>
                    <a:lumOff val="40000"/>
                  </a:schemeClr>
                </a:solidFill>
                <a:latin typeface="Comic Sans MS" pitchFamily="66" charset="0"/>
              </a:rPr>
              <a:t> </a:t>
            </a:r>
            <a:r>
              <a:rPr lang="en-GB" sz="3200" u="sng" dirty="0" err="1" smtClean="0">
                <a:solidFill>
                  <a:schemeClr val="tx2">
                    <a:lumMod val="60000"/>
                    <a:lumOff val="40000"/>
                  </a:schemeClr>
                </a:solidFill>
                <a:latin typeface="Comic Sans MS" pitchFamily="66" charset="0"/>
              </a:rPr>
              <a:t>saison</a:t>
            </a:r>
            <a:r>
              <a:rPr lang="en-GB" sz="3200" u="sng" dirty="0" smtClean="0">
                <a:solidFill>
                  <a:schemeClr val="tx2">
                    <a:lumMod val="60000"/>
                    <a:lumOff val="40000"/>
                  </a:schemeClr>
                </a:solidFill>
                <a:latin typeface="Comic Sans MS" pitchFamily="66" charset="0"/>
              </a:rPr>
              <a:t>?</a:t>
            </a:r>
            <a:endParaRPr lang="en-GB" sz="3200" u="sng" dirty="0">
              <a:solidFill>
                <a:schemeClr val="tx2">
                  <a:lumMod val="60000"/>
                  <a:lumOff val="40000"/>
                </a:schemeClr>
              </a:solidFill>
              <a:latin typeface="Comic Sans MS" pitchFamily="66" charset="0"/>
            </a:endParaRPr>
          </a:p>
        </p:txBody>
      </p:sp>
      <p:pic>
        <p:nvPicPr>
          <p:cNvPr id="11" name="Picture 6" descr="http://gallery.yopriceville.com/downloadfullsize/send/3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90" y="179055"/>
            <a:ext cx="395193"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http://www.truffleshuffle.co.uk/store/images/Orange_Wayfarer_Sunglasses_hi_res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45717"/>
            <a:ext cx="1274512" cy="828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8865" y="190500"/>
            <a:ext cx="1054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descr="http://ladyandthecarpenter.com/wp-content/uploads/2014/12/Snowflake-0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97269"/>
            <a:ext cx="643431" cy="72557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480192" y="4953000"/>
            <a:ext cx="461665" cy="674132"/>
          </a:xfrm>
          <a:prstGeom prst="rect">
            <a:avLst/>
          </a:prstGeom>
          <a:noFill/>
        </p:spPr>
        <p:txBody>
          <a:bodyPr vert="vert270" wrap="square" rtlCol="0">
            <a:spAutoFit/>
          </a:bodyPr>
          <a:lstStyle/>
          <a:p>
            <a:r>
              <a:rPr lang="en-GB" dirty="0" err="1" smtClean="0">
                <a:solidFill>
                  <a:srgbClr val="FF0000"/>
                </a:solidFill>
                <a:latin typeface="Comic Sans MS" pitchFamily="66" charset="0"/>
              </a:rPr>
              <a:t>Défi</a:t>
            </a:r>
            <a:endParaRPr lang="en-GB" dirty="0">
              <a:solidFill>
                <a:srgbClr val="FF0000"/>
              </a:solidFill>
              <a:latin typeface="Comic Sans MS" pitchFamily="66" charset="0"/>
            </a:endParaRPr>
          </a:p>
        </p:txBody>
      </p:sp>
    </p:spTree>
    <p:extLst>
      <p:ext uri="{BB962C8B-B14F-4D97-AF65-F5344CB8AC3E}">
        <p14:creationId xmlns:p14="http://schemas.microsoft.com/office/powerpoint/2010/main" val="862518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opolo.info/img/le_petit_nicolas/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16991"/>
            <a:ext cx="9296400" cy="74371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8024" y="4177863"/>
            <a:ext cx="4305176" cy="1477328"/>
          </a:xfrm>
          <a:prstGeom prst="rect">
            <a:avLst/>
          </a:prstGeom>
          <a:solidFill>
            <a:schemeClr val="bg1"/>
          </a:solidFill>
        </p:spPr>
        <p:txBody>
          <a:bodyPr wrap="square">
            <a:spAutoFit/>
          </a:bodyPr>
          <a:lstStyle/>
          <a:p>
            <a:pPr lvl="0"/>
            <a:r>
              <a:rPr lang="en-GB" u="sng" dirty="0" smtClean="0">
                <a:hlinkClick r:id="rId3"/>
              </a:rPr>
              <a:t>(</a:t>
            </a:r>
            <a:r>
              <a:rPr lang="en-GB" u="sng" dirty="0">
                <a:hlinkClick r:id="rId3"/>
              </a:rPr>
              <a:t>http://francesvirtual.blogspot.co.uk/2010/05/les-copains-du-petit-nicolas.html</a:t>
            </a:r>
            <a:r>
              <a:rPr lang="en-GB" u="sng" dirty="0" smtClean="0"/>
              <a:t>)</a:t>
            </a:r>
          </a:p>
          <a:p>
            <a:pPr lvl="0"/>
            <a:endParaRPr lang="en-GB" u="sng" dirty="0"/>
          </a:p>
          <a:p>
            <a:pPr lvl="0"/>
            <a:r>
              <a:rPr lang="en-GB" u="sng" dirty="0">
                <a:hlinkClick r:id="rId4"/>
              </a:rPr>
              <a:t>https://</a:t>
            </a:r>
            <a:r>
              <a:rPr lang="en-GB" u="sng" dirty="0" smtClean="0">
                <a:hlinkClick r:id="rId4"/>
              </a:rPr>
              <a:t>www.youtube.com/watch?v=oEW6mR7xSas</a:t>
            </a:r>
            <a:endParaRPr lang="en-GB" u="sng" dirty="0" smtClean="0"/>
          </a:p>
        </p:txBody>
      </p:sp>
      <p:sp>
        <p:nvSpPr>
          <p:cNvPr id="3" name="Rectangle 2"/>
          <p:cNvSpPr/>
          <p:nvPr/>
        </p:nvSpPr>
        <p:spPr>
          <a:xfrm>
            <a:off x="1259632" y="28168"/>
            <a:ext cx="2525050" cy="923330"/>
          </a:xfrm>
          <a:prstGeom prst="rect">
            <a:avLst/>
          </a:prstGeom>
          <a:solidFill>
            <a:schemeClr val="bg1"/>
          </a:solidFill>
        </p:spPr>
        <p:txBody>
          <a:bodyPr wrap="none">
            <a:spAutoFit/>
          </a:bodyPr>
          <a:lstStyle/>
          <a:p>
            <a:r>
              <a:rPr lang="en-GB" sz="5400" b="1" dirty="0">
                <a:latin typeface="Brush Script MT" panose="03060802040406070304" pitchFamily="66" charset="0"/>
              </a:rPr>
              <a:t>Narratives</a:t>
            </a:r>
          </a:p>
        </p:txBody>
      </p:sp>
    </p:spTree>
    <p:extLst>
      <p:ext uri="{BB962C8B-B14F-4D97-AF65-F5344CB8AC3E}">
        <p14:creationId xmlns:p14="http://schemas.microsoft.com/office/powerpoint/2010/main" val="3863920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t2.ftcdn.net/jpg/00/20/93/83/400_F_20938360_OSgewFSufDLb6gHHSUwmCrHVIgLAARw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726" y="2946031"/>
            <a:ext cx="1857871" cy="1857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Le </a:t>
            </a:r>
            <a:r>
              <a:rPr lang="en-GB" dirty="0" err="1" smtClean="0"/>
              <a:t>morpion</a:t>
            </a:r>
            <a:endParaRPr lang="en-GB" dirty="0"/>
          </a:p>
        </p:txBody>
      </p:sp>
      <p:pic>
        <p:nvPicPr>
          <p:cNvPr id="4" name="Picture 4" descr="http://www.jerecuperemonex.com/wp-content/uploads/2014/09/votre-ex-est-genere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620688"/>
            <a:ext cx="2876550" cy="2157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humbs.dreamstime.com/x/sweet-modest-little-girl-81737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295" y="764704"/>
            <a:ext cx="1008112" cy="2223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744" y="1203921"/>
            <a:ext cx="1259344" cy="157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494" y="3234265"/>
            <a:ext cx="2140632" cy="145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i.imgur.com/cImRz0i.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 b="29726"/>
          <a:stretch/>
        </p:blipFill>
        <p:spPr bwMode="auto">
          <a:xfrm>
            <a:off x="6993578" y="3148142"/>
            <a:ext cx="1570829" cy="165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fc08.deviantart.net/fs6/i/2005/073/d/b/inked_version_of_cool_dude_by_cin_c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2478" y="4695872"/>
            <a:ext cx="1522665" cy="2210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thefsagroup.com/img/solutionspages/giftcardIm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6186" y="5036265"/>
            <a:ext cx="2006002" cy="17051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2912795"/>
            <a:ext cx="9144000"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357" y="4803902"/>
            <a:ext cx="9144000"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91411" y="1203921"/>
            <a:ext cx="31357" cy="59046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444208" y="1307059"/>
            <a:ext cx="31357" cy="59046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2956" y="5018520"/>
            <a:ext cx="1534789" cy="156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99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fond-ecran-wallpaper.fr/wallpapers/le-petit-nicolas0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899592" y="692696"/>
            <a:ext cx="7269427" cy="5452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8147" y="2738008"/>
            <a:ext cx="5922814" cy="1938992"/>
          </a:xfrm>
          <a:prstGeom prst="rect">
            <a:avLst/>
          </a:prstGeom>
          <a:solidFill>
            <a:schemeClr val="bg1">
              <a:alpha val="84000"/>
            </a:schemeClr>
          </a:solidFill>
        </p:spPr>
        <p:txBody>
          <a:bodyPr wrap="square" rtlCol="0">
            <a:spAutoFit/>
          </a:bodyPr>
          <a:lstStyle/>
          <a:p>
            <a:pPr algn="ctr"/>
            <a:r>
              <a:rPr lang="en-GB" sz="3000" dirty="0">
                <a:latin typeface="Comic Sans MS" pitchFamily="66" charset="0"/>
              </a:rPr>
              <a:t>1. Le </a:t>
            </a:r>
            <a:r>
              <a:rPr lang="en-GB" sz="3000" dirty="0" err="1">
                <a:latin typeface="Comic Sans MS" pitchFamily="66" charset="0"/>
              </a:rPr>
              <a:t>garçon</a:t>
            </a:r>
            <a:r>
              <a:rPr lang="en-GB" sz="3000" dirty="0">
                <a:latin typeface="Comic Sans MS" pitchFamily="66" charset="0"/>
              </a:rPr>
              <a:t> le plus intelligent?</a:t>
            </a:r>
          </a:p>
          <a:p>
            <a:pPr marL="557213" indent="-557213" algn="ctr">
              <a:buFont typeface="+mj-lt"/>
              <a:buAutoNum type="alphaLcParenR"/>
            </a:pPr>
            <a:r>
              <a:rPr lang="en-GB" sz="3000" dirty="0" err="1">
                <a:latin typeface="Comic Sans MS" pitchFamily="66" charset="0"/>
              </a:rPr>
              <a:t>Clotaire</a:t>
            </a:r>
            <a:endParaRPr lang="en-GB" sz="3000" dirty="0">
              <a:latin typeface="Comic Sans MS" pitchFamily="66" charset="0"/>
            </a:endParaRPr>
          </a:p>
          <a:p>
            <a:pPr marL="557213" indent="-557213" algn="ctr">
              <a:buFont typeface="+mj-lt"/>
              <a:buAutoNum type="alphaLcParenR"/>
            </a:pPr>
            <a:r>
              <a:rPr lang="en-GB" sz="3000" dirty="0" err="1">
                <a:latin typeface="Comic Sans MS" pitchFamily="66" charset="0"/>
              </a:rPr>
              <a:t>Agnan</a:t>
            </a:r>
            <a:endParaRPr lang="en-GB" sz="3000" dirty="0">
              <a:latin typeface="Comic Sans MS" pitchFamily="66" charset="0"/>
            </a:endParaRPr>
          </a:p>
          <a:p>
            <a:pPr marL="557213" indent="-557213" algn="ctr">
              <a:buFont typeface="+mj-lt"/>
              <a:buAutoNum type="alphaLcParenR"/>
            </a:pPr>
            <a:r>
              <a:rPr lang="en-GB" sz="3000" dirty="0" err="1">
                <a:latin typeface="Comic Sans MS" pitchFamily="66" charset="0"/>
              </a:rPr>
              <a:t>Alceste</a:t>
            </a:r>
            <a:endParaRPr lang="en-GB" sz="3000" dirty="0">
              <a:latin typeface="Comic Sans MS" pitchFamily="66" charset="0"/>
            </a:endParaRPr>
          </a:p>
        </p:txBody>
      </p:sp>
    </p:spTree>
    <p:extLst>
      <p:ext uri="{BB962C8B-B14F-4D97-AF65-F5344CB8AC3E}">
        <p14:creationId xmlns:p14="http://schemas.microsoft.com/office/powerpoint/2010/main" val="377614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8252"/>
            <a:ext cx="7886700" cy="460252"/>
          </a:xfrm>
        </p:spPr>
        <p:txBody>
          <a:bodyPr>
            <a:normAutofit fontScale="90000"/>
          </a:bodyPr>
          <a:lstStyle/>
          <a:p>
            <a:pPr algn="ctr"/>
            <a:r>
              <a:rPr lang="en-GB" sz="3600" dirty="0">
                <a:latin typeface="Comic Sans MS" panose="030F0702030302020204" pitchFamily="66" charset="0"/>
              </a:rPr>
              <a:t>Le Petit Nicolas</a:t>
            </a:r>
          </a:p>
        </p:txBody>
      </p:sp>
      <p:sp>
        <p:nvSpPr>
          <p:cNvPr id="3" name="Content Placeholder 2"/>
          <p:cNvSpPr>
            <a:spLocks noGrp="1"/>
          </p:cNvSpPr>
          <p:nvPr>
            <p:ph idx="1"/>
          </p:nvPr>
        </p:nvSpPr>
        <p:spPr>
          <a:xfrm>
            <a:off x="-1" y="1541701"/>
            <a:ext cx="9394372" cy="4330496"/>
          </a:xfrm>
        </p:spPr>
        <p:txBody>
          <a:bodyPr>
            <a:normAutofit/>
          </a:bodyPr>
          <a:lstStyle/>
          <a:p>
            <a:pPr marL="0" indent="0"/>
            <a:r>
              <a:rPr lang="en-GB" b="1" dirty="0" smtClean="0">
                <a:latin typeface="Comic Sans MS" panose="030F0702030302020204" pitchFamily="66" charset="0"/>
              </a:rPr>
              <a:t>Le Petit Nicolas </a:t>
            </a:r>
            <a:r>
              <a:rPr lang="fr-FR" b="1" dirty="0" smtClean="0">
                <a:latin typeface="Comic Sans MS" panose="030F0702030302020204" pitchFamily="66" charset="0"/>
              </a:rPr>
              <a:t>est </a:t>
            </a:r>
            <a:r>
              <a:rPr lang="fr-FR" b="1" dirty="0" smtClean="0">
                <a:solidFill>
                  <a:srgbClr val="00B0F0"/>
                </a:solidFill>
                <a:latin typeface="Comic Sans MS" panose="030F0702030302020204" pitchFamily="66" charset="0"/>
              </a:rPr>
              <a:t>un livre</a:t>
            </a:r>
            <a:r>
              <a:rPr lang="fr-FR" b="1" dirty="0" smtClean="0">
                <a:latin typeface="Comic Sans MS" panose="030F0702030302020204" pitchFamily="66" charset="0"/>
              </a:rPr>
              <a:t>.  </a:t>
            </a:r>
          </a:p>
          <a:p>
            <a:pPr marL="0" indent="0"/>
            <a:endParaRPr lang="fr-FR" dirty="0" smtClean="0">
              <a:latin typeface="Comic Sans MS" panose="030F0702030302020204" pitchFamily="66" charset="0"/>
            </a:endParaRPr>
          </a:p>
          <a:p>
            <a:pPr marL="0" indent="0"/>
            <a:endParaRPr lang="fr-FR" dirty="0">
              <a:latin typeface="Comic Sans MS" panose="030F0702030302020204" pitchFamily="66" charset="0"/>
            </a:endParaRPr>
          </a:p>
          <a:p>
            <a:pPr marL="0" indent="0"/>
            <a:r>
              <a:rPr lang="fr-FR" b="1" dirty="0" smtClean="0">
                <a:latin typeface="Comic Sans MS" panose="030F0702030302020204" pitchFamily="66" charset="0"/>
              </a:rPr>
              <a:t>Il a été </a:t>
            </a:r>
            <a:r>
              <a:rPr lang="fr-FR" b="1" dirty="0" smtClean="0">
                <a:solidFill>
                  <a:srgbClr val="00B0F0"/>
                </a:solidFill>
                <a:latin typeface="Comic Sans MS" panose="030F0702030302020204" pitchFamily="66" charset="0"/>
              </a:rPr>
              <a:t>écrit par </a:t>
            </a:r>
            <a:r>
              <a:rPr lang="fr-FR" b="1" dirty="0" smtClean="0">
                <a:latin typeface="Comic Sans MS" panose="030F0702030302020204" pitchFamily="66" charset="0"/>
              </a:rPr>
              <a:t>René Goscinny</a:t>
            </a:r>
            <a:r>
              <a:rPr lang="fr-FR" b="1" dirty="0">
                <a:latin typeface="Comic Sans MS" panose="030F0702030302020204" pitchFamily="66" charset="0"/>
              </a:rPr>
              <a:t> </a:t>
            </a:r>
            <a:r>
              <a:rPr lang="fr-FR" b="1" dirty="0" smtClean="0">
                <a:latin typeface="Comic Sans MS" panose="030F0702030302020204" pitchFamily="66" charset="0"/>
              </a:rPr>
              <a:t>et </a:t>
            </a:r>
            <a:r>
              <a:rPr lang="fr-FR" b="1" dirty="0" smtClean="0">
                <a:solidFill>
                  <a:srgbClr val="00B0F0"/>
                </a:solidFill>
                <a:latin typeface="Comic Sans MS" panose="030F0702030302020204" pitchFamily="66" charset="0"/>
              </a:rPr>
              <a:t>illustré par </a:t>
            </a:r>
            <a:r>
              <a:rPr lang="fr-FR" b="1" dirty="0" smtClean="0">
                <a:latin typeface="Comic Sans MS" panose="030F0702030302020204" pitchFamily="66" charset="0"/>
              </a:rPr>
              <a:t>Jean-Jacques Sempé. </a:t>
            </a:r>
          </a:p>
          <a:p>
            <a:pPr marL="0" indent="0"/>
            <a:endParaRPr lang="en-GB" b="1" dirty="0">
              <a:latin typeface="Comic Sans MS" panose="030F0702030302020204" pitchFamily="66" charset="0"/>
            </a:endParaRPr>
          </a:p>
        </p:txBody>
      </p:sp>
      <p:pic>
        <p:nvPicPr>
          <p:cNvPr id="4" name="Picture 14" descr="http://1.bp.blogspot.com/-b-h5C10YEVo/TwSnPvYd8RI/AAAAAAAAG5Q/saCJb6PziVk/s1600/Ouri%25C3%25A7o-do-Mar+-+Ateli%25C3%25AA+de+Banda+Desenh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292" y="857250"/>
            <a:ext cx="813024" cy="14200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nzz.ch/eos/v2/image/view/643/-/text/inset/4e3fa974/1.17901171/1355954358/sempr-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38" y="3888813"/>
            <a:ext cx="3076196" cy="173185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851832" y="3103312"/>
            <a:ext cx="0" cy="64218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803636" y="3058570"/>
            <a:ext cx="0" cy="6869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1026" name="Picture 2" descr="Le Petit Nicolas book - Copyright: IMAV ÉDITIONS / GOSCINNY - SEMP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832" y="1398382"/>
            <a:ext cx="1844945" cy="10293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2088057" y="3821938"/>
            <a:ext cx="1784356" cy="2044156"/>
          </a:xfrm>
          <a:prstGeom prst="rect">
            <a:avLst/>
          </a:prstGeom>
          <a:noFill/>
          <a:ln>
            <a:noFill/>
          </a:ln>
        </p:spPr>
      </p:pic>
    </p:spTree>
    <p:extLst>
      <p:ext uri="{BB962C8B-B14F-4D97-AF65-F5344CB8AC3E}">
        <p14:creationId xmlns:p14="http://schemas.microsoft.com/office/powerpoint/2010/main" val="1787714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9858" y="983383"/>
            <a:ext cx="7886700" cy="433058"/>
          </a:xfrm>
        </p:spPr>
        <p:txBody>
          <a:bodyPr>
            <a:normAutofit fontScale="90000"/>
          </a:bodyPr>
          <a:lstStyle/>
          <a:p>
            <a:pPr algn="ctr"/>
            <a:r>
              <a:rPr lang="en-GB" dirty="0" smtClean="0">
                <a:latin typeface="Comic Sans MS" panose="030F0702030302020204" pitchFamily="66" charset="0"/>
              </a:rPr>
              <a:t>Le Petit Nicolas</a:t>
            </a:r>
            <a:endParaRPr lang="en-GB" dirty="0">
              <a:latin typeface="Comic Sans MS" panose="030F0702030302020204" pitchFamily="66" charset="0"/>
            </a:endParaRPr>
          </a:p>
        </p:txBody>
      </p:sp>
      <p:sp>
        <p:nvSpPr>
          <p:cNvPr id="3" name="Content Placeholder 2"/>
          <p:cNvSpPr>
            <a:spLocks noGrp="1"/>
          </p:cNvSpPr>
          <p:nvPr>
            <p:ph idx="1"/>
          </p:nvPr>
        </p:nvSpPr>
        <p:spPr>
          <a:xfrm>
            <a:off x="137160" y="1762397"/>
            <a:ext cx="3903785" cy="516988"/>
          </a:xfrm>
        </p:spPr>
        <p:txBody>
          <a:bodyPr>
            <a:normAutofit fontScale="92500"/>
          </a:bodyPr>
          <a:lstStyle/>
          <a:p>
            <a:pPr marL="0" indent="0"/>
            <a:r>
              <a:rPr lang="en-GB" sz="2400" dirty="0">
                <a:latin typeface="Comic Sans MS" panose="030F0702030302020204" pitchFamily="66" charset="0"/>
              </a:rPr>
              <a:t>Le livre </a:t>
            </a:r>
            <a:r>
              <a:rPr lang="en-GB" sz="2400" dirty="0" err="1">
                <a:latin typeface="Comic Sans MS" panose="030F0702030302020204" pitchFamily="66" charset="0"/>
              </a:rPr>
              <a:t>est</a:t>
            </a:r>
            <a:r>
              <a:rPr lang="en-GB" sz="2400" dirty="0">
                <a:latin typeface="Comic Sans MS" panose="030F0702030302020204" pitchFamily="66" charset="0"/>
              </a:rPr>
              <a:t> </a:t>
            </a:r>
            <a:r>
              <a:rPr lang="en-GB" sz="2400" dirty="0" err="1">
                <a:latin typeface="Comic Sans MS" panose="030F0702030302020204" pitchFamily="66" charset="0"/>
              </a:rPr>
              <a:t>sorti</a:t>
            </a:r>
            <a:r>
              <a:rPr lang="en-GB" sz="2400" dirty="0">
                <a:latin typeface="Comic Sans MS" panose="030F0702030302020204" pitchFamily="66" charset="0"/>
              </a:rPr>
              <a:t> </a:t>
            </a:r>
            <a:r>
              <a:rPr lang="en-GB" sz="2400" dirty="0" err="1">
                <a:latin typeface="Comic Sans MS" panose="030F0702030302020204" pitchFamily="66" charset="0"/>
              </a:rPr>
              <a:t>en</a:t>
            </a:r>
            <a:r>
              <a:rPr lang="en-GB" sz="2400" dirty="0">
                <a:latin typeface="Comic Sans MS" panose="030F0702030302020204" pitchFamily="66" charset="0"/>
              </a:rPr>
              <a:t> 1959.</a:t>
            </a:r>
          </a:p>
          <a:p>
            <a:pPr marL="0" indent="0"/>
            <a:endParaRPr lang="en-GB" dirty="0">
              <a:latin typeface="Comic Sans MS" panose="030F0702030302020204" pitchFamily="66" charset="0"/>
            </a:endParaRPr>
          </a:p>
          <a:p>
            <a:pPr marL="0" indent="0"/>
            <a:endParaRPr lang="en-GB" dirty="0" smtClean="0">
              <a:latin typeface="Comic Sans MS" panose="030F0702030302020204" pitchFamily="66" charset="0"/>
            </a:endParaRPr>
          </a:p>
          <a:p>
            <a:pPr marL="0" indent="0"/>
            <a:endParaRPr lang="en-GB" dirty="0" smtClean="0">
              <a:latin typeface="Comic Sans MS" panose="030F0702030302020204" pitchFamily="66" charset="0"/>
            </a:endParaRPr>
          </a:p>
          <a:p>
            <a:pPr marL="0" indent="0"/>
            <a:endParaRPr lang="en-GB" dirty="0">
              <a:latin typeface="Comic Sans MS" panose="030F0702030302020204" pitchFamily="66" charset="0"/>
            </a:endParaRPr>
          </a:p>
          <a:p>
            <a:pPr marL="0" indent="0"/>
            <a:endParaRPr lang="en-GB" dirty="0" smtClean="0">
              <a:latin typeface="Comic Sans MS" panose="030F0702030302020204" pitchFamily="66" charset="0"/>
            </a:endParaRPr>
          </a:p>
        </p:txBody>
      </p:sp>
      <p:pic>
        <p:nvPicPr>
          <p:cNvPr id="3076" name="Picture 4" descr="http://upload.wikimedia.org/wikipedia/en/b/b9/Le_petit_Nico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8" y="2714734"/>
            <a:ext cx="2143125" cy="22145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oviemaxx.ch/ressources/cover/fr/dvd/front/12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409" y="2920761"/>
            <a:ext cx="1971675" cy="280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41409" y="1669660"/>
            <a:ext cx="4610687" cy="1200329"/>
          </a:xfrm>
          <a:prstGeom prst="rect">
            <a:avLst/>
          </a:prstGeom>
          <a:noFill/>
        </p:spPr>
        <p:txBody>
          <a:bodyPr wrap="square" rtlCol="0">
            <a:spAutoFit/>
          </a:bodyPr>
          <a:lstStyle/>
          <a:p>
            <a:r>
              <a:rPr lang="en-GB" sz="2400" dirty="0">
                <a:latin typeface="Comic Sans MS" panose="030F0702030302020204" pitchFamily="66" charset="0"/>
              </a:rPr>
              <a:t>Le film </a:t>
            </a:r>
            <a:r>
              <a:rPr lang="en-GB" sz="2400" dirty="0" err="1">
                <a:latin typeface="Comic Sans MS" panose="030F0702030302020204" pitchFamily="66" charset="0"/>
              </a:rPr>
              <a:t>est</a:t>
            </a:r>
            <a:r>
              <a:rPr lang="en-GB" sz="2400" dirty="0">
                <a:latin typeface="Comic Sans MS" panose="030F0702030302020204" pitchFamily="66" charset="0"/>
              </a:rPr>
              <a:t> </a:t>
            </a:r>
            <a:r>
              <a:rPr lang="en-GB" sz="2400" dirty="0" err="1">
                <a:latin typeface="Comic Sans MS" panose="030F0702030302020204" pitchFamily="66" charset="0"/>
              </a:rPr>
              <a:t>sorti</a:t>
            </a:r>
            <a:r>
              <a:rPr lang="en-GB" sz="2400" dirty="0">
                <a:latin typeface="Comic Sans MS" panose="030F0702030302020204" pitchFamily="66" charset="0"/>
              </a:rPr>
              <a:t> </a:t>
            </a:r>
            <a:r>
              <a:rPr lang="en-GB" sz="2400" dirty="0" err="1">
                <a:latin typeface="Comic Sans MS" panose="030F0702030302020204" pitchFamily="66" charset="0"/>
              </a:rPr>
              <a:t>en</a:t>
            </a:r>
            <a:r>
              <a:rPr lang="en-GB" sz="2400" dirty="0">
                <a:latin typeface="Comic Sans MS" panose="030F0702030302020204" pitchFamily="66" charset="0"/>
              </a:rPr>
              <a:t> 2009 à </a:t>
            </a:r>
            <a:r>
              <a:rPr lang="en-GB" sz="2400" dirty="0" err="1">
                <a:latin typeface="Comic Sans MS" panose="030F0702030302020204" pitchFamily="66" charset="0"/>
              </a:rPr>
              <a:t>l’occasion</a:t>
            </a:r>
            <a:r>
              <a:rPr lang="en-GB" sz="2400" dirty="0">
                <a:latin typeface="Comic Sans MS" panose="030F0702030302020204" pitchFamily="66" charset="0"/>
              </a:rPr>
              <a:t> du 50e </a:t>
            </a:r>
            <a:r>
              <a:rPr lang="en-GB" sz="2400" dirty="0" err="1">
                <a:latin typeface="Comic Sans MS" panose="030F0702030302020204" pitchFamily="66" charset="0"/>
              </a:rPr>
              <a:t>anniversaire</a:t>
            </a:r>
            <a:r>
              <a:rPr lang="en-GB" sz="2400" dirty="0">
                <a:latin typeface="Comic Sans MS" panose="030F0702030302020204" pitchFamily="66" charset="0"/>
              </a:rPr>
              <a:t> de la </a:t>
            </a:r>
            <a:r>
              <a:rPr lang="en-GB" sz="2400" dirty="0" err="1">
                <a:latin typeface="Comic Sans MS" panose="030F0702030302020204" pitchFamily="66" charset="0"/>
              </a:rPr>
              <a:t>création</a:t>
            </a:r>
            <a:r>
              <a:rPr lang="en-GB" sz="2400" dirty="0">
                <a:latin typeface="Comic Sans MS" panose="030F0702030302020204" pitchFamily="66" charset="0"/>
              </a:rPr>
              <a:t> du Petit Nicolas. </a:t>
            </a:r>
          </a:p>
        </p:txBody>
      </p:sp>
      <p:pic>
        <p:nvPicPr>
          <p:cNvPr id="3084" name="Picture 12" descr="http://i.telegraph.co.uk/multimedia/archive/02920/50th-birthday-cake_292053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429" y="3913170"/>
            <a:ext cx="2540667" cy="158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03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pPr/>
              <a:t>3</a:t>
            </a:fld>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pic>
        <p:nvPicPr>
          <p:cNvPr id="5" name="Picture 4"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1" y="1"/>
            <a:ext cx="3563888" cy="1602734"/>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1976" y="2297182"/>
            <a:ext cx="5085186" cy="37981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01658" y="2327764"/>
            <a:ext cx="5076126" cy="3791427"/>
          </a:xfrm>
          <a:prstGeom prst="rect">
            <a:avLst/>
          </a:prstGeom>
        </p:spPr>
      </p:pic>
    </p:spTree>
    <p:extLst>
      <p:ext uri="{BB962C8B-B14F-4D97-AF65-F5344CB8AC3E}">
        <p14:creationId xmlns:p14="http://schemas.microsoft.com/office/powerpoint/2010/main" val="187505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3318" y="915419"/>
            <a:ext cx="3222133" cy="546957"/>
          </a:xfrm>
        </p:spPr>
        <p:txBody>
          <a:bodyPr>
            <a:normAutofit/>
          </a:bodyPr>
          <a:lstStyle/>
          <a:p>
            <a:pPr algn="ctr"/>
            <a:r>
              <a:rPr lang="en-GB" sz="2700" b="1" dirty="0" err="1">
                <a:latin typeface="Comic Sans MS" panose="030F0702030302020204" pitchFamily="66" charset="0"/>
              </a:rPr>
              <a:t>L’arbre</a:t>
            </a:r>
            <a:r>
              <a:rPr lang="en-GB" sz="2700" b="1" dirty="0">
                <a:latin typeface="Comic Sans MS" panose="030F0702030302020204" pitchFamily="66" charset="0"/>
              </a:rPr>
              <a:t> à </a:t>
            </a:r>
            <a:r>
              <a:rPr lang="en-GB" sz="2700" b="1" dirty="0" err="1">
                <a:latin typeface="Comic Sans MS" panose="030F0702030302020204" pitchFamily="66" charset="0"/>
              </a:rPr>
              <a:t>histoires</a:t>
            </a:r>
            <a:endParaRPr lang="en-GB" sz="2700" b="1" dirty="0">
              <a:latin typeface="Comic Sans MS" panose="030F0702030302020204" pitchFamily="66" charset="0"/>
            </a:endParaRPr>
          </a:p>
        </p:txBody>
      </p:sp>
      <p:pic>
        <p:nvPicPr>
          <p:cNvPr id="1026" name="Picture 2" descr="http://www.britblaise.com/wp-content/uploads/2013/01/tree-book-flow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510" y="1765712"/>
            <a:ext cx="2177134" cy="2444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939" y="2009905"/>
            <a:ext cx="3390363" cy="461665"/>
          </a:xfrm>
          <a:prstGeom prst="rect">
            <a:avLst/>
          </a:prstGeom>
          <a:noFill/>
        </p:spPr>
        <p:txBody>
          <a:bodyPr wrap="square" rtlCol="0">
            <a:spAutoFit/>
          </a:bodyPr>
          <a:lstStyle/>
          <a:p>
            <a:r>
              <a:rPr lang="en-GB" sz="2400" dirty="0">
                <a:latin typeface="Comic Sans MS" panose="030F0702030302020204" pitchFamily="66" charset="0"/>
              </a:rPr>
              <a:t>Le lieu – the setting</a:t>
            </a:r>
          </a:p>
        </p:txBody>
      </p:sp>
      <p:sp>
        <p:nvSpPr>
          <p:cNvPr id="6" name="TextBox 5"/>
          <p:cNvSpPr txBox="1"/>
          <p:nvPr/>
        </p:nvSpPr>
        <p:spPr>
          <a:xfrm>
            <a:off x="56978" y="4750134"/>
            <a:ext cx="4956353" cy="461665"/>
          </a:xfrm>
          <a:prstGeom prst="rect">
            <a:avLst/>
          </a:prstGeom>
          <a:noFill/>
        </p:spPr>
        <p:txBody>
          <a:bodyPr wrap="square" rtlCol="0">
            <a:spAutoFit/>
          </a:bodyPr>
          <a:lstStyle/>
          <a:p>
            <a:r>
              <a:rPr lang="en-GB" sz="2400" dirty="0">
                <a:latin typeface="Comic Sans MS" panose="030F0702030302020204" pitchFamily="66" charset="0"/>
              </a:rPr>
              <a:t>Les </a:t>
            </a:r>
            <a:r>
              <a:rPr lang="en-GB" sz="2400" dirty="0" err="1">
                <a:latin typeface="Comic Sans MS" panose="030F0702030302020204" pitchFamily="66" charset="0"/>
              </a:rPr>
              <a:t>personnages</a:t>
            </a:r>
            <a:r>
              <a:rPr lang="en-GB" sz="2400" dirty="0">
                <a:latin typeface="Comic Sans MS" panose="030F0702030302020204" pitchFamily="66" charset="0"/>
              </a:rPr>
              <a:t> – the characters</a:t>
            </a:r>
          </a:p>
        </p:txBody>
      </p:sp>
      <p:sp>
        <p:nvSpPr>
          <p:cNvPr id="7" name="TextBox 6"/>
          <p:cNvSpPr txBox="1"/>
          <p:nvPr/>
        </p:nvSpPr>
        <p:spPr>
          <a:xfrm>
            <a:off x="5391644" y="1804868"/>
            <a:ext cx="3100589" cy="1200329"/>
          </a:xfrm>
          <a:prstGeom prst="rect">
            <a:avLst/>
          </a:prstGeom>
          <a:noFill/>
        </p:spPr>
        <p:txBody>
          <a:bodyPr wrap="square" rtlCol="0">
            <a:spAutoFit/>
          </a:bodyPr>
          <a:lstStyle/>
          <a:p>
            <a:r>
              <a:rPr lang="en-GB" sz="2400" dirty="0" err="1">
                <a:latin typeface="Comic Sans MS" panose="030F0702030302020204" pitchFamily="66" charset="0"/>
              </a:rPr>
              <a:t>L’intrigue</a:t>
            </a:r>
            <a:r>
              <a:rPr lang="en-GB" sz="2400" dirty="0">
                <a:latin typeface="Comic Sans MS" panose="030F0702030302020204" pitchFamily="66" charset="0"/>
              </a:rPr>
              <a:t> – the plot</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8" name="TextBox 7"/>
          <p:cNvSpPr txBox="1"/>
          <p:nvPr/>
        </p:nvSpPr>
        <p:spPr>
          <a:xfrm>
            <a:off x="6098" y="2467693"/>
            <a:ext cx="3767071" cy="1754326"/>
          </a:xfrm>
          <a:prstGeom prst="rect">
            <a:avLst/>
          </a:prstGeom>
          <a:noFill/>
        </p:spPr>
        <p:txBody>
          <a:bodyPr wrap="square" rtlCol="0">
            <a:spAutoFit/>
          </a:bodyPr>
          <a:lstStyle/>
          <a:p>
            <a:r>
              <a:rPr lang="en-GB" dirty="0">
                <a:solidFill>
                  <a:srgbClr val="C00000"/>
                </a:solidFill>
                <a:latin typeface="Comic Sans MS" panose="030F0702030302020204" pitchFamily="66" charset="0"/>
              </a:rPr>
              <a:t>Avant </a:t>
            </a:r>
            <a:r>
              <a:rPr lang="en-GB" dirty="0" err="1">
                <a:solidFill>
                  <a:srgbClr val="C00000"/>
                </a:solidFill>
                <a:latin typeface="Comic Sans MS" panose="030F0702030302020204" pitchFamily="66" charset="0"/>
              </a:rPr>
              <a:t>l’école</a:t>
            </a:r>
            <a:endParaRPr lang="en-GB" dirty="0">
              <a:solidFill>
                <a:srgbClr val="C00000"/>
              </a:solidFill>
              <a:latin typeface="Comic Sans MS" panose="030F0702030302020204" pitchFamily="66" charset="0"/>
            </a:endParaRPr>
          </a:p>
          <a:p>
            <a:r>
              <a:rPr lang="en-GB" dirty="0">
                <a:solidFill>
                  <a:srgbClr val="C00000"/>
                </a:solidFill>
                <a:latin typeface="Comic Sans MS" panose="030F0702030302020204" pitchFamily="66" charset="0"/>
              </a:rPr>
              <a:t>À </a:t>
            </a:r>
            <a:r>
              <a:rPr lang="en-GB" dirty="0" err="1">
                <a:solidFill>
                  <a:srgbClr val="C00000"/>
                </a:solidFill>
                <a:latin typeface="Comic Sans MS" panose="030F0702030302020204" pitchFamily="66" charset="0"/>
              </a:rPr>
              <a:t>l’école</a:t>
            </a:r>
            <a:r>
              <a:rPr lang="en-GB" dirty="0">
                <a:solidFill>
                  <a:srgbClr val="C00000"/>
                </a:solidFill>
                <a:latin typeface="Comic Sans MS" panose="030F0702030302020204" pitchFamily="66" charset="0"/>
              </a:rPr>
              <a:t> – </a:t>
            </a:r>
            <a:r>
              <a:rPr lang="en-GB" dirty="0" err="1">
                <a:solidFill>
                  <a:srgbClr val="C00000"/>
                </a:solidFill>
                <a:latin typeface="Comic Sans MS" panose="030F0702030302020204" pitchFamily="66" charset="0"/>
              </a:rPr>
              <a:t>dans</a:t>
            </a:r>
            <a:r>
              <a:rPr lang="en-GB" dirty="0">
                <a:solidFill>
                  <a:srgbClr val="C00000"/>
                </a:solidFill>
                <a:latin typeface="Comic Sans MS" panose="030F0702030302020204" pitchFamily="66" charset="0"/>
              </a:rPr>
              <a:t> la </a:t>
            </a:r>
            <a:r>
              <a:rPr lang="en-GB" dirty="0" err="1">
                <a:solidFill>
                  <a:srgbClr val="C00000"/>
                </a:solidFill>
                <a:latin typeface="Comic Sans MS" panose="030F0702030302020204" pitchFamily="66" charset="0"/>
              </a:rPr>
              <a:t>salle</a:t>
            </a:r>
            <a:r>
              <a:rPr lang="en-GB" dirty="0">
                <a:solidFill>
                  <a:srgbClr val="C00000"/>
                </a:solidFill>
                <a:latin typeface="Comic Sans MS" panose="030F0702030302020204" pitchFamily="66" charset="0"/>
              </a:rPr>
              <a:t> de </a:t>
            </a:r>
            <a:r>
              <a:rPr lang="en-GB" dirty="0" err="1">
                <a:solidFill>
                  <a:srgbClr val="C00000"/>
                </a:solidFill>
                <a:latin typeface="Comic Sans MS" panose="030F0702030302020204" pitchFamily="66" charset="0"/>
              </a:rPr>
              <a:t>classe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dans</a:t>
            </a:r>
            <a:r>
              <a:rPr lang="en-GB" dirty="0">
                <a:solidFill>
                  <a:srgbClr val="C00000"/>
                </a:solidFill>
                <a:latin typeface="Comic Sans MS" panose="030F0702030302020204" pitchFamily="66" charset="0"/>
              </a:rPr>
              <a:t> la </a:t>
            </a:r>
            <a:r>
              <a:rPr lang="en-GB" dirty="0" err="1">
                <a:solidFill>
                  <a:srgbClr val="C00000"/>
                </a:solidFill>
                <a:latin typeface="Comic Sans MS" panose="030F0702030302020204" pitchFamily="66" charset="0"/>
              </a:rPr>
              <a:t>cour</a:t>
            </a:r>
            <a:r>
              <a:rPr lang="en-GB" dirty="0">
                <a:solidFill>
                  <a:srgbClr val="C00000"/>
                </a:solidFill>
                <a:latin typeface="Comic Sans MS" panose="030F0702030302020204" pitchFamily="66" charset="0"/>
              </a:rPr>
              <a:t> de </a:t>
            </a:r>
            <a:r>
              <a:rPr lang="en-GB" dirty="0" err="1">
                <a:solidFill>
                  <a:srgbClr val="C00000"/>
                </a:solidFill>
                <a:latin typeface="Comic Sans MS" panose="030F0702030302020204" pitchFamily="66" charset="0"/>
              </a:rPr>
              <a:t>récréation</a:t>
            </a:r>
            <a:r>
              <a:rPr lang="en-GB" dirty="0">
                <a:solidFill>
                  <a:srgbClr val="C00000"/>
                </a:solidFill>
                <a:latin typeface="Comic Sans MS" panose="030F0702030302020204" pitchFamily="66" charset="0"/>
              </a:rPr>
              <a:t>…</a:t>
            </a:r>
          </a:p>
          <a:p>
            <a:r>
              <a:rPr lang="en-GB" dirty="0" err="1">
                <a:solidFill>
                  <a:srgbClr val="C00000"/>
                </a:solidFill>
                <a:latin typeface="Comic Sans MS" panose="030F0702030302020204" pitchFamily="66" charset="0"/>
              </a:rPr>
              <a:t>En</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rentrant</a:t>
            </a:r>
            <a:r>
              <a:rPr lang="en-GB" dirty="0">
                <a:solidFill>
                  <a:srgbClr val="C00000"/>
                </a:solidFill>
                <a:latin typeface="Comic Sans MS" panose="030F0702030302020204" pitchFamily="66" charset="0"/>
              </a:rPr>
              <a:t> à la </a:t>
            </a:r>
            <a:r>
              <a:rPr lang="en-GB" dirty="0" err="1">
                <a:solidFill>
                  <a:srgbClr val="C00000"/>
                </a:solidFill>
                <a:latin typeface="Comic Sans MS" panose="030F0702030302020204" pitchFamily="66" charset="0"/>
              </a:rPr>
              <a:t>maison</a:t>
            </a:r>
            <a:endParaRPr lang="en-GB" dirty="0">
              <a:solidFill>
                <a:srgbClr val="C00000"/>
              </a:solidFill>
              <a:latin typeface="Comic Sans MS" panose="030F0702030302020204" pitchFamily="66" charset="0"/>
            </a:endParaRPr>
          </a:p>
          <a:p>
            <a:r>
              <a:rPr lang="en-GB" dirty="0">
                <a:solidFill>
                  <a:srgbClr val="C00000"/>
                </a:solidFill>
                <a:latin typeface="Comic Sans MS" panose="030F0702030302020204" pitchFamily="66" charset="0"/>
              </a:rPr>
              <a:t>Chez un </a:t>
            </a:r>
            <a:r>
              <a:rPr lang="en-GB" dirty="0" err="1">
                <a:solidFill>
                  <a:srgbClr val="C00000"/>
                </a:solidFill>
                <a:latin typeface="Comic Sans MS" panose="030F0702030302020204" pitchFamily="66" charset="0"/>
              </a:rPr>
              <a:t>copain</a:t>
            </a:r>
            <a:endParaRPr lang="en-GB" dirty="0">
              <a:solidFill>
                <a:srgbClr val="C00000"/>
              </a:solidFill>
              <a:latin typeface="Comic Sans MS" panose="030F0702030302020204" pitchFamily="66" charset="0"/>
            </a:endParaRPr>
          </a:p>
          <a:p>
            <a:r>
              <a:rPr lang="en-GB" dirty="0" err="1">
                <a:solidFill>
                  <a:srgbClr val="C00000"/>
                </a:solidFill>
                <a:latin typeface="Comic Sans MS" panose="030F0702030302020204" pitchFamily="66" charset="0"/>
              </a:rPr>
              <a:t>Dans</a:t>
            </a:r>
            <a:r>
              <a:rPr lang="en-GB" dirty="0">
                <a:solidFill>
                  <a:srgbClr val="C00000"/>
                </a:solidFill>
                <a:latin typeface="Comic Sans MS" panose="030F0702030302020204" pitchFamily="66" charset="0"/>
              </a:rPr>
              <a:t> le </a:t>
            </a:r>
            <a:r>
              <a:rPr lang="en-GB" dirty="0" err="1">
                <a:solidFill>
                  <a:srgbClr val="C00000"/>
                </a:solidFill>
                <a:latin typeface="Comic Sans MS" panose="030F0702030302020204" pitchFamily="66" charset="0"/>
              </a:rPr>
              <a:t>parc</a:t>
            </a:r>
            <a:endParaRPr lang="en-GB" dirty="0">
              <a:solidFill>
                <a:srgbClr val="C00000"/>
              </a:solidFill>
              <a:latin typeface="Comic Sans MS" panose="030F0702030302020204" pitchFamily="66" charset="0"/>
            </a:endParaRPr>
          </a:p>
        </p:txBody>
      </p:sp>
      <p:sp>
        <p:nvSpPr>
          <p:cNvPr id="9" name="TextBox 8"/>
          <p:cNvSpPr txBox="1"/>
          <p:nvPr/>
        </p:nvSpPr>
        <p:spPr>
          <a:xfrm>
            <a:off x="46087" y="5204254"/>
            <a:ext cx="8956017" cy="646331"/>
          </a:xfrm>
          <a:prstGeom prst="rect">
            <a:avLst/>
          </a:prstGeom>
          <a:noFill/>
        </p:spPr>
        <p:txBody>
          <a:bodyPr wrap="square" rtlCol="0">
            <a:spAutoFit/>
          </a:bodyPr>
          <a:lstStyle/>
          <a:p>
            <a:r>
              <a:rPr lang="en-GB" dirty="0">
                <a:solidFill>
                  <a:srgbClr val="C00000"/>
                </a:solidFill>
                <a:latin typeface="Comic Sans MS" panose="030F0702030302020204" pitchFamily="66" charset="0"/>
              </a:rPr>
              <a:t>Qui </a:t>
            </a:r>
            <a:r>
              <a:rPr lang="en-GB" dirty="0" err="1">
                <a:solidFill>
                  <a:srgbClr val="C00000"/>
                </a:solidFill>
                <a:latin typeface="Comic Sans MS" panose="030F0702030302020204" pitchFamily="66" charset="0"/>
              </a:rPr>
              <a:t>est</a:t>
            </a:r>
            <a:r>
              <a:rPr lang="en-GB" dirty="0">
                <a:solidFill>
                  <a:srgbClr val="C00000"/>
                </a:solidFill>
                <a:latin typeface="Comic Sans MS" panose="030F0702030302020204" pitchFamily="66" charset="0"/>
              </a:rPr>
              <a:t> le </a:t>
            </a:r>
            <a:r>
              <a:rPr lang="en-GB" dirty="0" err="1">
                <a:solidFill>
                  <a:srgbClr val="C00000"/>
                </a:solidFill>
                <a:latin typeface="Comic Sans MS" panose="030F0702030302020204" pitchFamily="66" charset="0"/>
              </a:rPr>
              <a:t>héros</a:t>
            </a:r>
            <a:r>
              <a:rPr lang="en-GB" dirty="0">
                <a:solidFill>
                  <a:srgbClr val="C00000"/>
                </a:solidFill>
                <a:latin typeface="Comic Sans MS" panose="030F0702030302020204" pitchFamily="66" charset="0"/>
              </a:rPr>
              <a:t>? Qui </a:t>
            </a:r>
            <a:r>
              <a:rPr lang="en-GB" dirty="0" err="1">
                <a:solidFill>
                  <a:srgbClr val="C00000"/>
                </a:solidFill>
                <a:latin typeface="Comic Sans MS" panose="030F0702030302020204" pitchFamily="66" charset="0"/>
              </a:rPr>
              <a:t>est</a:t>
            </a:r>
            <a:r>
              <a:rPr lang="en-GB" dirty="0">
                <a:solidFill>
                  <a:srgbClr val="C00000"/>
                </a:solidFill>
                <a:latin typeface="Comic Sans MS" panose="030F0702030302020204" pitchFamily="66" charset="0"/>
              </a:rPr>
              <a:t> le </a:t>
            </a:r>
            <a:r>
              <a:rPr lang="en-GB" dirty="0" err="1">
                <a:solidFill>
                  <a:srgbClr val="C00000"/>
                </a:solidFill>
                <a:latin typeface="Comic Sans MS" panose="030F0702030302020204" pitchFamily="66" charset="0"/>
              </a:rPr>
              <a:t>méchant</a:t>
            </a:r>
            <a:r>
              <a:rPr lang="en-GB" dirty="0">
                <a:solidFill>
                  <a:srgbClr val="C00000"/>
                </a:solidFill>
                <a:latin typeface="Comic Sans MS" panose="030F0702030302020204" pitchFamily="66" charset="0"/>
              </a:rPr>
              <a:t>?</a:t>
            </a:r>
          </a:p>
          <a:p>
            <a:r>
              <a:rPr lang="en-GB" dirty="0" err="1">
                <a:solidFill>
                  <a:srgbClr val="C00000"/>
                </a:solidFill>
                <a:latin typeface="Comic Sans MS" panose="030F0702030302020204" pitchFamily="66" charset="0"/>
              </a:rPr>
              <a:t>Que</a:t>
            </a:r>
            <a:r>
              <a:rPr lang="en-GB" dirty="0">
                <a:solidFill>
                  <a:srgbClr val="C00000"/>
                </a:solidFill>
                <a:latin typeface="Comic Sans MS" panose="030F0702030302020204" pitchFamily="66" charset="0"/>
              </a:rPr>
              <a:t> font-</a:t>
            </a:r>
            <a:r>
              <a:rPr lang="en-GB" dirty="0" err="1">
                <a:solidFill>
                  <a:srgbClr val="C00000"/>
                </a:solidFill>
                <a:latin typeface="Comic Sans MS" panose="030F0702030302020204" pitchFamily="66" charset="0"/>
              </a:rPr>
              <a:t>ils</a:t>
            </a:r>
            <a:r>
              <a:rPr lang="en-GB" dirty="0">
                <a:solidFill>
                  <a:srgbClr val="C00000"/>
                </a:solidFill>
                <a:latin typeface="Comic Sans MS" panose="030F0702030302020204" pitchFamily="66" charset="0"/>
              </a:rPr>
              <a:t>? Nicolas, </a:t>
            </a:r>
            <a:r>
              <a:rPr lang="en-GB" dirty="0" err="1">
                <a:solidFill>
                  <a:srgbClr val="C00000"/>
                </a:solidFill>
                <a:latin typeface="Comic Sans MS" panose="030F0702030302020204" pitchFamily="66" charset="0"/>
              </a:rPr>
              <a:t>Alceste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Clotaire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Geoffroy</a:t>
            </a:r>
            <a:r>
              <a:rPr lang="en-GB" dirty="0">
                <a:solidFill>
                  <a:srgbClr val="C00000"/>
                </a:solidFill>
                <a:latin typeface="Comic Sans MS" panose="030F0702030302020204" pitchFamily="66" charset="0"/>
              </a:rPr>
              <a:t>, Rufus, </a:t>
            </a:r>
            <a:r>
              <a:rPr lang="en-GB" dirty="0" err="1">
                <a:solidFill>
                  <a:srgbClr val="C00000"/>
                </a:solidFill>
                <a:latin typeface="Comic Sans MS" panose="030F0702030302020204" pitchFamily="66" charset="0"/>
              </a:rPr>
              <a:t>Agnan</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Eudes</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Joachin</a:t>
            </a:r>
            <a:r>
              <a:rPr lang="en-GB" dirty="0">
                <a:solidFill>
                  <a:srgbClr val="C00000"/>
                </a:solidFill>
                <a:latin typeface="Comic Sans MS" panose="030F0702030302020204" pitchFamily="66" charset="0"/>
              </a:rPr>
              <a:t>… </a:t>
            </a:r>
          </a:p>
        </p:txBody>
      </p:sp>
      <p:sp>
        <p:nvSpPr>
          <p:cNvPr id="10" name="TextBox 9"/>
          <p:cNvSpPr txBox="1"/>
          <p:nvPr/>
        </p:nvSpPr>
        <p:spPr>
          <a:xfrm>
            <a:off x="5391645" y="2268685"/>
            <a:ext cx="3752356" cy="2862322"/>
          </a:xfrm>
          <a:prstGeom prst="rect">
            <a:avLst/>
          </a:prstGeom>
          <a:noFill/>
        </p:spPr>
        <p:txBody>
          <a:bodyPr wrap="square" rtlCol="0">
            <a:spAutoFit/>
          </a:bodyPr>
          <a:lstStyle/>
          <a:p>
            <a:r>
              <a:rPr lang="en-GB" dirty="0" err="1">
                <a:solidFill>
                  <a:srgbClr val="C00000"/>
                </a:solidFill>
                <a:latin typeface="Comic Sans MS" panose="030F0702030302020204" pitchFamily="66" charset="0"/>
              </a:rPr>
              <a:t>C’est</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l’anniversaire</a:t>
            </a:r>
            <a:r>
              <a:rPr lang="en-GB" dirty="0">
                <a:solidFill>
                  <a:srgbClr val="C00000"/>
                </a:solidFill>
                <a:latin typeface="Comic Sans MS" panose="030F0702030302020204" pitchFamily="66" charset="0"/>
              </a:rPr>
              <a:t> de…</a:t>
            </a:r>
          </a:p>
          <a:p>
            <a:r>
              <a:rPr lang="en-GB" dirty="0">
                <a:solidFill>
                  <a:srgbClr val="C00000"/>
                </a:solidFill>
                <a:latin typeface="Comic Sans MS" panose="030F0702030302020204" pitchFamily="66" charset="0"/>
              </a:rPr>
              <a:t>Un nouveau garcon </a:t>
            </a:r>
            <a:r>
              <a:rPr lang="en-GB" dirty="0" err="1">
                <a:solidFill>
                  <a:srgbClr val="C00000"/>
                </a:solidFill>
                <a:latin typeface="Comic Sans MS" panose="030F0702030302020204" pitchFamily="66" charset="0"/>
              </a:rPr>
              <a:t>est</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arrivé</a:t>
            </a:r>
            <a:r>
              <a:rPr lang="en-GB" dirty="0">
                <a:solidFill>
                  <a:srgbClr val="C00000"/>
                </a:solidFill>
                <a:latin typeface="Comic Sans MS" panose="030F0702030302020204" pitchFamily="66" charset="0"/>
              </a:rPr>
              <a:t> </a:t>
            </a:r>
          </a:p>
          <a:p>
            <a:r>
              <a:rPr lang="en-GB" dirty="0">
                <a:solidFill>
                  <a:srgbClr val="C00000"/>
                </a:solidFill>
                <a:latin typeface="Comic Sans MS" panose="030F0702030302020204" pitchFamily="66" charset="0"/>
              </a:rPr>
              <a:t>Un nouveau </a:t>
            </a:r>
            <a:r>
              <a:rPr lang="en-GB" dirty="0" err="1">
                <a:solidFill>
                  <a:srgbClr val="C00000"/>
                </a:solidFill>
                <a:latin typeface="Comic Sans MS" panose="030F0702030302020204" pitchFamily="66" charset="0"/>
              </a:rPr>
              <a:t>professeur</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est</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arrivé</a:t>
            </a:r>
            <a:endParaRPr lang="en-GB" dirty="0">
              <a:solidFill>
                <a:srgbClr val="C00000"/>
              </a:solidFill>
              <a:latin typeface="Comic Sans MS" panose="030F0702030302020204" pitchFamily="66" charset="0"/>
            </a:endParaRPr>
          </a:p>
          <a:p>
            <a:r>
              <a:rPr lang="en-GB" dirty="0">
                <a:solidFill>
                  <a:srgbClr val="C00000"/>
                </a:solidFill>
                <a:latin typeface="Comic Sans MS" panose="030F0702030302020204" pitchFamily="66" charset="0"/>
              </a:rPr>
              <a:t>La </a:t>
            </a:r>
            <a:r>
              <a:rPr lang="en-GB" dirty="0" err="1">
                <a:solidFill>
                  <a:srgbClr val="C00000"/>
                </a:solidFill>
                <a:latin typeface="Comic Sans MS" panose="030F0702030302020204" pitchFamily="66" charset="0"/>
              </a:rPr>
              <a:t>maîtresse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est</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tombée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malade</a:t>
            </a:r>
            <a:endParaRPr lang="en-GB" dirty="0">
              <a:solidFill>
                <a:srgbClr val="C00000"/>
              </a:solidFill>
              <a:latin typeface="Comic Sans MS" panose="030F0702030302020204" pitchFamily="66" charset="0"/>
            </a:endParaRPr>
          </a:p>
          <a:p>
            <a:r>
              <a:rPr lang="en-GB" dirty="0">
                <a:solidFill>
                  <a:srgbClr val="C00000"/>
                </a:solidFill>
                <a:latin typeface="Comic Sans MS" panose="030F0702030302020204" pitchFamily="66" charset="0"/>
              </a:rPr>
              <a:t>On a fait un voyage </a:t>
            </a:r>
            <a:r>
              <a:rPr lang="en-GB" dirty="0" err="1">
                <a:solidFill>
                  <a:srgbClr val="C00000"/>
                </a:solidFill>
                <a:latin typeface="Comic Sans MS" panose="030F0702030302020204" pitchFamily="66" charset="0"/>
              </a:rPr>
              <a:t>scolaire</a:t>
            </a:r>
            <a:endParaRPr lang="en-GB" dirty="0">
              <a:solidFill>
                <a:srgbClr val="C00000"/>
              </a:solidFill>
              <a:latin typeface="Comic Sans MS" panose="030F0702030302020204" pitchFamily="66" charset="0"/>
            </a:endParaRPr>
          </a:p>
          <a:p>
            <a:r>
              <a:rPr lang="en-GB" dirty="0" err="1">
                <a:solidFill>
                  <a:srgbClr val="C00000"/>
                </a:solidFill>
                <a:latin typeface="Comic Sans MS" panose="030F0702030302020204" pitchFamily="66" charset="0"/>
              </a:rPr>
              <a:t>C’est</a:t>
            </a:r>
            <a:r>
              <a:rPr lang="en-GB" dirty="0">
                <a:solidFill>
                  <a:srgbClr val="C00000"/>
                </a:solidFill>
                <a:latin typeface="Comic Sans MS" panose="030F0702030302020204" pitchFamily="66" charset="0"/>
              </a:rPr>
              <a:t> le premier jour de </a:t>
            </a:r>
            <a:r>
              <a:rPr lang="en-GB" dirty="0" err="1">
                <a:solidFill>
                  <a:srgbClr val="C00000"/>
                </a:solidFill>
                <a:latin typeface="Comic Sans MS" panose="030F0702030302020204" pitchFamily="66" charset="0"/>
              </a:rPr>
              <a:t>l’année</a:t>
            </a:r>
            <a:r>
              <a:rPr lang="en-GB" dirty="0">
                <a:solidFill>
                  <a:srgbClr val="C00000"/>
                </a:solidFill>
                <a:latin typeface="Comic Sans MS" panose="030F0702030302020204" pitchFamily="66" charset="0"/>
              </a:rPr>
              <a:t> </a:t>
            </a:r>
            <a:r>
              <a:rPr lang="en-GB" dirty="0" err="1">
                <a:solidFill>
                  <a:srgbClr val="C00000"/>
                </a:solidFill>
                <a:latin typeface="Comic Sans MS" panose="030F0702030302020204" pitchFamily="66" charset="0"/>
              </a:rPr>
              <a:t>scolaire</a:t>
            </a:r>
            <a:r>
              <a:rPr lang="en-GB" dirty="0">
                <a:solidFill>
                  <a:srgbClr val="C00000"/>
                </a:solidFill>
                <a:latin typeface="Comic Sans MS" panose="030F0702030302020204" pitchFamily="66" charset="0"/>
              </a:rPr>
              <a:t>…</a:t>
            </a:r>
          </a:p>
          <a:p>
            <a:r>
              <a:rPr lang="en-GB" dirty="0" err="1">
                <a:solidFill>
                  <a:srgbClr val="C00000"/>
                </a:solidFill>
                <a:latin typeface="Comic Sans MS" panose="030F0702030302020204" pitchFamily="66" charset="0"/>
              </a:rPr>
              <a:t>Ils</a:t>
            </a:r>
            <a:r>
              <a:rPr lang="en-GB" dirty="0">
                <a:solidFill>
                  <a:srgbClr val="C00000"/>
                </a:solidFill>
                <a:latin typeface="Comic Sans MS" panose="030F0702030302020204" pitchFamily="66" charset="0"/>
              </a:rPr>
              <a:t> font </a:t>
            </a:r>
            <a:r>
              <a:rPr lang="en-GB" dirty="0" err="1">
                <a:solidFill>
                  <a:srgbClr val="C00000"/>
                </a:solidFill>
                <a:latin typeface="Comic Sans MS" panose="030F0702030302020204" pitchFamily="66" charset="0"/>
              </a:rPr>
              <a:t>une</a:t>
            </a:r>
            <a:r>
              <a:rPr lang="en-GB" dirty="0">
                <a:solidFill>
                  <a:srgbClr val="C00000"/>
                </a:solidFill>
                <a:latin typeface="Comic Sans MS" panose="030F0702030302020204" pitchFamily="66" charset="0"/>
              </a:rPr>
              <a:t> potion </a:t>
            </a:r>
            <a:r>
              <a:rPr lang="en-GB" dirty="0" err="1">
                <a:solidFill>
                  <a:srgbClr val="C00000"/>
                </a:solidFill>
                <a:latin typeface="Comic Sans MS" panose="030F0702030302020204" pitchFamily="66" charset="0"/>
              </a:rPr>
              <a:t>magique</a:t>
            </a:r>
            <a:endParaRPr lang="en-GB" dirty="0">
              <a:solidFill>
                <a:srgbClr val="C00000"/>
              </a:solidFill>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36389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pic>
        <p:nvPicPr>
          <p:cNvPr id="5" name="Picture 4"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1" y="1"/>
            <a:ext cx="3563888" cy="1602734"/>
          </a:xfrm>
          <a:prstGeom prst="rect">
            <a:avLst/>
          </a:prstGeom>
          <a:noFill/>
        </p:spPr>
      </p:pic>
      <p:sp>
        <p:nvSpPr>
          <p:cNvPr id="6" name="TextBox 5"/>
          <p:cNvSpPr txBox="1"/>
          <p:nvPr/>
        </p:nvSpPr>
        <p:spPr>
          <a:xfrm>
            <a:off x="323528" y="1772816"/>
            <a:ext cx="8352928" cy="4801314"/>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  </a:t>
            </a:r>
            <a:r>
              <a:rPr lang="en-GB" b="1" dirty="0" smtClean="0"/>
              <a:t>Which? </a:t>
            </a:r>
            <a:r>
              <a:rPr lang="en-GB" dirty="0" smtClean="0"/>
              <a:t>– Select your literary text (*see handout)</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When? </a:t>
            </a:r>
            <a:r>
              <a:rPr lang="en-GB" dirty="0" smtClean="0"/>
              <a:t>– Decide where it might fit within your curriculum/scheme of work (*use AQA topics and themes to help)</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Why? </a:t>
            </a:r>
            <a:r>
              <a:rPr lang="en-GB" dirty="0" smtClean="0"/>
              <a:t>– Which language or cultural skills will it allow you to teach and/or develop?  Focus on form, content or both? (*use KS3 Framework objectives to help)</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How? </a:t>
            </a:r>
            <a:r>
              <a:rPr lang="en-GB" dirty="0" smtClean="0"/>
              <a:t>– What will you do with the resource? (*use handout of ideas to help)</a:t>
            </a:r>
          </a:p>
          <a:p>
            <a:endParaRPr lang="en-GB" dirty="0"/>
          </a:p>
          <a:p>
            <a:endParaRPr lang="en-GB" dirty="0" smtClean="0"/>
          </a:p>
          <a:p>
            <a:r>
              <a:rPr lang="en-GB" b="1" dirty="0" smtClean="0"/>
              <a:t>TASK:  </a:t>
            </a:r>
          </a:p>
          <a:p>
            <a:r>
              <a:rPr lang="en-GB" dirty="0" smtClean="0"/>
              <a:t>Using the resources on your table, work in pairs or threes on one of the poems in your resource pack.</a:t>
            </a:r>
          </a:p>
          <a:p>
            <a:endParaRPr lang="en-GB" dirty="0"/>
          </a:p>
          <a:p>
            <a:r>
              <a:rPr lang="en-GB" dirty="0" smtClean="0"/>
              <a:t>If we have time, be ready to share two ideas!</a:t>
            </a:r>
            <a:endParaRPr lang="en-GB" dirty="0"/>
          </a:p>
        </p:txBody>
      </p:sp>
    </p:spTree>
    <p:extLst>
      <p:ext uri="{BB962C8B-B14F-4D97-AF65-F5344CB8AC3E}">
        <p14:creationId xmlns:p14="http://schemas.microsoft.com/office/powerpoint/2010/main" val="252496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2000548"/>
            <a:ext cx="7632848" cy="4801314"/>
          </a:xfrm>
          <a:prstGeom prst="rect">
            <a:avLst/>
          </a:prstGeom>
          <a:noFill/>
        </p:spPr>
        <p:txBody>
          <a:bodyPr wrap="square" rtlCol="0">
            <a:spAutoFit/>
          </a:bodyPr>
          <a:lstStyle/>
          <a:p>
            <a:endParaRPr lang="en-GB" dirty="0" smtClean="0">
              <a:hlinkClick r:id="rId2"/>
            </a:endParaRPr>
          </a:p>
          <a:p>
            <a:r>
              <a:rPr lang="fr-FR" b="1" dirty="0"/>
              <a:t>Claude François - Si J´avais Un Marteau (If I </a:t>
            </a:r>
            <a:r>
              <a:rPr lang="fr-FR" b="1" dirty="0" err="1"/>
              <a:t>Had</a:t>
            </a:r>
            <a:r>
              <a:rPr lang="fr-FR" b="1" dirty="0"/>
              <a:t> A Hammer).. 1963</a:t>
            </a:r>
            <a:endParaRPr lang="en-GB" dirty="0">
              <a:hlinkClick r:id="rId2"/>
            </a:endParaRPr>
          </a:p>
          <a:p>
            <a:r>
              <a:rPr lang="en-GB" dirty="0" smtClean="0">
                <a:hlinkClick r:id="rId2"/>
              </a:rPr>
              <a:t>http://www.youtube.com/watch?v=Zyf3L2EKoLQ</a:t>
            </a:r>
            <a:endParaRPr lang="en-GB" dirty="0" smtClean="0"/>
          </a:p>
          <a:p>
            <a:endParaRPr lang="fr-FR" b="1" dirty="0" smtClean="0"/>
          </a:p>
          <a:p>
            <a:r>
              <a:rPr lang="fr-FR" b="1" dirty="0" smtClean="0"/>
              <a:t>Claude </a:t>
            </a:r>
            <a:r>
              <a:rPr lang="fr-FR" b="1" dirty="0"/>
              <a:t>François - Claude François - Cette année là </a:t>
            </a:r>
            <a:r>
              <a:rPr lang="fr-FR" b="1" dirty="0" smtClean="0"/>
              <a:t>(Oh </a:t>
            </a:r>
            <a:r>
              <a:rPr lang="fr-FR" b="1" dirty="0" err="1" smtClean="0"/>
              <a:t>What</a:t>
            </a:r>
            <a:r>
              <a:rPr lang="fr-FR" b="1" dirty="0" smtClean="0"/>
              <a:t> A Night).. 1976</a:t>
            </a:r>
            <a:endParaRPr lang="en-GB" dirty="0">
              <a:hlinkClick r:id="rId2"/>
            </a:endParaRPr>
          </a:p>
          <a:p>
            <a:r>
              <a:rPr lang="en-GB" dirty="0" smtClean="0">
                <a:hlinkClick r:id="rId3"/>
              </a:rPr>
              <a:t>https</a:t>
            </a:r>
            <a:r>
              <a:rPr lang="en-GB" dirty="0">
                <a:hlinkClick r:id="rId3"/>
              </a:rPr>
              <a:t>://www.youtube.com/watch?v=xJVFpJYthJA</a:t>
            </a:r>
            <a:endParaRPr lang="en-GB" dirty="0"/>
          </a:p>
          <a:p>
            <a:endParaRPr lang="en-GB" dirty="0" smtClean="0"/>
          </a:p>
          <a:p>
            <a:r>
              <a:rPr lang="en-GB" b="1" dirty="0" smtClean="0"/>
              <a:t>Jungle </a:t>
            </a:r>
            <a:r>
              <a:rPr lang="en-GB" b="1" dirty="0" smtClean="0"/>
              <a:t>book: </a:t>
            </a:r>
            <a:r>
              <a:rPr lang="en-GB" b="1" dirty="0" err="1" smtClean="0"/>
              <a:t>Kaa</a:t>
            </a:r>
            <a:r>
              <a:rPr lang="en-GB" b="1" dirty="0" smtClean="0"/>
              <a:t> </a:t>
            </a:r>
            <a:r>
              <a:rPr lang="en-GB" b="1" dirty="0" err="1"/>
              <a:t>confía</a:t>
            </a:r>
            <a:r>
              <a:rPr lang="en-GB" b="1" dirty="0"/>
              <a:t> </a:t>
            </a:r>
            <a:r>
              <a:rPr lang="en-GB" b="1" dirty="0" err="1"/>
              <a:t>en</a:t>
            </a:r>
            <a:r>
              <a:rPr lang="en-GB" b="1" dirty="0"/>
              <a:t> </a:t>
            </a:r>
            <a:r>
              <a:rPr lang="en-GB" b="1" dirty="0" smtClean="0"/>
              <a:t>mi</a:t>
            </a:r>
          </a:p>
          <a:p>
            <a:r>
              <a:rPr lang="en-GB" dirty="0" smtClean="0">
                <a:hlinkClick r:id="rId4"/>
              </a:rPr>
              <a:t>http://www.youtube.com/watch?v=LWVd7DLNm2w</a:t>
            </a:r>
            <a:endParaRPr lang="en-GB" dirty="0" smtClean="0"/>
          </a:p>
          <a:p>
            <a:endParaRPr lang="en-GB" dirty="0"/>
          </a:p>
          <a:p>
            <a:r>
              <a:rPr lang="es-ES" b="1" dirty="0" err="1"/>
              <a:t>Spanish</a:t>
            </a:r>
            <a:r>
              <a:rPr lang="es-ES" b="1" dirty="0"/>
              <a:t> Rap: ¿Cómo es tu familia? </a:t>
            </a:r>
            <a:endParaRPr lang="es-ES" b="1" dirty="0" smtClean="0"/>
          </a:p>
          <a:p>
            <a:r>
              <a:rPr lang="en-GB" dirty="0">
                <a:hlinkClick r:id="rId5"/>
              </a:rPr>
              <a:t>https://</a:t>
            </a:r>
            <a:r>
              <a:rPr lang="en-GB" dirty="0" smtClean="0">
                <a:hlinkClick r:id="rId5"/>
              </a:rPr>
              <a:t>www.youtube.com/watch?v=1iDlAd1L9FM</a:t>
            </a:r>
            <a:endParaRPr lang="en-GB" dirty="0" smtClean="0"/>
          </a:p>
          <a:p>
            <a:endParaRPr lang="en-GB" dirty="0"/>
          </a:p>
          <a:p>
            <a:r>
              <a:rPr lang="en-GB" i="1" dirty="0" smtClean="0"/>
              <a:t>A </a:t>
            </a:r>
            <a:r>
              <a:rPr lang="en-GB" i="1" dirty="0"/>
              <a:t>literary text?!</a:t>
            </a:r>
          </a:p>
          <a:p>
            <a:r>
              <a:rPr lang="en-GB" dirty="0">
                <a:hlinkClick r:id="rId6"/>
              </a:rPr>
              <a:t>http://www.youtube.com/watch?v=ngRq82c8Baw</a:t>
            </a:r>
            <a:endParaRPr lang="en-GB" dirty="0"/>
          </a:p>
          <a:p>
            <a:endParaRPr lang="en-GB" dirty="0"/>
          </a:p>
        </p:txBody>
      </p:sp>
      <p:sp>
        <p:nvSpPr>
          <p:cNvPr id="2" name="TextBox 1"/>
          <p:cNvSpPr txBox="1"/>
          <p:nvPr/>
        </p:nvSpPr>
        <p:spPr>
          <a:xfrm>
            <a:off x="179512" y="0"/>
            <a:ext cx="6696744" cy="2169825"/>
          </a:xfrm>
          <a:prstGeom prst="rect">
            <a:avLst/>
          </a:prstGeom>
          <a:noFill/>
        </p:spPr>
        <p:txBody>
          <a:bodyPr wrap="square" rtlCol="0">
            <a:spAutoFit/>
          </a:bodyPr>
          <a:lstStyle/>
          <a:p>
            <a:r>
              <a:rPr lang="en-GB" sz="4800" dirty="0" smtClean="0"/>
              <a:t>SONGS: </a:t>
            </a:r>
          </a:p>
          <a:p>
            <a:r>
              <a:rPr lang="en-GB" sz="2800" dirty="0" smtClean="0">
                <a:solidFill>
                  <a:srgbClr val="0000FF"/>
                </a:solidFill>
                <a:hlinkClick r:id="rId7"/>
              </a:rPr>
              <a:t>www.lyricstraining.com</a:t>
            </a:r>
            <a:endParaRPr lang="en-GB" sz="2800" dirty="0" smtClean="0">
              <a:solidFill>
                <a:srgbClr val="0000FF"/>
              </a:solidFill>
            </a:endParaRPr>
          </a:p>
          <a:p>
            <a:r>
              <a:rPr lang="es-ES" sz="1100" b="1" dirty="0" smtClean="0"/>
              <a:t>(</a:t>
            </a:r>
            <a:r>
              <a:rPr lang="es-ES" sz="1100" b="1" dirty="0" err="1" smtClean="0"/>
              <a:t>March</a:t>
            </a:r>
            <a:r>
              <a:rPr lang="es-ES" sz="1100" b="1" dirty="0" smtClean="0"/>
              <a:t> 2016 – </a:t>
            </a:r>
            <a:r>
              <a:rPr lang="es-ES" sz="1100" b="1" dirty="0" err="1" smtClean="0"/>
              <a:t>Spanish</a:t>
            </a:r>
            <a:r>
              <a:rPr lang="es-ES" sz="1100" b="1" dirty="0" smtClean="0"/>
              <a:t> - </a:t>
            </a:r>
            <a:r>
              <a:rPr lang="es-ES" sz="1100" b="1" dirty="0" err="1" smtClean="0"/>
              <a:t>Nicky</a:t>
            </a:r>
            <a:r>
              <a:rPr lang="es-ES" sz="1100" b="1" dirty="0" smtClean="0"/>
              <a:t> </a:t>
            </a:r>
            <a:r>
              <a:rPr lang="es-ES" sz="1100" b="1" dirty="0" err="1"/>
              <a:t>Jam</a:t>
            </a:r>
            <a:r>
              <a:rPr lang="es-ES" sz="1100" b="1" dirty="0"/>
              <a:t> y Enrique Iglesias El </a:t>
            </a:r>
            <a:r>
              <a:rPr lang="es-ES" sz="1100" b="1" dirty="0" smtClean="0"/>
              <a:t>Perdón)</a:t>
            </a:r>
            <a:endParaRPr lang="en-GB" sz="1100" dirty="0"/>
          </a:p>
          <a:p>
            <a:endParaRPr lang="en-GB" sz="48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spTree>
    <p:extLst>
      <p:ext uri="{BB962C8B-B14F-4D97-AF65-F5344CB8AC3E}">
        <p14:creationId xmlns:p14="http://schemas.microsoft.com/office/powerpoint/2010/main" val="1814512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4" y="188640"/>
            <a:ext cx="3240360" cy="6186309"/>
          </a:xfrm>
          <a:prstGeom prst="rect">
            <a:avLst/>
          </a:prstGeom>
          <a:noFill/>
        </p:spPr>
        <p:txBody>
          <a:bodyPr wrap="square" rtlCol="0">
            <a:spAutoFit/>
          </a:bodyPr>
          <a:lstStyle/>
          <a:p>
            <a:r>
              <a:rPr lang="fr-FR" dirty="0">
                <a:solidFill>
                  <a:srgbClr val="000099"/>
                </a:solidFill>
              </a:rPr>
              <a:t>J’ai tant rêvé d'un jour</a:t>
            </a:r>
          </a:p>
          <a:p>
            <a:r>
              <a:rPr lang="fr-FR" dirty="0">
                <a:solidFill>
                  <a:srgbClr val="000099"/>
                </a:solidFill>
              </a:rPr>
              <a:t>de marcher sous la lune</a:t>
            </a:r>
          </a:p>
          <a:p>
            <a:r>
              <a:rPr lang="fr-FR" dirty="0">
                <a:solidFill>
                  <a:srgbClr val="000099"/>
                </a:solidFill>
              </a:rPr>
              <a:t>J’ai tant rêvé d'un soir</a:t>
            </a:r>
          </a:p>
          <a:p>
            <a:r>
              <a:rPr lang="fr-FR" dirty="0">
                <a:solidFill>
                  <a:srgbClr val="000099"/>
                </a:solidFill>
              </a:rPr>
              <a:t>au soleil de tes nuits.</a:t>
            </a:r>
          </a:p>
          <a:p>
            <a:r>
              <a:rPr lang="fr-FR" dirty="0">
                <a:solidFill>
                  <a:srgbClr val="000099"/>
                </a:solidFill>
              </a:rPr>
              <a:t>J'ai tant rêvé d'une vie</a:t>
            </a:r>
          </a:p>
          <a:p>
            <a:r>
              <a:rPr lang="en-GB" dirty="0">
                <a:solidFill>
                  <a:srgbClr val="000099"/>
                </a:solidFill>
              </a:rPr>
              <a:t>à </a:t>
            </a:r>
            <a:r>
              <a:rPr lang="en-GB" dirty="0" err="1">
                <a:solidFill>
                  <a:srgbClr val="000099"/>
                </a:solidFill>
              </a:rPr>
              <a:t>dormir</a:t>
            </a:r>
            <a:r>
              <a:rPr lang="en-GB" dirty="0">
                <a:solidFill>
                  <a:srgbClr val="000099"/>
                </a:solidFill>
              </a:rPr>
              <a:t> </a:t>
            </a:r>
            <a:r>
              <a:rPr lang="en-GB" dirty="0" err="1">
                <a:solidFill>
                  <a:srgbClr val="000099"/>
                </a:solidFill>
              </a:rPr>
              <a:t>ce</a:t>
            </a:r>
            <a:r>
              <a:rPr lang="en-GB" dirty="0">
                <a:solidFill>
                  <a:srgbClr val="000099"/>
                </a:solidFill>
              </a:rPr>
              <a:t> </a:t>
            </a:r>
            <a:r>
              <a:rPr lang="en-GB" dirty="0" err="1">
                <a:solidFill>
                  <a:srgbClr val="000099"/>
                </a:solidFill>
              </a:rPr>
              <a:t>matin</a:t>
            </a:r>
            <a:r>
              <a:rPr lang="en-GB" dirty="0" smtClean="0">
                <a:solidFill>
                  <a:srgbClr val="000099"/>
                </a:solidFill>
              </a:rPr>
              <a:t>.</a:t>
            </a:r>
          </a:p>
          <a:p>
            <a:endParaRPr lang="fr-FR" dirty="0" smtClean="0">
              <a:solidFill>
                <a:schemeClr val="bg1">
                  <a:lumMod val="65000"/>
                </a:schemeClr>
              </a:solidFill>
            </a:endParaRPr>
          </a:p>
          <a:p>
            <a:r>
              <a:rPr lang="fr-FR" dirty="0" smtClean="0">
                <a:solidFill>
                  <a:schemeClr val="bg1">
                    <a:lumMod val="65000"/>
                  </a:schemeClr>
                </a:solidFill>
              </a:rPr>
              <a:t>J'ai </a:t>
            </a:r>
            <a:r>
              <a:rPr lang="fr-FR" dirty="0">
                <a:solidFill>
                  <a:schemeClr val="bg1">
                    <a:lumMod val="65000"/>
                  </a:schemeClr>
                </a:solidFill>
              </a:rPr>
              <a:t>besoin de la terre</a:t>
            </a:r>
          </a:p>
          <a:p>
            <a:r>
              <a:rPr lang="en-GB" dirty="0">
                <a:solidFill>
                  <a:schemeClr val="bg1">
                    <a:lumMod val="65000"/>
                  </a:schemeClr>
                </a:solidFill>
              </a:rPr>
              <a:t>pour </a:t>
            </a:r>
            <a:r>
              <a:rPr lang="en-GB" dirty="0" err="1">
                <a:solidFill>
                  <a:schemeClr val="bg1">
                    <a:lumMod val="65000"/>
                  </a:schemeClr>
                </a:solidFill>
              </a:rPr>
              <a:t>connaître</a:t>
            </a:r>
            <a:r>
              <a:rPr lang="en-GB" dirty="0">
                <a:solidFill>
                  <a:schemeClr val="bg1">
                    <a:lumMod val="65000"/>
                  </a:schemeClr>
                </a:solidFill>
              </a:rPr>
              <a:t> </a:t>
            </a:r>
            <a:r>
              <a:rPr lang="en-GB" dirty="0" err="1">
                <a:solidFill>
                  <a:schemeClr val="bg1">
                    <a:lumMod val="65000"/>
                  </a:schemeClr>
                </a:solidFill>
              </a:rPr>
              <a:t>l'enfer</a:t>
            </a:r>
            <a:endParaRPr lang="en-GB" dirty="0">
              <a:solidFill>
                <a:schemeClr val="bg1">
                  <a:lumMod val="65000"/>
                </a:schemeClr>
              </a:solidFill>
            </a:endParaRPr>
          </a:p>
          <a:p>
            <a:r>
              <a:rPr lang="fr-FR" dirty="0">
                <a:solidFill>
                  <a:schemeClr val="bg1">
                    <a:lumMod val="65000"/>
                  </a:schemeClr>
                </a:solidFill>
              </a:rPr>
              <a:t>tant besoin d'un p’tit coin</a:t>
            </a:r>
          </a:p>
          <a:p>
            <a:r>
              <a:rPr lang="fr-FR" dirty="0">
                <a:solidFill>
                  <a:schemeClr val="bg1">
                    <a:lumMod val="65000"/>
                  </a:schemeClr>
                </a:solidFill>
              </a:rPr>
              <a:t>pour p***er le matin</a:t>
            </a:r>
          </a:p>
          <a:p>
            <a:endParaRPr lang="fr-FR" dirty="0" smtClean="0">
              <a:solidFill>
                <a:srgbClr val="00B050"/>
              </a:solidFill>
            </a:endParaRPr>
          </a:p>
          <a:p>
            <a:r>
              <a:rPr lang="fr-FR" dirty="0" smtClean="0">
                <a:solidFill>
                  <a:srgbClr val="00B050"/>
                </a:solidFill>
              </a:rPr>
              <a:t>J'ai </a:t>
            </a:r>
            <a:r>
              <a:rPr lang="fr-FR" dirty="0">
                <a:solidFill>
                  <a:srgbClr val="00B050"/>
                </a:solidFill>
              </a:rPr>
              <a:t>besoin de la lune</a:t>
            </a:r>
          </a:p>
          <a:p>
            <a:r>
              <a:rPr lang="fr-FR" dirty="0">
                <a:solidFill>
                  <a:srgbClr val="00B050"/>
                </a:solidFill>
              </a:rPr>
              <a:t>pour voir venir le jour</a:t>
            </a:r>
          </a:p>
          <a:p>
            <a:r>
              <a:rPr lang="en-GB" dirty="0" err="1">
                <a:solidFill>
                  <a:srgbClr val="00B050"/>
                </a:solidFill>
              </a:rPr>
              <a:t>tant</a:t>
            </a:r>
            <a:r>
              <a:rPr lang="en-GB" dirty="0">
                <a:solidFill>
                  <a:srgbClr val="00B050"/>
                </a:solidFill>
              </a:rPr>
              <a:t> </a:t>
            </a:r>
            <a:r>
              <a:rPr lang="en-GB" dirty="0" err="1">
                <a:solidFill>
                  <a:srgbClr val="00B050"/>
                </a:solidFill>
              </a:rPr>
              <a:t>besoin</a:t>
            </a:r>
            <a:r>
              <a:rPr lang="en-GB" dirty="0">
                <a:solidFill>
                  <a:srgbClr val="00B050"/>
                </a:solidFill>
              </a:rPr>
              <a:t> du </a:t>
            </a:r>
            <a:r>
              <a:rPr lang="en-GB" dirty="0" err="1">
                <a:solidFill>
                  <a:srgbClr val="00B050"/>
                </a:solidFill>
              </a:rPr>
              <a:t>soleil</a:t>
            </a:r>
            <a:endParaRPr lang="en-GB" dirty="0">
              <a:solidFill>
                <a:srgbClr val="00B050"/>
              </a:solidFill>
            </a:endParaRPr>
          </a:p>
          <a:p>
            <a:r>
              <a:rPr lang="en-GB" dirty="0">
                <a:solidFill>
                  <a:srgbClr val="00B050"/>
                </a:solidFill>
              </a:rPr>
              <a:t>pour </a:t>
            </a:r>
            <a:r>
              <a:rPr lang="en-GB" dirty="0" err="1">
                <a:solidFill>
                  <a:srgbClr val="00B050"/>
                </a:solidFill>
              </a:rPr>
              <a:t>l'appeler</a:t>
            </a:r>
            <a:r>
              <a:rPr lang="en-GB" dirty="0">
                <a:solidFill>
                  <a:srgbClr val="00B050"/>
                </a:solidFill>
              </a:rPr>
              <a:t> la </a:t>
            </a:r>
            <a:r>
              <a:rPr lang="en-GB" dirty="0" err="1">
                <a:solidFill>
                  <a:srgbClr val="00B050"/>
                </a:solidFill>
              </a:rPr>
              <a:t>nuit</a:t>
            </a:r>
            <a:r>
              <a:rPr lang="en-GB" dirty="0">
                <a:solidFill>
                  <a:srgbClr val="00B050"/>
                </a:solidFill>
              </a:rPr>
              <a:t>.</a:t>
            </a:r>
          </a:p>
          <a:p>
            <a:endParaRPr lang="en-GB" dirty="0"/>
          </a:p>
          <a:p>
            <a:r>
              <a:rPr lang="fr-FR" dirty="0">
                <a:solidFill>
                  <a:srgbClr val="FF66FF"/>
                </a:solidFill>
              </a:rPr>
              <a:t>J’ai tant besoin d'amour</a:t>
            </a:r>
          </a:p>
          <a:p>
            <a:r>
              <a:rPr lang="fr-FR" dirty="0">
                <a:solidFill>
                  <a:srgbClr val="FF66FF"/>
                </a:solidFill>
              </a:rPr>
              <a:t>tant besoin tous les jours</a:t>
            </a:r>
          </a:p>
          <a:p>
            <a:r>
              <a:rPr lang="fr-FR" dirty="0">
                <a:solidFill>
                  <a:srgbClr val="FF66FF"/>
                </a:solidFill>
              </a:rPr>
              <a:t>J ai tant besoin de toi</a:t>
            </a:r>
          </a:p>
          <a:p>
            <a:r>
              <a:rPr lang="fr-FR" dirty="0">
                <a:solidFill>
                  <a:srgbClr val="FF66FF"/>
                </a:solidFill>
              </a:rPr>
              <a:t>tout à côté de moi.</a:t>
            </a:r>
          </a:p>
          <a:p>
            <a:endParaRPr lang="en-GB" dirty="0"/>
          </a:p>
        </p:txBody>
      </p:sp>
      <p:sp>
        <p:nvSpPr>
          <p:cNvPr id="6" name="TextBox 5"/>
          <p:cNvSpPr txBox="1"/>
          <p:nvPr/>
        </p:nvSpPr>
        <p:spPr>
          <a:xfrm>
            <a:off x="2843808" y="188640"/>
            <a:ext cx="2952328" cy="6801862"/>
          </a:xfrm>
          <a:prstGeom prst="rect">
            <a:avLst/>
          </a:prstGeom>
          <a:noFill/>
        </p:spPr>
        <p:txBody>
          <a:bodyPr wrap="square" rtlCol="0">
            <a:spAutoFit/>
          </a:bodyPr>
          <a:lstStyle/>
          <a:p>
            <a:endParaRPr lang="en-GB" dirty="0">
              <a:solidFill>
                <a:srgbClr val="000099"/>
              </a:solidFill>
            </a:endParaRPr>
          </a:p>
          <a:p>
            <a:r>
              <a:rPr lang="fr-FR" dirty="0">
                <a:solidFill>
                  <a:srgbClr val="FF0000"/>
                </a:solidFill>
              </a:rPr>
              <a:t>J'ai besoin de la lune</a:t>
            </a:r>
          </a:p>
          <a:p>
            <a:r>
              <a:rPr lang="fr-FR" dirty="0">
                <a:solidFill>
                  <a:srgbClr val="FF0000"/>
                </a:solidFill>
              </a:rPr>
              <a:t>pour lui parler la nuit.</a:t>
            </a:r>
          </a:p>
          <a:p>
            <a:r>
              <a:rPr lang="en-GB" dirty="0" err="1">
                <a:solidFill>
                  <a:srgbClr val="FF0000"/>
                </a:solidFill>
              </a:rPr>
              <a:t>J'ai</a:t>
            </a:r>
            <a:r>
              <a:rPr lang="en-GB" dirty="0">
                <a:solidFill>
                  <a:srgbClr val="FF0000"/>
                </a:solidFill>
              </a:rPr>
              <a:t> </a:t>
            </a:r>
            <a:r>
              <a:rPr lang="en-GB" dirty="0" err="1">
                <a:solidFill>
                  <a:srgbClr val="FF0000"/>
                </a:solidFill>
              </a:rPr>
              <a:t>besoin</a:t>
            </a:r>
            <a:r>
              <a:rPr lang="en-GB" dirty="0">
                <a:solidFill>
                  <a:srgbClr val="FF0000"/>
                </a:solidFill>
              </a:rPr>
              <a:t> du </a:t>
            </a:r>
            <a:r>
              <a:rPr lang="en-GB" dirty="0" err="1">
                <a:solidFill>
                  <a:srgbClr val="FF0000"/>
                </a:solidFill>
              </a:rPr>
              <a:t>soleil</a:t>
            </a:r>
            <a:endParaRPr lang="en-GB" dirty="0">
              <a:solidFill>
                <a:srgbClr val="FF0000"/>
              </a:solidFill>
            </a:endParaRPr>
          </a:p>
          <a:p>
            <a:r>
              <a:rPr lang="fr-FR" dirty="0">
                <a:solidFill>
                  <a:srgbClr val="FF0000"/>
                </a:solidFill>
              </a:rPr>
              <a:t>pour me chauffer la vie.</a:t>
            </a:r>
          </a:p>
          <a:p>
            <a:endParaRPr lang="en-GB" dirty="0" smtClean="0"/>
          </a:p>
          <a:p>
            <a:r>
              <a:rPr lang="en-GB" dirty="0" err="1">
                <a:solidFill>
                  <a:srgbClr val="FFC000"/>
                </a:solidFill>
              </a:rPr>
              <a:t>J'ai</a:t>
            </a:r>
            <a:r>
              <a:rPr lang="en-GB" dirty="0">
                <a:solidFill>
                  <a:srgbClr val="FFC000"/>
                </a:solidFill>
              </a:rPr>
              <a:t> </a:t>
            </a:r>
            <a:r>
              <a:rPr lang="en-GB" dirty="0" err="1">
                <a:solidFill>
                  <a:srgbClr val="FFC000"/>
                </a:solidFill>
              </a:rPr>
              <a:t>besoin</a:t>
            </a:r>
            <a:r>
              <a:rPr lang="en-GB" dirty="0">
                <a:solidFill>
                  <a:srgbClr val="FFC000"/>
                </a:solidFill>
              </a:rPr>
              <a:t> du </a:t>
            </a:r>
            <a:r>
              <a:rPr lang="en-GB" dirty="0" err="1">
                <a:solidFill>
                  <a:srgbClr val="FFC000"/>
                </a:solidFill>
              </a:rPr>
              <a:t>métro</a:t>
            </a:r>
            <a:endParaRPr lang="en-GB" dirty="0">
              <a:solidFill>
                <a:srgbClr val="FFC000"/>
              </a:solidFill>
            </a:endParaRPr>
          </a:p>
          <a:p>
            <a:r>
              <a:rPr lang="fr-FR" dirty="0">
                <a:solidFill>
                  <a:srgbClr val="FFC000"/>
                </a:solidFill>
              </a:rPr>
              <a:t>pour aller boire un verre</a:t>
            </a:r>
          </a:p>
          <a:p>
            <a:r>
              <a:rPr lang="en-GB" dirty="0" err="1">
                <a:solidFill>
                  <a:srgbClr val="FFC000"/>
                </a:solidFill>
              </a:rPr>
              <a:t>tant</a:t>
            </a:r>
            <a:r>
              <a:rPr lang="en-GB" dirty="0">
                <a:solidFill>
                  <a:srgbClr val="FFC000"/>
                </a:solidFill>
              </a:rPr>
              <a:t> </a:t>
            </a:r>
            <a:r>
              <a:rPr lang="en-GB" dirty="0" err="1">
                <a:solidFill>
                  <a:srgbClr val="FFC000"/>
                </a:solidFill>
              </a:rPr>
              <a:t>besoin</a:t>
            </a:r>
            <a:r>
              <a:rPr lang="en-GB" dirty="0">
                <a:solidFill>
                  <a:srgbClr val="FFC000"/>
                </a:solidFill>
              </a:rPr>
              <a:t> </a:t>
            </a:r>
            <a:r>
              <a:rPr lang="en-GB" dirty="0" err="1">
                <a:solidFill>
                  <a:srgbClr val="FFC000"/>
                </a:solidFill>
              </a:rPr>
              <a:t>d'oublier</a:t>
            </a:r>
            <a:endParaRPr lang="en-GB" dirty="0">
              <a:solidFill>
                <a:srgbClr val="FFC000"/>
              </a:solidFill>
            </a:endParaRPr>
          </a:p>
          <a:p>
            <a:r>
              <a:rPr lang="en-GB" dirty="0" err="1">
                <a:solidFill>
                  <a:srgbClr val="FFC000"/>
                </a:solidFill>
              </a:rPr>
              <a:t>tant</a:t>
            </a:r>
            <a:r>
              <a:rPr lang="en-GB" dirty="0">
                <a:solidFill>
                  <a:srgbClr val="FFC000"/>
                </a:solidFill>
              </a:rPr>
              <a:t> </a:t>
            </a:r>
            <a:r>
              <a:rPr lang="en-GB" dirty="0" err="1">
                <a:solidFill>
                  <a:srgbClr val="FFC000"/>
                </a:solidFill>
              </a:rPr>
              <a:t>besoin</a:t>
            </a:r>
            <a:r>
              <a:rPr lang="en-GB" dirty="0">
                <a:solidFill>
                  <a:srgbClr val="FFC000"/>
                </a:solidFill>
              </a:rPr>
              <a:t> de </a:t>
            </a:r>
            <a:r>
              <a:rPr lang="en-GB" dirty="0" err="1">
                <a:solidFill>
                  <a:srgbClr val="FFC000"/>
                </a:solidFill>
              </a:rPr>
              <a:t>prières</a:t>
            </a:r>
            <a:r>
              <a:rPr lang="en-GB" dirty="0">
                <a:solidFill>
                  <a:srgbClr val="FFC000"/>
                </a:solidFill>
              </a:rPr>
              <a:t>.</a:t>
            </a:r>
          </a:p>
          <a:p>
            <a:endParaRPr lang="fr-FR" dirty="0"/>
          </a:p>
          <a:p>
            <a:r>
              <a:rPr lang="fr-FR" dirty="0" smtClean="0">
                <a:solidFill>
                  <a:srgbClr val="7030A0"/>
                </a:solidFill>
              </a:rPr>
              <a:t>J'ai </a:t>
            </a:r>
            <a:r>
              <a:rPr lang="fr-FR" dirty="0">
                <a:solidFill>
                  <a:srgbClr val="7030A0"/>
                </a:solidFill>
              </a:rPr>
              <a:t>besoin de mon père</a:t>
            </a:r>
          </a:p>
          <a:p>
            <a:r>
              <a:rPr lang="fr-FR" dirty="0">
                <a:solidFill>
                  <a:srgbClr val="7030A0"/>
                </a:solidFill>
              </a:rPr>
              <a:t>pour savoir d'où je viens,</a:t>
            </a:r>
          </a:p>
          <a:p>
            <a:r>
              <a:rPr lang="fr-FR" dirty="0">
                <a:solidFill>
                  <a:srgbClr val="7030A0"/>
                </a:solidFill>
              </a:rPr>
              <a:t>tant besoin de ma mère</a:t>
            </a:r>
          </a:p>
          <a:p>
            <a:r>
              <a:rPr lang="en-GB" dirty="0">
                <a:solidFill>
                  <a:srgbClr val="7030A0"/>
                </a:solidFill>
              </a:rPr>
              <a:t>pour </a:t>
            </a:r>
            <a:r>
              <a:rPr lang="en-GB" dirty="0" err="1">
                <a:solidFill>
                  <a:srgbClr val="7030A0"/>
                </a:solidFill>
              </a:rPr>
              <a:t>montrer</a:t>
            </a:r>
            <a:r>
              <a:rPr lang="en-GB" dirty="0">
                <a:solidFill>
                  <a:srgbClr val="7030A0"/>
                </a:solidFill>
              </a:rPr>
              <a:t> le </a:t>
            </a:r>
            <a:r>
              <a:rPr lang="en-GB" dirty="0" err="1">
                <a:solidFill>
                  <a:srgbClr val="7030A0"/>
                </a:solidFill>
              </a:rPr>
              <a:t>chemin</a:t>
            </a:r>
            <a:r>
              <a:rPr lang="en-GB" dirty="0">
                <a:solidFill>
                  <a:srgbClr val="7030A0"/>
                </a:solidFill>
              </a:rPr>
              <a:t>.</a:t>
            </a:r>
          </a:p>
          <a:p>
            <a:endParaRPr lang="fr-FR" dirty="0" smtClean="0"/>
          </a:p>
          <a:p>
            <a:r>
              <a:rPr lang="fr-FR" dirty="0">
                <a:solidFill>
                  <a:schemeClr val="tx2">
                    <a:lumMod val="40000"/>
                    <a:lumOff val="60000"/>
                  </a:schemeClr>
                </a:solidFill>
              </a:rPr>
              <a:t>J'ai besoin de la mer</a:t>
            </a:r>
          </a:p>
          <a:p>
            <a:r>
              <a:rPr lang="en-GB" dirty="0">
                <a:solidFill>
                  <a:schemeClr val="tx2">
                    <a:lumMod val="40000"/>
                    <a:lumOff val="60000"/>
                  </a:schemeClr>
                </a:solidFill>
              </a:rPr>
              <a:t>pour </a:t>
            </a:r>
            <a:r>
              <a:rPr lang="en-GB" dirty="0" err="1">
                <a:solidFill>
                  <a:schemeClr val="tx2">
                    <a:lumMod val="40000"/>
                    <a:lumOff val="60000"/>
                  </a:schemeClr>
                </a:solidFill>
              </a:rPr>
              <a:t>regarder</a:t>
            </a:r>
            <a:r>
              <a:rPr lang="en-GB" dirty="0">
                <a:solidFill>
                  <a:schemeClr val="tx2">
                    <a:lumMod val="40000"/>
                    <a:lumOff val="60000"/>
                  </a:schemeClr>
                </a:solidFill>
              </a:rPr>
              <a:t> au loin.</a:t>
            </a:r>
          </a:p>
          <a:p>
            <a:r>
              <a:rPr lang="fr-FR" dirty="0">
                <a:solidFill>
                  <a:schemeClr val="tx2">
                    <a:lumMod val="40000"/>
                    <a:lumOff val="60000"/>
                  </a:schemeClr>
                </a:solidFill>
              </a:rPr>
              <a:t>J'ai tant besoin de toi</a:t>
            </a:r>
          </a:p>
          <a:p>
            <a:r>
              <a:rPr lang="fr-FR" dirty="0">
                <a:solidFill>
                  <a:schemeClr val="tx2">
                    <a:lumMod val="40000"/>
                    <a:lumOff val="60000"/>
                  </a:schemeClr>
                </a:solidFill>
              </a:rPr>
              <a:t>tout à côté de moi.</a:t>
            </a:r>
          </a:p>
          <a:p>
            <a:endParaRPr lang="fr-FR" dirty="0"/>
          </a:p>
          <a:p>
            <a:endParaRPr lang="fr-FR" sz="2000" dirty="0"/>
          </a:p>
          <a:p>
            <a:endParaRPr lang="en-GB" sz="2000" dirty="0"/>
          </a:p>
          <a:p>
            <a:endParaRPr lang="en-GB" dirty="0"/>
          </a:p>
        </p:txBody>
      </p:sp>
      <p:sp>
        <p:nvSpPr>
          <p:cNvPr id="3" name="TextBox 2"/>
          <p:cNvSpPr txBox="1"/>
          <p:nvPr/>
        </p:nvSpPr>
        <p:spPr>
          <a:xfrm>
            <a:off x="5724128" y="332656"/>
            <a:ext cx="3096344" cy="3570208"/>
          </a:xfrm>
          <a:prstGeom prst="rect">
            <a:avLst/>
          </a:prstGeom>
          <a:noFill/>
        </p:spPr>
        <p:txBody>
          <a:bodyPr wrap="square" rtlCol="0">
            <a:spAutoFit/>
          </a:bodyPr>
          <a:lstStyle/>
          <a:p>
            <a:endParaRPr lang="en-GB" dirty="0"/>
          </a:p>
          <a:p>
            <a:r>
              <a:rPr lang="fr-FR" dirty="0">
                <a:solidFill>
                  <a:schemeClr val="accent1">
                    <a:lumMod val="75000"/>
                  </a:schemeClr>
                </a:solidFill>
              </a:rPr>
              <a:t>J'ai besoin de la lune</a:t>
            </a:r>
          </a:p>
          <a:p>
            <a:r>
              <a:rPr lang="fr-FR" dirty="0">
                <a:solidFill>
                  <a:schemeClr val="accent1">
                    <a:lumMod val="75000"/>
                  </a:schemeClr>
                </a:solidFill>
              </a:rPr>
              <a:t>pour lui parler la nuit</a:t>
            </a:r>
          </a:p>
          <a:p>
            <a:r>
              <a:rPr lang="fr-FR" dirty="0">
                <a:solidFill>
                  <a:schemeClr val="accent1">
                    <a:lumMod val="75000"/>
                  </a:schemeClr>
                </a:solidFill>
              </a:rPr>
              <a:t>Pas besoin de la mort</a:t>
            </a:r>
          </a:p>
          <a:p>
            <a:r>
              <a:rPr lang="fr-FR" dirty="0">
                <a:solidFill>
                  <a:schemeClr val="accent1">
                    <a:lumMod val="75000"/>
                  </a:schemeClr>
                </a:solidFill>
              </a:rPr>
              <a:t>pour rire à mon destin</a:t>
            </a:r>
            <a:r>
              <a:rPr lang="fr-FR" dirty="0" smtClean="0">
                <a:solidFill>
                  <a:schemeClr val="accent1">
                    <a:lumMod val="75000"/>
                  </a:schemeClr>
                </a:solidFill>
              </a:rPr>
              <a:t>.</a:t>
            </a:r>
          </a:p>
          <a:p>
            <a:endParaRPr lang="fr-FR" dirty="0">
              <a:solidFill>
                <a:schemeClr val="accent1">
                  <a:lumMod val="75000"/>
                </a:schemeClr>
              </a:solidFill>
            </a:endParaRPr>
          </a:p>
          <a:p>
            <a:endParaRPr lang="fr-FR" dirty="0">
              <a:solidFill>
                <a:schemeClr val="accent1">
                  <a:lumMod val="75000"/>
                </a:schemeClr>
              </a:solidFill>
            </a:endParaRPr>
          </a:p>
          <a:p>
            <a:r>
              <a:rPr lang="fr-FR" sz="2000" dirty="0"/>
              <a:t>J'ai besoin de la mer</a:t>
            </a:r>
          </a:p>
          <a:p>
            <a:r>
              <a:rPr lang="fr-FR" sz="2000" dirty="0"/>
              <a:t>Tout à côté de moi</a:t>
            </a:r>
          </a:p>
          <a:p>
            <a:r>
              <a:rPr lang="fr-FR" sz="2000" dirty="0"/>
              <a:t>J'ai tant besoin de toi</a:t>
            </a:r>
          </a:p>
          <a:p>
            <a:r>
              <a:rPr lang="fr-FR" sz="2000" dirty="0"/>
              <a:t>pour me sauver la vie.</a:t>
            </a:r>
          </a:p>
          <a:p>
            <a:endParaRPr lang="en-GB" sz="2000" dirty="0"/>
          </a:p>
        </p:txBody>
      </p:sp>
      <p:sp>
        <p:nvSpPr>
          <p:cNvPr id="2" name="Rectangle 1"/>
          <p:cNvSpPr/>
          <p:nvPr/>
        </p:nvSpPr>
        <p:spPr>
          <a:xfrm>
            <a:off x="3491880" y="6194914"/>
            <a:ext cx="5760640" cy="646331"/>
          </a:xfrm>
          <a:prstGeom prst="rect">
            <a:avLst/>
          </a:prstGeom>
        </p:spPr>
        <p:txBody>
          <a:bodyPr wrap="square">
            <a:spAutoFit/>
          </a:bodyPr>
          <a:lstStyle/>
          <a:p>
            <a:r>
              <a:rPr lang="en-GB" dirty="0">
                <a:hlinkClick r:id="rId2"/>
              </a:rPr>
              <a:t>https://</a:t>
            </a:r>
            <a:r>
              <a:rPr lang="en-GB" dirty="0" smtClean="0">
                <a:hlinkClick r:id="rId2"/>
              </a:rPr>
              <a:t>www.youtube.com/watch?v=MtHbX-MniFk</a:t>
            </a:r>
            <a:endParaRPr lang="en-GB" dirty="0" smtClean="0"/>
          </a:p>
          <a:p>
            <a:endParaRPr lang="en-GB" dirty="0"/>
          </a:p>
        </p:txBody>
      </p:sp>
    </p:spTree>
    <p:extLst>
      <p:ext uri="{BB962C8B-B14F-4D97-AF65-F5344CB8AC3E}">
        <p14:creationId xmlns:p14="http://schemas.microsoft.com/office/powerpoint/2010/main" val="1524308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4" y="188640"/>
            <a:ext cx="3240360" cy="5909310"/>
          </a:xfrm>
          <a:prstGeom prst="rect">
            <a:avLst/>
          </a:prstGeom>
          <a:noFill/>
        </p:spPr>
        <p:txBody>
          <a:bodyPr wrap="square" rtlCol="0">
            <a:spAutoFit/>
          </a:bodyPr>
          <a:lstStyle/>
          <a:p>
            <a:r>
              <a:rPr lang="fr-FR" dirty="0">
                <a:solidFill>
                  <a:srgbClr val="FF0000"/>
                </a:solidFill>
              </a:rPr>
              <a:t>J'ai besoin de la lune</a:t>
            </a:r>
          </a:p>
          <a:p>
            <a:r>
              <a:rPr lang="fr-FR" dirty="0">
                <a:solidFill>
                  <a:srgbClr val="FF0000"/>
                </a:solidFill>
              </a:rPr>
              <a:t>pour lui parler la nuit.</a:t>
            </a:r>
          </a:p>
          <a:p>
            <a:r>
              <a:rPr lang="en-GB" dirty="0" err="1">
                <a:solidFill>
                  <a:srgbClr val="FF0000"/>
                </a:solidFill>
              </a:rPr>
              <a:t>J'ai</a:t>
            </a:r>
            <a:r>
              <a:rPr lang="en-GB" dirty="0">
                <a:solidFill>
                  <a:srgbClr val="FF0000"/>
                </a:solidFill>
              </a:rPr>
              <a:t> </a:t>
            </a:r>
            <a:r>
              <a:rPr lang="en-GB" dirty="0" err="1">
                <a:solidFill>
                  <a:srgbClr val="FF0000"/>
                </a:solidFill>
              </a:rPr>
              <a:t>besoin</a:t>
            </a:r>
            <a:r>
              <a:rPr lang="en-GB" dirty="0">
                <a:solidFill>
                  <a:srgbClr val="FF0000"/>
                </a:solidFill>
              </a:rPr>
              <a:t> du </a:t>
            </a:r>
            <a:r>
              <a:rPr lang="en-GB" dirty="0" err="1">
                <a:solidFill>
                  <a:srgbClr val="FF0000"/>
                </a:solidFill>
              </a:rPr>
              <a:t>soleil</a:t>
            </a:r>
            <a:endParaRPr lang="en-GB" dirty="0">
              <a:solidFill>
                <a:srgbClr val="FF0000"/>
              </a:solidFill>
            </a:endParaRPr>
          </a:p>
          <a:p>
            <a:r>
              <a:rPr lang="fr-FR" dirty="0">
                <a:solidFill>
                  <a:srgbClr val="FF0000"/>
                </a:solidFill>
              </a:rPr>
              <a:t>pour me chauffer </a:t>
            </a:r>
            <a:r>
              <a:rPr lang="fr-FR" dirty="0" smtClean="0">
                <a:solidFill>
                  <a:srgbClr val="FF0000"/>
                </a:solidFill>
              </a:rPr>
              <a:t>la vie.</a:t>
            </a:r>
          </a:p>
          <a:p>
            <a:endParaRPr lang="fr-FR" dirty="0"/>
          </a:p>
          <a:p>
            <a:r>
              <a:rPr lang="fr-FR" dirty="0">
                <a:solidFill>
                  <a:schemeClr val="tx2">
                    <a:lumMod val="40000"/>
                    <a:lumOff val="60000"/>
                  </a:schemeClr>
                </a:solidFill>
              </a:rPr>
              <a:t>J'ai besoin de la mer</a:t>
            </a:r>
          </a:p>
          <a:p>
            <a:r>
              <a:rPr lang="en-GB" dirty="0">
                <a:solidFill>
                  <a:schemeClr val="tx2">
                    <a:lumMod val="40000"/>
                    <a:lumOff val="60000"/>
                  </a:schemeClr>
                </a:solidFill>
              </a:rPr>
              <a:t>pour </a:t>
            </a:r>
            <a:r>
              <a:rPr lang="en-GB" dirty="0" err="1">
                <a:solidFill>
                  <a:schemeClr val="tx2">
                    <a:lumMod val="40000"/>
                    <a:lumOff val="60000"/>
                  </a:schemeClr>
                </a:solidFill>
              </a:rPr>
              <a:t>regarder</a:t>
            </a:r>
            <a:r>
              <a:rPr lang="en-GB" dirty="0">
                <a:solidFill>
                  <a:schemeClr val="tx2">
                    <a:lumMod val="40000"/>
                    <a:lumOff val="60000"/>
                  </a:schemeClr>
                </a:solidFill>
              </a:rPr>
              <a:t> au loin.</a:t>
            </a:r>
          </a:p>
          <a:p>
            <a:r>
              <a:rPr lang="fr-FR" dirty="0">
                <a:solidFill>
                  <a:schemeClr val="tx2">
                    <a:lumMod val="40000"/>
                    <a:lumOff val="60000"/>
                  </a:schemeClr>
                </a:solidFill>
              </a:rPr>
              <a:t>J'ai tant besoin de toi</a:t>
            </a:r>
          </a:p>
          <a:p>
            <a:r>
              <a:rPr lang="fr-FR" dirty="0">
                <a:solidFill>
                  <a:schemeClr val="tx2">
                    <a:lumMod val="40000"/>
                    <a:lumOff val="60000"/>
                  </a:schemeClr>
                </a:solidFill>
              </a:rPr>
              <a:t>tout à </a:t>
            </a:r>
            <a:r>
              <a:rPr lang="fr-FR" dirty="0" smtClean="0">
                <a:solidFill>
                  <a:schemeClr val="tx2">
                    <a:lumMod val="40000"/>
                    <a:lumOff val="60000"/>
                  </a:schemeClr>
                </a:solidFill>
              </a:rPr>
              <a:t>côté </a:t>
            </a:r>
            <a:r>
              <a:rPr lang="fr-FR" dirty="0">
                <a:solidFill>
                  <a:schemeClr val="tx2">
                    <a:lumMod val="40000"/>
                    <a:lumOff val="60000"/>
                  </a:schemeClr>
                </a:solidFill>
              </a:rPr>
              <a:t>de moi</a:t>
            </a:r>
            <a:r>
              <a:rPr lang="fr-FR" dirty="0" smtClean="0">
                <a:solidFill>
                  <a:schemeClr val="tx2">
                    <a:lumMod val="40000"/>
                    <a:lumOff val="60000"/>
                  </a:schemeClr>
                </a:solidFill>
              </a:rPr>
              <a:t>.</a:t>
            </a:r>
          </a:p>
          <a:p>
            <a:endParaRPr lang="fr-FR" dirty="0"/>
          </a:p>
          <a:p>
            <a:r>
              <a:rPr lang="fr-FR" dirty="0">
                <a:solidFill>
                  <a:srgbClr val="00B050"/>
                </a:solidFill>
              </a:rPr>
              <a:t>J'ai besoin de la lune</a:t>
            </a:r>
          </a:p>
          <a:p>
            <a:r>
              <a:rPr lang="fr-FR" dirty="0">
                <a:solidFill>
                  <a:srgbClr val="00B050"/>
                </a:solidFill>
              </a:rPr>
              <a:t>p</a:t>
            </a:r>
            <a:r>
              <a:rPr lang="fr-FR" dirty="0" smtClean="0">
                <a:solidFill>
                  <a:srgbClr val="00B050"/>
                </a:solidFill>
              </a:rPr>
              <a:t>our </a:t>
            </a:r>
            <a:r>
              <a:rPr lang="fr-FR" dirty="0">
                <a:solidFill>
                  <a:srgbClr val="00B050"/>
                </a:solidFill>
              </a:rPr>
              <a:t>voir venir le jour</a:t>
            </a:r>
          </a:p>
          <a:p>
            <a:r>
              <a:rPr lang="en-GB" dirty="0" err="1">
                <a:solidFill>
                  <a:srgbClr val="00B050"/>
                </a:solidFill>
              </a:rPr>
              <a:t>tant</a:t>
            </a:r>
            <a:r>
              <a:rPr lang="en-GB" dirty="0">
                <a:solidFill>
                  <a:srgbClr val="00B050"/>
                </a:solidFill>
              </a:rPr>
              <a:t> </a:t>
            </a:r>
            <a:r>
              <a:rPr lang="en-GB" dirty="0" err="1">
                <a:solidFill>
                  <a:srgbClr val="00B050"/>
                </a:solidFill>
              </a:rPr>
              <a:t>besoin</a:t>
            </a:r>
            <a:r>
              <a:rPr lang="en-GB" dirty="0">
                <a:solidFill>
                  <a:srgbClr val="00B050"/>
                </a:solidFill>
              </a:rPr>
              <a:t> du </a:t>
            </a:r>
            <a:r>
              <a:rPr lang="en-GB" dirty="0" err="1">
                <a:solidFill>
                  <a:srgbClr val="00B050"/>
                </a:solidFill>
              </a:rPr>
              <a:t>soleil</a:t>
            </a:r>
            <a:endParaRPr lang="en-GB" dirty="0">
              <a:solidFill>
                <a:srgbClr val="00B050"/>
              </a:solidFill>
            </a:endParaRPr>
          </a:p>
          <a:p>
            <a:r>
              <a:rPr lang="en-GB" dirty="0">
                <a:solidFill>
                  <a:srgbClr val="00B050"/>
                </a:solidFill>
              </a:rPr>
              <a:t>pour </a:t>
            </a:r>
            <a:r>
              <a:rPr lang="en-GB" dirty="0" err="1">
                <a:solidFill>
                  <a:srgbClr val="00B050"/>
                </a:solidFill>
              </a:rPr>
              <a:t>l'appeler</a:t>
            </a:r>
            <a:r>
              <a:rPr lang="en-GB" dirty="0">
                <a:solidFill>
                  <a:srgbClr val="00B050"/>
                </a:solidFill>
              </a:rPr>
              <a:t> la </a:t>
            </a:r>
            <a:r>
              <a:rPr lang="en-GB" dirty="0" err="1" smtClean="0">
                <a:solidFill>
                  <a:srgbClr val="00B050"/>
                </a:solidFill>
              </a:rPr>
              <a:t>nuit</a:t>
            </a:r>
            <a:r>
              <a:rPr lang="en-GB" dirty="0" smtClean="0">
                <a:solidFill>
                  <a:srgbClr val="00B050"/>
                </a:solidFill>
              </a:rPr>
              <a:t>.</a:t>
            </a:r>
          </a:p>
          <a:p>
            <a:endParaRPr lang="en-GB" dirty="0" smtClean="0"/>
          </a:p>
          <a:p>
            <a:r>
              <a:rPr lang="fr-FR" dirty="0"/>
              <a:t>J'ai besoin de la mer</a:t>
            </a:r>
          </a:p>
          <a:p>
            <a:r>
              <a:rPr lang="fr-FR" dirty="0"/>
              <a:t>Tout à côté de moi</a:t>
            </a:r>
          </a:p>
          <a:p>
            <a:r>
              <a:rPr lang="fr-FR" dirty="0"/>
              <a:t>J'ai tant besoin de toi</a:t>
            </a:r>
          </a:p>
          <a:p>
            <a:r>
              <a:rPr lang="fr-FR" dirty="0"/>
              <a:t>pour me sauver la vie.</a:t>
            </a:r>
          </a:p>
          <a:p>
            <a:endParaRPr lang="en-GB" dirty="0"/>
          </a:p>
          <a:p>
            <a:endParaRPr lang="en-GB" dirty="0"/>
          </a:p>
        </p:txBody>
      </p:sp>
      <p:sp>
        <p:nvSpPr>
          <p:cNvPr id="6" name="TextBox 5"/>
          <p:cNvSpPr txBox="1"/>
          <p:nvPr/>
        </p:nvSpPr>
        <p:spPr>
          <a:xfrm>
            <a:off x="2843808" y="188640"/>
            <a:ext cx="2952328" cy="6247864"/>
          </a:xfrm>
          <a:prstGeom prst="rect">
            <a:avLst/>
          </a:prstGeom>
          <a:noFill/>
        </p:spPr>
        <p:txBody>
          <a:bodyPr wrap="square" rtlCol="0">
            <a:spAutoFit/>
          </a:bodyPr>
          <a:lstStyle/>
          <a:p>
            <a:r>
              <a:rPr lang="fr-FR" dirty="0" smtClean="0">
                <a:solidFill>
                  <a:srgbClr val="7030A0"/>
                </a:solidFill>
              </a:rPr>
              <a:t>J'ai </a:t>
            </a:r>
            <a:r>
              <a:rPr lang="fr-FR" dirty="0">
                <a:solidFill>
                  <a:srgbClr val="7030A0"/>
                </a:solidFill>
              </a:rPr>
              <a:t>besoin de mon père</a:t>
            </a:r>
          </a:p>
          <a:p>
            <a:r>
              <a:rPr lang="fr-FR" dirty="0">
                <a:solidFill>
                  <a:srgbClr val="7030A0"/>
                </a:solidFill>
              </a:rPr>
              <a:t>pour savoir </a:t>
            </a:r>
            <a:r>
              <a:rPr lang="fr-FR" dirty="0" smtClean="0">
                <a:solidFill>
                  <a:srgbClr val="7030A0"/>
                </a:solidFill>
              </a:rPr>
              <a:t>d'où </a:t>
            </a:r>
            <a:r>
              <a:rPr lang="fr-FR" dirty="0">
                <a:solidFill>
                  <a:srgbClr val="7030A0"/>
                </a:solidFill>
              </a:rPr>
              <a:t>je viens,</a:t>
            </a:r>
          </a:p>
          <a:p>
            <a:r>
              <a:rPr lang="fr-FR" dirty="0" smtClean="0">
                <a:solidFill>
                  <a:srgbClr val="7030A0"/>
                </a:solidFill>
              </a:rPr>
              <a:t>tant besoin </a:t>
            </a:r>
            <a:r>
              <a:rPr lang="fr-FR" dirty="0">
                <a:solidFill>
                  <a:srgbClr val="7030A0"/>
                </a:solidFill>
              </a:rPr>
              <a:t>de ma mère</a:t>
            </a:r>
          </a:p>
          <a:p>
            <a:r>
              <a:rPr lang="en-GB" dirty="0">
                <a:solidFill>
                  <a:srgbClr val="7030A0"/>
                </a:solidFill>
              </a:rPr>
              <a:t>pour </a:t>
            </a:r>
            <a:r>
              <a:rPr lang="en-GB" dirty="0" err="1">
                <a:solidFill>
                  <a:srgbClr val="7030A0"/>
                </a:solidFill>
              </a:rPr>
              <a:t>montrer</a:t>
            </a:r>
            <a:r>
              <a:rPr lang="en-GB" dirty="0">
                <a:solidFill>
                  <a:srgbClr val="7030A0"/>
                </a:solidFill>
              </a:rPr>
              <a:t> le </a:t>
            </a:r>
            <a:r>
              <a:rPr lang="en-GB" dirty="0" err="1">
                <a:solidFill>
                  <a:srgbClr val="7030A0"/>
                </a:solidFill>
              </a:rPr>
              <a:t>chemin</a:t>
            </a:r>
            <a:r>
              <a:rPr lang="en-GB" dirty="0" smtClean="0">
                <a:solidFill>
                  <a:srgbClr val="7030A0"/>
                </a:solidFill>
              </a:rPr>
              <a:t>.</a:t>
            </a:r>
          </a:p>
          <a:p>
            <a:endParaRPr lang="en-GB" dirty="0" smtClean="0"/>
          </a:p>
          <a:p>
            <a:r>
              <a:rPr lang="en-GB" dirty="0" err="1">
                <a:solidFill>
                  <a:srgbClr val="FFC000"/>
                </a:solidFill>
              </a:rPr>
              <a:t>J'ai</a:t>
            </a:r>
            <a:r>
              <a:rPr lang="en-GB" dirty="0">
                <a:solidFill>
                  <a:srgbClr val="FFC000"/>
                </a:solidFill>
              </a:rPr>
              <a:t> </a:t>
            </a:r>
            <a:r>
              <a:rPr lang="en-GB" dirty="0" err="1">
                <a:solidFill>
                  <a:srgbClr val="FFC000"/>
                </a:solidFill>
              </a:rPr>
              <a:t>besoin</a:t>
            </a:r>
            <a:r>
              <a:rPr lang="en-GB" dirty="0">
                <a:solidFill>
                  <a:srgbClr val="FFC000"/>
                </a:solidFill>
              </a:rPr>
              <a:t> du </a:t>
            </a:r>
            <a:r>
              <a:rPr lang="en-GB" dirty="0" err="1">
                <a:solidFill>
                  <a:srgbClr val="FFC000"/>
                </a:solidFill>
              </a:rPr>
              <a:t>métro</a:t>
            </a:r>
            <a:endParaRPr lang="en-GB" dirty="0">
              <a:solidFill>
                <a:srgbClr val="FFC000"/>
              </a:solidFill>
            </a:endParaRPr>
          </a:p>
          <a:p>
            <a:r>
              <a:rPr lang="fr-FR" dirty="0">
                <a:solidFill>
                  <a:srgbClr val="FFC000"/>
                </a:solidFill>
              </a:rPr>
              <a:t>pour aller boire un verre</a:t>
            </a:r>
          </a:p>
          <a:p>
            <a:r>
              <a:rPr lang="en-GB" dirty="0" err="1">
                <a:solidFill>
                  <a:srgbClr val="FFC000"/>
                </a:solidFill>
              </a:rPr>
              <a:t>tant</a:t>
            </a:r>
            <a:r>
              <a:rPr lang="en-GB" dirty="0">
                <a:solidFill>
                  <a:srgbClr val="FFC000"/>
                </a:solidFill>
              </a:rPr>
              <a:t> </a:t>
            </a:r>
            <a:r>
              <a:rPr lang="en-GB" dirty="0" err="1">
                <a:solidFill>
                  <a:srgbClr val="FFC000"/>
                </a:solidFill>
              </a:rPr>
              <a:t>besoin</a:t>
            </a:r>
            <a:r>
              <a:rPr lang="en-GB" dirty="0">
                <a:solidFill>
                  <a:srgbClr val="FFC000"/>
                </a:solidFill>
              </a:rPr>
              <a:t> </a:t>
            </a:r>
            <a:r>
              <a:rPr lang="en-GB" dirty="0" err="1">
                <a:solidFill>
                  <a:srgbClr val="FFC000"/>
                </a:solidFill>
              </a:rPr>
              <a:t>d'oublier</a:t>
            </a:r>
            <a:endParaRPr lang="en-GB" dirty="0">
              <a:solidFill>
                <a:srgbClr val="FFC000"/>
              </a:solidFill>
            </a:endParaRPr>
          </a:p>
          <a:p>
            <a:r>
              <a:rPr lang="en-GB" dirty="0" err="1">
                <a:solidFill>
                  <a:srgbClr val="FFC000"/>
                </a:solidFill>
              </a:rPr>
              <a:t>tant</a:t>
            </a:r>
            <a:r>
              <a:rPr lang="en-GB" dirty="0">
                <a:solidFill>
                  <a:srgbClr val="FFC000"/>
                </a:solidFill>
              </a:rPr>
              <a:t> </a:t>
            </a:r>
            <a:r>
              <a:rPr lang="en-GB" dirty="0" err="1">
                <a:solidFill>
                  <a:srgbClr val="FFC000"/>
                </a:solidFill>
              </a:rPr>
              <a:t>besoin</a:t>
            </a:r>
            <a:r>
              <a:rPr lang="en-GB" dirty="0">
                <a:solidFill>
                  <a:srgbClr val="FFC000"/>
                </a:solidFill>
              </a:rPr>
              <a:t> de </a:t>
            </a:r>
            <a:r>
              <a:rPr lang="en-GB" dirty="0" err="1">
                <a:solidFill>
                  <a:srgbClr val="FFC000"/>
                </a:solidFill>
              </a:rPr>
              <a:t>prières</a:t>
            </a:r>
            <a:r>
              <a:rPr lang="en-GB" dirty="0">
                <a:solidFill>
                  <a:srgbClr val="FFC000"/>
                </a:solidFill>
              </a:rPr>
              <a:t>.</a:t>
            </a:r>
          </a:p>
          <a:p>
            <a:endParaRPr lang="fr-FR" dirty="0"/>
          </a:p>
          <a:p>
            <a:r>
              <a:rPr lang="fr-FR" dirty="0">
                <a:solidFill>
                  <a:schemeClr val="bg1">
                    <a:lumMod val="65000"/>
                  </a:schemeClr>
                </a:solidFill>
              </a:rPr>
              <a:t>J'ai besoin de la terre</a:t>
            </a:r>
          </a:p>
          <a:p>
            <a:r>
              <a:rPr lang="en-GB" dirty="0">
                <a:solidFill>
                  <a:schemeClr val="bg1">
                    <a:lumMod val="65000"/>
                  </a:schemeClr>
                </a:solidFill>
              </a:rPr>
              <a:t>pour </a:t>
            </a:r>
            <a:r>
              <a:rPr lang="en-GB" dirty="0" err="1">
                <a:solidFill>
                  <a:schemeClr val="bg1">
                    <a:lumMod val="65000"/>
                  </a:schemeClr>
                </a:solidFill>
              </a:rPr>
              <a:t>connaître</a:t>
            </a:r>
            <a:r>
              <a:rPr lang="en-GB" dirty="0">
                <a:solidFill>
                  <a:schemeClr val="bg1">
                    <a:lumMod val="65000"/>
                  </a:schemeClr>
                </a:solidFill>
              </a:rPr>
              <a:t> </a:t>
            </a:r>
            <a:r>
              <a:rPr lang="en-GB" dirty="0" err="1">
                <a:solidFill>
                  <a:schemeClr val="bg1">
                    <a:lumMod val="65000"/>
                  </a:schemeClr>
                </a:solidFill>
              </a:rPr>
              <a:t>l'enfer</a:t>
            </a:r>
            <a:endParaRPr lang="en-GB" dirty="0">
              <a:solidFill>
                <a:schemeClr val="bg1">
                  <a:lumMod val="65000"/>
                </a:schemeClr>
              </a:solidFill>
            </a:endParaRPr>
          </a:p>
          <a:p>
            <a:r>
              <a:rPr lang="fr-FR" dirty="0">
                <a:solidFill>
                  <a:schemeClr val="bg1">
                    <a:lumMod val="65000"/>
                  </a:schemeClr>
                </a:solidFill>
              </a:rPr>
              <a:t>tant besoin d'un p’tit coin</a:t>
            </a:r>
          </a:p>
          <a:p>
            <a:r>
              <a:rPr lang="fr-FR" dirty="0">
                <a:solidFill>
                  <a:schemeClr val="bg1">
                    <a:lumMod val="65000"/>
                  </a:schemeClr>
                </a:solidFill>
              </a:rPr>
              <a:t>pour p***er le </a:t>
            </a:r>
            <a:r>
              <a:rPr lang="fr-FR" dirty="0" smtClean="0">
                <a:solidFill>
                  <a:schemeClr val="bg1">
                    <a:lumMod val="65000"/>
                  </a:schemeClr>
                </a:solidFill>
              </a:rPr>
              <a:t>matin</a:t>
            </a:r>
          </a:p>
          <a:p>
            <a:endParaRPr lang="fr-FR" dirty="0"/>
          </a:p>
          <a:p>
            <a:r>
              <a:rPr lang="fr-FR" dirty="0">
                <a:solidFill>
                  <a:srgbClr val="FF66FF"/>
                </a:solidFill>
              </a:rPr>
              <a:t>J’ai tant besoin d'amour</a:t>
            </a:r>
          </a:p>
          <a:p>
            <a:r>
              <a:rPr lang="fr-FR" dirty="0">
                <a:solidFill>
                  <a:srgbClr val="FF66FF"/>
                </a:solidFill>
              </a:rPr>
              <a:t>tant besoin tous les jours</a:t>
            </a:r>
          </a:p>
          <a:p>
            <a:r>
              <a:rPr lang="fr-FR" dirty="0">
                <a:solidFill>
                  <a:srgbClr val="FF66FF"/>
                </a:solidFill>
              </a:rPr>
              <a:t>J ai tant besoin de toi</a:t>
            </a:r>
          </a:p>
          <a:p>
            <a:r>
              <a:rPr lang="fr-FR" dirty="0">
                <a:solidFill>
                  <a:srgbClr val="FF66FF"/>
                </a:solidFill>
              </a:rPr>
              <a:t>tout à côté de moi.</a:t>
            </a:r>
          </a:p>
          <a:p>
            <a:endParaRPr lang="fr-FR" sz="2000" dirty="0"/>
          </a:p>
          <a:p>
            <a:endParaRPr lang="en-GB" sz="2000" dirty="0"/>
          </a:p>
          <a:p>
            <a:endParaRPr lang="en-GB" dirty="0"/>
          </a:p>
        </p:txBody>
      </p:sp>
      <p:sp>
        <p:nvSpPr>
          <p:cNvPr id="3" name="TextBox 2"/>
          <p:cNvSpPr txBox="1"/>
          <p:nvPr/>
        </p:nvSpPr>
        <p:spPr>
          <a:xfrm>
            <a:off x="5724128" y="332656"/>
            <a:ext cx="3096344" cy="3447098"/>
          </a:xfrm>
          <a:prstGeom prst="rect">
            <a:avLst/>
          </a:prstGeom>
          <a:noFill/>
        </p:spPr>
        <p:txBody>
          <a:bodyPr wrap="square" rtlCol="0">
            <a:spAutoFit/>
          </a:bodyPr>
          <a:lstStyle/>
          <a:p>
            <a:r>
              <a:rPr lang="fr-FR" dirty="0">
                <a:solidFill>
                  <a:srgbClr val="000099"/>
                </a:solidFill>
              </a:rPr>
              <a:t>J’ai tant rêvé d'un jour</a:t>
            </a:r>
          </a:p>
          <a:p>
            <a:r>
              <a:rPr lang="fr-FR" dirty="0">
                <a:solidFill>
                  <a:srgbClr val="000099"/>
                </a:solidFill>
              </a:rPr>
              <a:t>de marcher sous la lune</a:t>
            </a:r>
          </a:p>
          <a:p>
            <a:r>
              <a:rPr lang="fr-FR" dirty="0">
                <a:solidFill>
                  <a:srgbClr val="000099"/>
                </a:solidFill>
              </a:rPr>
              <a:t>J’ai tant rêvé d'un soir</a:t>
            </a:r>
          </a:p>
          <a:p>
            <a:r>
              <a:rPr lang="fr-FR" dirty="0">
                <a:solidFill>
                  <a:srgbClr val="000099"/>
                </a:solidFill>
              </a:rPr>
              <a:t>au soleil de tes nuits.</a:t>
            </a:r>
          </a:p>
          <a:p>
            <a:r>
              <a:rPr lang="fr-FR" dirty="0">
                <a:solidFill>
                  <a:srgbClr val="000099"/>
                </a:solidFill>
              </a:rPr>
              <a:t>J'ai tant rêvé d'une vie</a:t>
            </a:r>
          </a:p>
          <a:p>
            <a:r>
              <a:rPr lang="en-GB" dirty="0">
                <a:solidFill>
                  <a:srgbClr val="000099"/>
                </a:solidFill>
              </a:rPr>
              <a:t>à </a:t>
            </a:r>
            <a:r>
              <a:rPr lang="en-GB" dirty="0" err="1">
                <a:solidFill>
                  <a:srgbClr val="000099"/>
                </a:solidFill>
              </a:rPr>
              <a:t>dormir</a:t>
            </a:r>
            <a:r>
              <a:rPr lang="en-GB" dirty="0">
                <a:solidFill>
                  <a:srgbClr val="000099"/>
                </a:solidFill>
              </a:rPr>
              <a:t> </a:t>
            </a:r>
            <a:r>
              <a:rPr lang="en-GB" dirty="0" err="1">
                <a:solidFill>
                  <a:srgbClr val="000099"/>
                </a:solidFill>
              </a:rPr>
              <a:t>ce</a:t>
            </a:r>
            <a:r>
              <a:rPr lang="en-GB" dirty="0">
                <a:solidFill>
                  <a:srgbClr val="000099"/>
                </a:solidFill>
              </a:rPr>
              <a:t> </a:t>
            </a:r>
            <a:r>
              <a:rPr lang="en-GB" dirty="0" err="1">
                <a:solidFill>
                  <a:srgbClr val="000099"/>
                </a:solidFill>
              </a:rPr>
              <a:t>matin</a:t>
            </a:r>
            <a:r>
              <a:rPr lang="en-GB" dirty="0">
                <a:solidFill>
                  <a:srgbClr val="000099"/>
                </a:solidFill>
              </a:rPr>
              <a:t>.</a:t>
            </a:r>
          </a:p>
          <a:p>
            <a:endParaRPr lang="en-GB" dirty="0"/>
          </a:p>
          <a:p>
            <a:r>
              <a:rPr lang="fr-FR" dirty="0">
                <a:solidFill>
                  <a:schemeClr val="accent1">
                    <a:lumMod val="75000"/>
                  </a:schemeClr>
                </a:solidFill>
              </a:rPr>
              <a:t>J'ai besoin de la lune</a:t>
            </a:r>
          </a:p>
          <a:p>
            <a:r>
              <a:rPr lang="fr-FR" dirty="0">
                <a:solidFill>
                  <a:schemeClr val="accent1">
                    <a:lumMod val="75000"/>
                  </a:schemeClr>
                </a:solidFill>
              </a:rPr>
              <a:t>pour lui parler la nuit</a:t>
            </a:r>
          </a:p>
          <a:p>
            <a:r>
              <a:rPr lang="fr-FR" dirty="0">
                <a:solidFill>
                  <a:schemeClr val="accent1">
                    <a:lumMod val="75000"/>
                  </a:schemeClr>
                </a:solidFill>
              </a:rPr>
              <a:t>Pas besoin de la mort</a:t>
            </a:r>
          </a:p>
          <a:p>
            <a:r>
              <a:rPr lang="fr-FR" dirty="0">
                <a:solidFill>
                  <a:schemeClr val="accent1">
                    <a:lumMod val="75000"/>
                  </a:schemeClr>
                </a:solidFill>
              </a:rPr>
              <a:t>pour rire à mon destin.</a:t>
            </a:r>
          </a:p>
          <a:p>
            <a:endParaRPr lang="en-GB" sz="2000" dirty="0"/>
          </a:p>
        </p:txBody>
      </p:sp>
      <p:sp>
        <p:nvSpPr>
          <p:cNvPr id="2" name="Rectangle 1"/>
          <p:cNvSpPr/>
          <p:nvPr/>
        </p:nvSpPr>
        <p:spPr>
          <a:xfrm>
            <a:off x="2339752" y="5774784"/>
            <a:ext cx="5760640" cy="646331"/>
          </a:xfrm>
          <a:prstGeom prst="rect">
            <a:avLst/>
          </a:prstGeom>
        </p:spPr>
        <p:txBody>
          <a:bodyPr wrap="square">
            <a:spAutoFit/>
          </a:bodyPr>
          <a:lstStyle/>
          <a:p>
            <a:r>
              <a:rPr lang="en-GB" dirty="0">
                <a:hlinkClick r:id="rId2"/>
              </a:rPr>
              <a:t>https://</a:t>
            </a:r>
            <a:r>
              <a:rPr lang="en-GB" dirty="0" smtClean="0">
                <a:hlinkClick r:id="rId2"/>
              </a:rPr>
              <a:t>www.youtube.com/watch?v=MtHbX-MniFk</a:t>
            </a:r>
            <a:endParaRPr lang="en-GB" dirty="0" smtClean="0"/>
          </a:p>
          <a:p>
            <a:endParaRPr lang="en-GB" dirty="0"/>
          </a:p>
        </p:txBody>
      </p:sp>
    </p:spTree>
    <p:extLst>
      <p:ext uri="{BB962C8B-B14F-4D97-AF65-F5344CB8AC3E}">
        <p14:creationId xmlns:p14="http://schemas.microsoft.com/office/powerpoint/2010/main" val="3060050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ES_tradnl" altLang="en-US" sz="1600" b="1" u="sng" dirty="0" smtClean="0">
              <a:solidFill>
                <a:srgbClr val="002060"/>
              </a:solidFill>
            </a:endParaRPr>
          </a:p>
          <a:p>
            <a:pPr algn="ctr" eaLnBrk="1" hangingPunct="1"/>
            <a:endParaRPr lang="es-ES_tradnl" altLang="en-US" sz="1600" b="1" u="sng" dirty="0">
              <a:solidFill>
                <a:srgbClr val="002060"/>
              </a:solidFill>
            </a:endParaRPr>
          </a:p>
          <a:p>
            <a:pPr algn="ctr" eaLnBrk="1" hangingPunct="1"/>
            <a:r>
              <a:rPr lang="es-ES_tradnl" altLang="en-US" sz="1600" b="1" u="sng" dirty="0" smtClean="0">
                <a:solidFill>
                  <a:srgbClr val="002060"/>
                </a:solidFill>
              </a:rPr>
              <a:t>Me </a:t>
            </a:r>
            <a:r>
              <a:rPr lang="es-ES_tradnl" altLang="en-US" sz="1600" b="1" u="sng" dirty="0">
                <a:solidFill>
                  <a:srgbClr val="002060"/>
                </a:solidFill>
              </a:rPr>
              <a:t>gusta</a:t>
            </a:r>
            <a:r>
              <a:rPr lang="es-ES_tradnl" altLang="en-US" sz="1600" b="1" dirty="0">
                <a:solidFill>
                  <a:srgbClr val="002060"/>
                </a:solidFill>
              </a:rPr>
              <a:t> el olor que tiene la mañana</a:t>
            </a:r>
            <a:br>
              <a:rPr lang="es-ES_tradnl" altLang="en-US" sz="1600" b="1" dirty="0">
                <a:solidFill>
                  <a:srgbClr val="002060"/>
                </a:solidFill>
              </a:rPr>
            </a:br>
            <a:r>
              <a:rPr lang="es-ES_tradnl" altLang="en-US" sz="1600" b="1" u="sng" dirty="0">
                <a:solidFill>
                  <a:srgbClr val="002060"/>
                </a:solidFill>
              </a:rPr>
              <a:t>Me gusta</a:t>
            </a:r>
            <a:r>
              <a:rPr lang="es-ES_tradnl" altLang="en-US" sz="1600" b="1" dirty="0">
                <a:solidFill>
                  <a:srgbClr val="002060"/>
                </a:solidFill>
              </a:rPr>
              <a:t> el primer traguito de café</a:t>
            </a:r>
            <a:br>
              <a:rPr lang="es-ES_tradnl" altLang="en-US" sz="1600" b="1" dirty="0">
                <a:solidFill>
                  <a:srgbClr val="002060"/>
                </a:solidFill>
              </a:rPr>
            </a:br>
            <a:r>
              <a:rPr lang="es-ES_tradnl" altLang="en-US" sz="1600" b="1" dirty="0">
                <a:solidFill>
                  <a:srgbClr val="008000"/>
                </a:solidFill>
              </a:rPr>
              <a:t>Sentir</a:t>
            </a:r>
            <a:r>
              <a:rPr lang="es-ES_tradnl" altLang="en-US" sz="1600" b="1" dirty="0">
                <a:solidFill>
                  <a:srgbClr val="002060"/>
                </a:solidFill>
              </a:rPr>
              <a:t> como el sol se asoma a mi ventana</a:t>
            </a:r>
            <a:br>
              <a:rPr lang="es-ES_tradnl" altLang="en-US" sz="1600" b="1" dirty="0">
                <a:solidFill>
                  <a:srgbClr val="002060"/>
                </a:solidFill>
              </a:rPr>
            </a:br>
            <a:r>
              <a:rPr lang="es-ES_tradnl" altLang="en-US" sz="1600" b="1" dirty="0">
                <a:solidFill>
                  <a:srgbClr val="002060"/>
                </a:solidFill>
              </a:rPr>
              <a:t>y me llena la mirada de un hermoso amanecer.</a:t>
            </a:r>
            <a:r>
              <a:rPr lang="es-ES_tradnl" altLang="en-US" sz="1600" dirty="0"/>
              <a:t/>
            </a:r>
            <a:br>
              <a:rPr lang="es-ES_tradnl" altLang="en-US" sz="1600" dirty="0"/>
            </a:br>
            <a:r>
              <a:rPr lang="en-GB" altLang="en-US" sz="1600" u="sng" dirty="0">
                <a:solidFill>
                  <a:srgbClr val="FF0000"/>
                </a:solidFill>
              </a:rPr>
              <a:t>I like</a:t>
            </a:r>
            <a:r>
              <a:rPr lang="en-GB" altLang="en-US" sz="1600" dirty="0">
                <a:solidFill>
                  <a:srgbClr val="FF0000"/>
                </a:solidFill>
              </a:rPr>
              <a:t> the smell of the morning</a:t>
            </a:r>
            <a:br>
              <a:rPr lang="en-GB" altLang="en-US" sz="1600" dirty="0">
                <a:solidFill>
                  <a:srgbClr val="FF0000"/>
                </a:solidFill>
              </a:rPr>
            </a:br>
            <a:r>
              <a:rPr lang="en-GB" altLang="en-US" sz="1600" u="sng" dirty="0">
                <a:solidFill>
                  <a:srgbClr val="FF0000"/>
                </a:solidFill>
              </a:rPr>
              <a:t>I like</a:t>
            </a:r>
            <a:r>
              <a:rPr lang="en-GB" altLang="en-US" sz="1600" dirty="0">
                <a:solidFill>
                  <a:srgbClr val="FF0000"/>
                </a:solidFill>
              </a:rPr>
              <a:t> the first little sip of coffee </a:t>
            </a:r>
            <a:br>
              <a:rPr lang="en-GB" altLang="en-US" sz="1600" dirty="0">
                <a:solidFill>
                  <a:srgbClr val="FF0000"/>
                </a:solidFill>
              </a:rPr>
            </a:br>
            <a:r>
              <a:rPr lang="en-GB" altLang="en-US" sz="1600" u="sng" dirty="0">
                <a:solidFill>
                  <a:srgbClr val="FF0000"/>
                </a:solidFill>
              </a:rPr>
              <a:t>(I like)</a:t>
            </a:r>
            <a:r>
              <a:rPr lang="en-GB" altLang="en-US" sz="1600" dirty="0">
                <a:solidFill>
                  <a:srgbClr val="FF0000"/>
                </a:solidFill>
              </a:rPr>
              <a:t> </a:t>
            </a:r>
            <a:r>
              <a:rPr lang="en-GB" altLang="en-US" sz="1600" b="1" dirty="0">
                <a:solidFill>
                  <a:srgbClr val="008000"/>
                </a:solidFill>
              </a:rPr>
              <a:t>to feel </a:t>
            </a:r>
            <a:r>
              <a:rPr lang="en-GB" altLang="en-US" sz="1600" dirty="0">
                <a:solidFill>
                  <a:srgbClr val="FF0000"/>
                </a:solidFill>
              </a:rPr>
              <a:t>how the Sun shows up on my window</a:t>
            </a:r>
            <a:br>
              <a:rPr lang="en-GB" altLang="en-US" sz="1600" dirty="0">
                <a:solidFill>
                  <a:srgbClr val="FF0000"/>
                </a:solidFill>
              </a:rPr>
            </a:br>
            <a:r>
              <a:rPr lang="en-GB" altLang="en-US" sz="1600" dirty="0">
                <a:solidFill>
                  <a:srgbClr val="FF0000"/>
                </a:solidFill>
              </a:rPr>
              <a:t>and fills my gaze with a beautiful sunrise</a:t>
            </a:r>
            <a:endParaRPr lang="es-ES_tradnl" altLang="en-US" sz="1600" dirty="0">
              <a:solidFill>
                <a:srgbClr val="FF0000"/>
              </a:solidFill>
            </a:endParaRPr>
          </a:p>
        </p:txBody>
      </p:sp>
      <p:sp>
        <p:nvSpPr>
          <p:cNvPr id="41985" name="Rectangle 1"/>
          <p:cNvSpPr>
            <a:spLocks noChangeArrowheads="1"/>
          </p:cNvSpPr>
          <p:nvPr/>
        </p:nvSpPr>
        <p:spPr bwMode="auto">
          <a:xfrm>
            <a:off x="0" y="2276426"/>
            <a:ext cx="9144000" cy="2308324"/>
          </a:xfrm>
          <a:prstGeom prst="rect">
            <a:avLst/>
          </a:prstGeom>
          <a:noFill/>
          <a:ln w="9525">
            <a:noFill/>
            <a:miter lim="800000"/>
            <a:headEnd/>
            <a:tailEnd/>
          </a:ln>
          <a:effectLst/>
        </p:spPr>
        <p:txBody>
          <a:bodyPr anchor="ctr">
            <a:spAutoFit/>
          </a:bodyPr>
          <a:lstStyle/>
          <a:p>
            <a:pPr algn="ctr" eaLnBrk="0" hangingPunct="0">
              <a:defRPr/>
            </a:pPr>
            <a:endParaRPr lang="en-GB" sz="1600" b="1" u="sng" dirty="0" smtClean="0">
              <a:solidFill>
                <a:srgbClr val="002060"/>
              </a:solidFill>
              <a:latin typeface="+mn-lt"/>
              <a:ea typeface="Calibri" pitchFamily="34" charset="0"/>
            </a:endParaRPr>
          </a:p>
          <a:p>
            <a:pPr algn="ctr" eaLnBrk="0" hangingPunct="0">
              <a:defRPr/>
            </a:pPr>
            <a:r>
              <a:rPr lang="en-GB" sz="1600" b="1" u="sng" dirty="0" smtClean="0">
                <a:solidFill>
                  <a:srgbClr val="002060"/>
                </a:solidFill>
                <a:latin typeface="+mn-lt"/>
                <a:ea typeface="Calibri" pitchFamily="34" charset="0"/>
              </a:rPr>
              <a:t>Me </a:t>
            </a:r>
            <a:r>
              <a:rPr lang="en-GB" sz="1600" b="1" u="sng" dirty="0" err="1">
                <a:solidFill>
                  <a:srgbClr val="002060"/>
                </a:solidFill>
                <a:latin typeface="+mn-lt"/>
                <a:ea typeface="Calibri" pitchFamily="34" charset="0"/>
              </a:rPr>
              <a:t>gusta</a:t>
            </a:r>
            <a:r>
              <a:rPr lang="en-GB" sz="1600" b="1" dirty="0">
                <a:solidFill>
                  <a:srgbClr val="002060"/>
                </a:solidFill>
                <a:latin typeface="+mn-lt"/>
                <a:ea typeface="Calibri" pitchFamily="34" charset="0"/>
              </a:rPr>
              <a:t> </a:t>
            </a:r>
            <a:r>
              <a:rPr lang="en-GB" sz="1600" b="1" dirty="0" err="1">
                <a:solidFill>
                  <a:srgbClr val="008000"/>
                </a:solidFill>
                <a:latin typeface="+mn-lt"/>
                <a:ea typeface="Calibri" pitchFamily="34" charset="0"/>
              </a:rPr>
              <a:t>escuchar</a:t>
            </a:r>
            <a:r>
              <a:rPr lang="en-GB" sz="1600" b="1" dirty="0">
                <a:solidFill>
                  <a:srgbClr val="002060"/>
                </a:solidFill>
                <a:latin typeface="+mn-lt"/>
                <a:ea typeface="Calibri" pitchFamily="34" charset="0"/>
              </a:rPr>
              <a:t> la </a:t>
            </a:r>
            <a:r>
              <a:rPr lang="en-GB" sz="1600" b="1" dirty="0" err="1">
                <a:solidFill>
                  <a:srgbClr val="002060"/>
                </a:solidFill>
                <a:latin typeface="+mn-lt"/>
                <a:ea typeface="Calibri" pitchFamily="34" charset="0"/>
              </a:rPr>
              <a:t>paz</a:t>
            </a:r>
            <a:r>
              <a:rPr lang="en-GB" sz="1600" b="1" dirty="0">
                <a:solidFill>
                  <a:srgbClr val="002060"/>
                </a:solidFill>
                <a:latin typeface="+mn-lt"/>
                <a:ea typeface="Calibri" pitchFamily="34" charset="0"/>
              </a:rPr>
              <a:t> de las </a:t>
            </a:r>
            <a:r>
              <a:rPr lang="en-GB" sz="1600" b="1" dirty="0" err="1">
                <a:solidFill>
                  <a:srgbClr val="002060"/>
                </a:solidFill>
                <a:latin typeface="+mn-lt"/>
                <a:ea typeface="Calibri" pitchFamily="34" charset="0"/>
              </a:rPr>
              <a:t>montañas</a:t>
            </a:r>
            <a:r>
              <a:rPr lang="en-GB" sz="1600" b="1" dirty="0">
                <a:solidFill>
                  <a:srgbClr val="002060"/>
                </a:solidFill>
                <a:latin typeface="+mn-lt"/>
                <a:ea typeface="Calibri" pitchFamily="34" charset="0"/>
              </a:rPr>
              <a:t/>
            </a:r>
            <a:br>
              <a:rPr lang="en-GB" sz="1600" b="1" dirty="0">
                <a:solidFill>
                  <a:srgbClr val="002060"/>
                </a:solidFill>
                <a:latin typeface="+mn-lt"/>
                <a:ea typeface="Calibri" pitchFamily="34" charset="0"/>
              </a:rPr>
            </a:br>
            <a:r>
              <a:rPr lang="en-GB" sz="1600" b="1" dirty="0" err="1">
                <a:solidFill>
                  <a:srgbClr val="008000"/>
                </a:solidFill>
                <a:latin typeface="+mn-lt"/>
                <a:ea typeface="Calibri" pitchFamily="34" charset="0"/>
              </a:rPr>
              <a:t>Mirar</a:t>
            </a:r>
            <a:r>
              <a:rPr lang="en-GB" sz="1600" b="1" dirty="0">
                <a:solidFill>
                  <a:srgbClr val="002060"/>
                </a:solidFill>
                <a:latin typeface="+mn-lt"/>
                <a:ea typeface="Calibri" pitchFamily="34" charset="0"/>
              </a:rPr>
              <a:t> los </a:t>
            </a:r>
            <a:r>
              <a:rPr lang="en-GB" sz="1600" b="1" dirty="0" err="1">
                <a:solidFill>
                  <a:srgbClr val="002060"/>
                </a:solidFill>
                <a:latin typeface="+mn-lt"/>
                <a:ea typeface="Calibri" pitchFamily="34" charset="0"/>
              </a:rPr>
              <a:t>colores</a:t>
            </a:r>
            <a:r>
              <a:rPr lang="en-GB" sz="1600" b="1" dirty="0">
                <a:solidFill>
                  <a:srgbClr val="002060"/>
                </a:solidFill>
                <a:latin typeface="+mn-lt"/>
                <a:ea typeface="Calibri" pitchFamily="34" charset="0"/>
              </a:rPr>
              <a:t> del </a:t>
            </a:r>
            <a:r>
              <a:rPr lang="en-GB" sz="1600" b="1" dirty="0" err="1">
                <a:solidFill>
                  <a:srgbClr val="002060"/>
                </a:solidFill>
                <a:latin typeface="+mn-lt"/>
                <a:ea typeface="Calibri" pitchFamily="34" charset="0"/>
              </a:rPr>
              <a:t>atardecer</a:t>
            </a:r>
            <a:r>
              <a:rPr lang="en-GB" sz="1600" b="1" dirty="0">
                <a:solidFill>
                  <a:srgbClr val="002060"/>
                </a:solidFill>
                <a:latin typeface="+mn-lt"/>
                <a:ea typeface="Calibri" pitchFamily="34" charset="0"/>
              </a:rPr>
              <a:t/>
            </a:r>
            <a:br>
              <a:rPr lang="en-GB" sz="1600" b="1" dirty="0">
                <a:solidFill>
                  <a:srgbClr val="002060"/>
                </a:solidFill>
                <a:latin typeface="+mn-lt"/>
                <a:ea typeface="Calibri" pitchFamily="34" charset="0"/>
              </a:rPr>
            </a:br>
            <a:r>
              <a:rPr lang="en-GB" sz="1600" b="1" dirty="0" err="1">
                <a:solidFill>
                  <a:srgbClr val="008000"/>
                </a:solidFill>
                <a:latin typeface="+mn-lt"/>
                <a:ea typeface="Calibri" pitchFamily="34" charset="0"/>
              </a:rPr>
              <a:t>Sentir</a:t>
            </a:r>
            <a:r>
              <a:rPr lang="en-GB" sz="1600" b="1" dirty="0">
                <a:solidFill>
                  <a:srgbClr val="002060"/>
                </a:solidFill>
                <a:latin typeface="+mn-lt"/>
                <a:ea typeface="Calibri" pitchFamily="34" charset="0"/>
              </a:rPr>
              <a:t> en </a:t>
            </a:r>
            <a:r>
              <a:rPr lang="en-GB" sz="1600" b="1" dirty="0" err="1">
                <a:solidFill>
                  <a:srgbClr val="002060"/>
                </a:solidFill>
                <a:latin typeface="+mn-lt"/>
                <a:ea typeface="Calibri" pitchFamily="34" charset="0"/>
              </a:rPr>
              <a:t>mis</a:t>
            </a:r>
            <a:r>
              <a:rPr lang="en-GB" sz="1600" b="1" dirty="0">
                <a:solidFill>
                  <a:srgbClr val="002060"/>
                </a:solidFill>
                <a:latin typeface="+mn-lt"/>
                <a:ea typeface="Calibri" pitchFamily="34" charset="0"/>
              </a:rPr>
              <a:t> pies la arena de la playa</a:t>
            </a:r>
            <a:br>
              <a:rPr lang="en-GB" sz="1600" b="1" dirty="0">
                <a:solidFill>
                  <a:srgbClr val="002060"/>
                </a:solidFill>
                <a:latin typeface="+mn-lt"/>
                <a:ea typeface="Calibri" pitchFamily="34" charset="0"/>
              </a:rPr>
            </a:br>
            <a:r>
              <a:rPr lang="en-GB" sz="1600" b="1" dirty="0">
                <a:solidFill>
                  <a:srgbClr val="002060"/>
                </a:solidFill>
                <a:latin typeface="+mn-lt"/>
                <a:ea typeface="Calibri" pitchFamily="34" charset="0"/>
              </a:rPr>
              <a:t>y lo </a:t>
            </a:r>
            <a:r>
              <a:rPr lang="en-GB" sz="1600" b="1" dirty="0" err="1">
                <a:solidFill>
                  <a:srgbClr val="002060"/>
                </a:solidFill>
                <a:latin typeface="+mn-lt"/>
                <a:ea typeface="Calibri" pitchFamily="34" charset="0"/>
              </a:rPr>
              <a:t>dulce</a:t>
            </a:r>
            <a:r>
              <a:rPr lang="en-GB" sz="1600" b="1" dirty="0">
                <a:solidFill>
                  <a:srgbClr val="002060"/>
                </a:solidFill>
                <a:latin typeface="+mn-lt"/>
                <a:ea typeface="Calibri" pitchFamily="34" charset="0"/>
              </a:rPr>
              <a:t> de la </a:t>
            </a:r>
            <a:r>
              <a:rPr lang="en-GB" sz="1600" b="1" dirty="0" err="1">
                <a:solidFill>
                  <a:srgbClr val="002060"/>
                </a:solidFill>
                <a:latin typeface="+mn-lt"/>
                <a:ea typeface="Calibri" pitchFamily="34" charset="0"/>
              </a:rPr>
              <a:t>caña</a:t>
            </a:r>
            <a:r>
              <a:rPr lang="en-GB" sz="1600" b="1" dirty="0">
                <a:solidFill>
                  <a:srgbClr val="002060"/>
                </a:solidFill>
                <a:latin typeface="+mn-lt"/>
                <a:ea typeface="Calibri" pitchFamily="34" charset="0"/>
              </a:rPr>
              <a:t> </a:t>
            </a:r>
            <a:r>
              <a:rPr lang="en-GB" sz="1600" b="1" dirty="0" err="1">
                <a:solidFill>
                  <a:srgbClr val="002060"/>
                </a:solidFill>
                <a:latin typeface="+mn-lt"/>
                <a:ea typeface="Calibri" pitchFamily="34" charset="0"/>
              </a:rPr>
              <a:t>cuando</a:t>
            </a:r>
            <a:r>
              <a:rPr lang="en-GB" sz="1600" b="1" dirty="0">
                <a:solidFill>
                  <a:srgbClr val="002060"/>
                </a:solidFill>
                <a:latin typeface="+mn-lt"/>
                <a:ea typeface="Calibri" pitchFamily="34" charset="0"/>
              </a:rPr>
              <a:t> </a:t>
            </a:r>
            <a:r>
              <a:rPr lang="en-GB" sz="1600" b="1" dirty="0" err="1">
                <a:solidFill>
                  <a:srgbClr val="002060"/>
                </a:solidFill>
                <a:latin typeface="+mn-lt"/>
                <a:ea typeface="Calibri" pitchFamily="34" charset="0"/>
              </a:rPr>
              <a:t>beso</a:t>
            </a:r>
            <a:r>
              <a:rPr lang="en-GB" sz="1600" b="1" dirty="0">
                <a:solidFill>
                  <a:srgbClr val="002060"/>
                </a:solidFill>
                <a:latin typeface="+mn-lt"/>
                <a:ea typeface="Calibri" pitchFamily="34" charset="0"/>
              </a:rPr>
              <a:t> a mi </a:t>
            </a:r>
            <a:r>
              <a:rPr lang="en-GB" sz="1600" b="1" dirty="0" err="1">
                <a:solidFill>
                  <a:srgbClr val="002060"/>
                </a:solidFill>
                <a:latin typeface="+mn-lt"/>
                <a:ea typeface="Calibri" pitchFamily="34" charset="0"/>
              </a:rPr>
              <a:t>mujer</a:t>
            </a:r>
            <a:r>
              <a:rPr lang="en-GB" sz="1600" b="1" dirty="0">
                <a:solidFill>
                  <a:srgbClr val="002060"/>
                </a:solidFill>
                <a:latin typeface="+mn-lt"/>
                <a:ea typeface="Calibri" pitchFamily="34" charset="0"/>
              </a:rPr>
              <a:t>.</a:t>
            </a:r>
            <a:endParaRPr lang="en-GB" sz="1600" u="sng" dirty="0">
              <a:solidFill>
                <a:srgbClr val="FF0000"/>
              </a:solidFill>
              <a:latin typeface="+mn-lt"/>
              <a:ea typeface="Calibri" pitchFamily="34" charset="0"/>
            </a:endParaRPr>
          </a:p>
          <a:p>
            <a:pPr algn="ctr" eaLnBrk="0" hangingPunct="0">
              <a:defRPr/>
            </a:pPr>
            <a:r>
              <a:rPr lang="en-GB" sz="1600" u="sng" dirty="0">
                <a:solidFill>
                  <a:srgbClr val="FF0000"/>
                </a:solidFill>
                <a:latin typeface="+mn-lt"/>
                <a:ea typeface="Calibri" pitchFamily="34" charset="0"/>
              </a:rPr>
              <a:t>I like</a:t>
            </a:r>
            <a:r>
              <a:rPr lang="en-GB" sz="1600" dirty="0">
                <a:solidFill>
                  <a:srgbClr val="FF0000"/>
                </a:solidFill>
                <a:latin typeface="+mn-lt"/>
                <a:ea typeface="Calibri" pitchFamily="34" charset="0"/>
              </a:rPr>
              <a:t> </a:t>
            </a:r>
            <a:r>
              <a:rPr lang="en-GB" sz="1600" b="1" dirty="0">
                <a:solidFill>
                  <a:srgbClr val="008000"/>
                </a:solidFill>
                <a:latin typeface="+mn-lt"/>
                <a:ea typeface="Calibri" pitchFamily="34" charset="0"/>
              </a:rPr>
              <a:t>to listen </a:t>
            </a:r>
            <a:r>
              <a:rPr lang="en-GB" sz="1600" dirty="0">
                <a:solidFill>
                  <a:srgbClr val="FF0000"/>
                </a:solidFill>
                <a:latin typeface="+mn-lt"/>
                <a:ea typeface="Calibri" pitchFamily="34" charset="0"/>
              </a:rPr>
              <a:t>to the peace of the mountains </a:t>
            </a:r>
            <a:br>
              <a:rPr lang="en-GB" sz="1600" dirty="0">
                <a:solidFill>
                  <a:srgbClr val="FF0000"/>
                </a:solidFill>
                <a:latin typeface="+mn-lt"/>
                <a:ea typeface="Calibri" pitchFamily="34" charset="0"/>
              </a:rPr>
            </a:br>
            <a:r>
              <a:rPr lang="en-GB" sz="1600" u="sng" dirty="0">
                <a:solidFill>
                  <a:srgbClr val="FF0000"/>
                </a:solidFill>
                <a:latin typeface="+mn-lt"/>
                <a:ea typeface="Calibri" pitchFamily="34" charset="0"/>
              </a:rPr>
              <a:t>(I like)</a:t>
            </a:r>
            <a:r>
              <a:rPr lang="en-GB" sz="1600" dirty="0">
                <a:solidFill>
                  <a:srgbClr val="FF0000"/>
                </a:solidFill>
                <a:latin typeface="+mn-lt"/>
                <a:ea typeface="Calibri" pitchFamily="34" charset="0"/>
              </a:rPr>
              <a:t> </a:t>
            </a:r>
            <a:r>
              <a:rPr lang="en-GB" sz="1600" b="1" dirty="0">
                <a:solidFill>
                  <a:srgbClr val="008000"/>
                </a:solidFill>
                <a:latin typeface="+mn-lt"/>
                <a:ea typeface="Calibri" pitchFamily="34" charset="0"/>
              </a:rPr>
              <a:t>to look at </a:t>
            </a:r>
            <a:r>
              <a:rPr lang="en-GB" sz="1600" dirty="0">
                <a:solidFill>
                  <a:srgbClr val="FF0000"/>
                </a:solidFill>
                <a:latin typeface="+mn-lt"/>
                <a:ea typeface="Calibri" pitchFamily="34" charset="0"/>
              </a:rPr>
              <a:t>the colours of the sunset </a:t>
            </a:r>
            <a:br>
              <a:rPr lang="en-GB" sz="1600" dirty="0">
                <a:solidFill>
                  <a:srgbClr val="FF0000"/>
                </a:solidFill>
                <a:latin typeface="+mn-lt"/>
                <a:ea typeface="Calibri" pitchFamily="34" charset="0"/>
              </a:rPr>
            </a:br>
            <a:r>
              <a:rPr lang="en-GB" sz="1600" u="sng" dirty="0">
                <a:solidFill>
                  <a:srgbClr val="FF0000"/>
                </a:solidFill>
                <a:latin typeface="+mn-lt"/>
                <a:ea typeface="Calibri" pitchFamily="34" charset="0"/>
              </a:rPr>
              <a:t>(I like)</a:t>
            </a:r>
            <a:r>
              <a:rPr lang="en-GB" sz="1600" dirty="0">
                <a:solidFill>
                  <a:srgbClr val="FF0000"/>
                </a:solidFill>
                <a:latin typeface="+mn-lt"/>
                <a:ea typeface="Calibri" pitchFamily="34" charset="0"/>
              </a:rPr>
              <a:t> </a:t>
            </a:r>
            <a:r>
              <a:rPr lang="en-GB" sz="1600" b="1" dirty="0">
                <a:solidFill>
                  <a:srgbClr val="008000"/>
                </a:solidFill>
                <a:latin typeface="+mn-lt"/>
                <a:ea typeface="Calibri" pitchFamily="34" charset="0"/>
              </a:rPr>
              <a:t>to feel </a:t>
            </a:r>
            <a:r>
              <a:rPr lang="en-GB" sz="1600" dirty="0">
                <a:solidFill>
                  <a:srgbClr val="FF0000"/>
                </a:solidFill>
                <a:latin typeface="+mn-lt"/>
                <a:ea typeface="Calibri" pitchFamily="34" charset="0"/>
              </a:rPr>
              <a:t>the beach sand in my feet</a:t>
            </a:r>
            <a:br>
              <a:rPr lang="en-GB" sz="1600" dirty="0">
                <a:solidFill>
                  <a:srgbClr val="FF0000"/>
                </a:solidFill>
                <a:latin typeface="+mn-lt"/>
                <a:ea typeface="Calibri" pitchFamily="34" charset="0"/>
              </a:rPr>
            </a:br>
            <a:r>
              <a:rPr lang="en-GB" sz="1600" dirty="0">
                <a:solidFill>
                  <a:srgbClr val="FF0000"/>
                </a:solidFill>
                <a:latin typeface="+mn-lt"/>
                <a:ea typeface="Calibri" pitchFamily="34" charset="0"/>
              </a:rPr>
              <a:t>and the sweetness of sugar cane when I kiss my woman</a:t>
            </a:r>
            <a:r>
              <a:rPr lang="es-ES_tradnl" sz="1600" dirty="0">
                <a:latin typeface="+mn-lt"/>
              </a:rPr>
              <a:t> </a:t>
            </a:r>
          </a:p>
        </p:txBody>
      </p:sp>
      <p:sp>
        <p:nvSpPr>
          <p:cNvPr id="4" name="Rectangle 3"/>
          <p:cNvSpPr>
            <a:spLocks noChangeArrowheads="1"/>
          </p:cNvSpPr>
          <p:nvPr/>
        </p:nvSpPr>
        <p:spPr bwMode="auto">
          <a:xfrm>
            <a:off x="0" y="4549775"/>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ES_tradnl" altLang="en-US" sz="1600" b="1" u="sng" dirty="0" smtClean="0">
              <a:solidFill>
                <a:srgbClr val="002060"/>
              </a:solidFill>
            </a:endParaRPr>
          </a:p>
          <a:p>
            <a:pPr algn="ctr" eaLnBrk="1" hangingPunct="1"/>
            <a:r>
              <a:rPr lang="es-ES_tradnl" altLang="en-US" sz="1600" b="1" u="sng" dirty="0" smtClean="0">
                <a:solidFill>
                  <a:srgbClr val="002060"/>
                </a:solidFill>
              </a:rPr>
              <a:t>Me </a:t>
            </a:r>
            <a:r>
              <a:rPr lang="es-ES_tradnl" altLang="en-US" sz="1600" b="1" u="sng" dirty="0">
                <a:solidFill>
                  <a:srgbClr val="002060"/>
                </a:solidFill>
              </a:rPr>
              <a:t>gusta</a:t>
            </a:r>
            <a:r>
              <a:rPr lang="es-ES_tradnl" altLang="en-US" sz="1600" b="1" dirty="0">
                <a:solidFill>
                  <a:srgbClr val="002060"/>
                </a:solidFill>
              </a:rPr>
              <a:t> </a:t>
            </a:r>
            <a:r>
              <a:rPr lang="es-ES_tradnl" altLang="en-US" sz="1600" b="1" dirty="0">
                <a:solidFill>
                  <a:srgbClr val="008000"/>
                </a:solidFill>
              </a:rPr>
              <a:t>escuchar</a:t>
            </a:r>
            <a:r>
              <a:rPr lang="es-ES_tradnl" altLang="en-US" sz="1600" b="1" dirty="0">
                <a:solidFill>
                  <a:srgbClr val="002060"/>
                </a:solidFill>
              </a:rPr>
              <a:t> la voz de una guitarra</a:t>
            </a:r>
            <a:br>
              <a:rPr lang="es-ES_tradnl" altLang="en-US" sz="1600" b="1" dirty="0">
                <a:solidFill>
                  <a:srgbClr val="002060"/>
                </a:solidFill>
              </a:rPr>
            </a:br>
            <a:r>
              <a:rPr lang="es-ES_tradnl" altLang="en-US" sz="1600" b="1" dirty="0">
                <a:solidFill>
                  <a:srgbClr val="008000"/>
                </a:solidFill>
              </a:rPr>
              <a:t>Brindar</a:t>
            </a:r>
            <a:r>
              <a:rPr lang="es-ES_tradnl" altLang="en-US" sz="1600" b="1" dirty="0">
                <a:solidFill>
                  <a:srgbClr val="002060"/>
                </a:solidFill>
              </a:rPr>
              <a:t> por aquel amigo que se fue</a:t>
            </a:r>
            <a:br>
              <a:rPr lang="es-ES_tradnl" altLang="en-US" sz="1600" b="1" dirty="0">
                <a:solidFill>
                  <a:srgbClr val="002060"/>
                </a:solidFill>
              </a:rPr>
            </a:br>
            <a:r>
              <a:rPr lang="es-ES_tradnl" altLang="en-US" sz="1600" b="1" dirty="0">
                <a:solidFill>
                  <a:srgbClr val="008000"/>
                </a:solidFill>
              </a:rPr>
              <a:t>Sentir </a:t>
            </a:r>
            <a:r>
              <a:rPr lang="es-ES_tradnl" altLang="en-US" sz="1600" b="1" dirty="0">
                <a:solidFill>
                  <a:srgbClr val="002060"/>
                </a:solidFill>
              </a:rPr>
              <a:t>el abrazo de la madrugada y llenarme</a:t>
            </a:r>
            <a:br>
              <a:rPr lang="es-ES_tradnl" altLang="en-US" sz="1600" b="1" dirty="0">
                <a:solidFill>
                  <a:srgbClr val="002060"/>
                </a:solidFill>
              </a:rPr>
            </a:br>
            <a:r>
              <a:rPr lang="es-ES_tradnl" altLang="en-US" sz="1600" b="1" dirty="0">
                <a:solidFill>
                  <a:srgbClr val="002060"/>
                </a:solidFill>
              </a:rPr>
              <a:t>la mirada de otro hermoso amanecer.</a:t>
            </a:r>
            <a:r>
              <a:rPr lang="es-ES_tradnl" altLang="en-US" sz="1600" dirty="0"/>
              <a:t/>
            </a:r>
            <a:br>
              <a:rPr lang="es-ES_tradnl" altLang="en-US" sz="1600" dirty="0"/>
            </a:br>
            <a:r>
              <a:rPr lang="en-GB" altLang="en-US" sz="1600" u="sng" dirty="0">
                <a:solidFill>
                  <a:srgbClr val="FF0000"/>
                </a:solidFill>
              </a:rPr>
              <a:t>I like</a:t>
            </a:r>
            <a:r>
              <a:rPr lang="en-GB" altLang="en-US" sz="1600" dirty="0">
                <a:solidFill>
                  <a:srgbClr val="FF0000"/>
                </a:solidFill>
              </a:rPr>
              <a:t> </a:t>
            </a:r>
            <a:r>
              <a:rPr lang="en-GB" altLang="en-US" sz="1600" b="1" dirty="0">
                <a:solidFill>
                  <a:srgbClr val="008000"/>
                </a:solidFill>
              </a:rPr>
              <a:t>to listen </a:t>
            </a:r>
            <a:r>
              <a:rPr lang="en-GB" altLang="en-US" sz="1600" dirty="0">
                <a:solidFill>
                  <a:srgbClr val="FF0000"/>
                </a:solidFill>
              </a:rPr>
              <a:t>to the voice of a guitar</a:t>
            </a:r>
            <a:br>
              <a:rPr lang="en-GB" altLang="en-US" sz="1600" dirty="0">
                <a:solidFill>
                  <a:srgbClr val="FF0000"/>
                </a:solidFill>
              </a:rPr>
            </a:br>
            <a:r>
              <a:rPr lang="en-GB" altLang="en-US" sz="1600" u="sng" dirty="0">
                <a:solidFill>
                  <a:srgbClr val="FF0000"/>
                </a:solidFill>
              </a:rPr>
              <a:t>(I like)</a:t>
            </a:r>
            <a:r>
              <a:rPr lang="en-GB" altLang="en-US" sz="1600" dirty="0">
                <a:solidFill>
                  <a:srgbClr val="FF0000"/>
                </a:solidFill>
              </a:rPr>
              <a:t>  </a:t>
            </a:r>
            <a:r>
              <a:rPr lang="en-GB" altLang="en-US" sz="1600" b="1" dirty="0">
                <a:solidFill>
                  <a:srgbClr val="008000"/>
                </a:solidFill>
              </a:rPr>
              <a:t>to toast </a:t>
            </a:r>
            <a:r>
              <a:rPr lang="en-GB" altLang="en-US" sz="1600" dirty="0">
                <a:solidFill>
                  <a:srgbClr val="FF0000"/>
                </a:solidFill>
              </a:rPr>
              <a:t>to the friend who's left</a:t>
            </a:r>
            <a:br>
              <a:rPr lang="en-GB" altLang="en-US" sz="1600" dirty="0">
                <a:solidFill>
                  <a:srgbClr val="FF0000"/>
                </a:solidFill>
              </a:rPr>
            </a:br>
            <a:r>
              <a:rPr lang="en-GB" altLang="en-US" sz="1600" u="sng" dirty="0">
                <a:solidFill>
                  <a:srgbClr val="FF0000"/>
                </a:solidFill>
              </a:rPr>
              <a:t>(I like)</a:t>
            </a:r>
            <a:r>
              <a:rPr lang="en-GB" altLang="en-US" sz="1600" dirty="0">
                <a:solidFill>
                  <a:srgbClr val="FF0000"/>
                </a:solidFill>
              </a:rPr>
              <a:t> </a:t>
            </a:r>
            <a:r>
              <a:rPr lang="en-GB" altLang="en-US" sz="1600" b="1" dirty="0">
                <a:solidFill>
                  <a:srgbClr val="008000"/>
                </a:solidFill>
              </a:rPr>
              <a:t>to feel </a:t>
            </a:r>
            <a:r>
              <a:rPr lang="en-GB" altLang="en-US" sz="1600" dirty="0">
                <a:solidFill>
                  <a:srgbClr val="FF0000"/>
                </a:solidFill>
              </a:rPr>
              <a:t>the dawn hugging me and filling</a:t>
            </a:r>
            <a:br>
              <a:rPr lang="en-GB" altLang="en-US" sz="1600" dirty="0">
                <a:solidFill>
                  <a:srgbClr val="FF0000"/>
                </a:solidFill>
              </a:rPr>
            </a:br>
            <a:r>
              <a:rPr lang="en-GB" altLang="en-US" sz="1600" dirty="0">
                <a:solidFill>
                  <a:srgbClr val="FF0000"/>
                </a:solidFill>
              </a:rPr>
              <a:t>my gaze with another beautiful sunrise</a:t>
            </a:r>
            <a:endParaRPr lang="es-ES_tradnl" altLang="en-US" sz="1600" dirty="0">
              <a:solidFill>
                <a:srgbClr val="FF0000"/>
              </a:solidFill>
            </a:endParaRPr>
          </a:p>
        </p:txBody>
      </p:sp>
      <p:sp>
        <p:nvSpPr>
          <p:cNvPr id="3" name="Rectangle 2"/>
          <p:cNvSpPr/>
          <p:nvPr/>
        </p:nvSpPr>
        <p:spPr>
          <a:xfrm>
            <a:off x="107504" y="96530"/>
            <a:ext cx="6750496" cy="646331"/>
          </a:xfrm>
          <a:prstGeom prst="rect">
            <a:avLst/>
          </a:prstGeom>
        </p:spPr>
        <p:txBody>
          <a:bodyPr wrap="square">
            <a:spAutoFit/>
          </a:bodyPr>
          <a:lstStyle/>
          <a:p>
            <a:r>
              <a:rPr lang="en-GB" b="1" dirty="0">
                <a:solidFill>
                  <a:srgbClr val="7030A0"/>
                </a:solidFill>
                <a:hlinkClick r:id="rId2"/>
              </a:rPr>
              <a:t>https://</a:t>
            </a:r>
            <a:r>
              <a:rPr lang="en-GB" b="1" dirty="0" smtClean="0">
                <a:solidFill>
                  <a:srgbClr val="7030A0"/>
                </a:solidFill>
                <a:hlinkClick r:id="rId2"/>
              </a:rPr>
              <a:t>www.youtube.com/watch?v=m4NOQOGl2fU</a:t>
            </a:r>
            <a:endParaRPr lang="en-GB" b="1" dirty="0" smtClean="0">
              <a:solidFill>
                <a:srgbClr val="7030A0"/>
              </a:solidFill>
            </a:endParaRPr>
          </a:p>
          <a:p>
            <a:endParaRPr lang="en-GB" dirty="0">
              <a:solidFill>
                <a:srgbClr val="7030A0"/>
              </a:solidFill>
            </a:endParaRPr>
          </a:p>
        </p:txBody>
      </p:sp>
    </p:spTree>
    <p:extLst>
      <p:ext uri="{BB962C8B-B14F-4D97-AF65-F5344CB8AC3E}">
        <p14:creationId xmlns:p14="http://schemas.microsoft.com/office/powerpoint/2010/main" val="3598626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07704" y="331593"/>
            <a:ext cx="4845292" cy="2000548"/>
          </a:xfrm>
          <a:prstGeom prst="rect">
            <a:avLst/>
          </a:prstGeom>
          <a:noFill/>
          <a:ln w="44450">
            <a:noFill/>
          </a:ln>
        </p:spPr>
        <p:txBody>
          <a:bodyPr wrap="square" rtlCol="0">
            <a:spAutoFit/>
          </a:bodyPr>
          <a:lstStyle/>
          <a:p>
            <a:r>
              <a:rPr lang="en-GB" b="1" dirty="0" err="1" smtClean="0">
                <a:solidFill>
                  <a:srgbClr val="002060"/>
                </a:solidFill>
                <a:latin typeface="Comic Sans MS" panose="030F0702030302020204" pitchFamily="66" charset="0"/>
              </a:rPr>
              <a:t>Hört</a:t>
            </a:r>
            <a:r>
              <a:rPr lang="en-GB" b="1" dirty="0" smtClean="0">
                <a:solidFill>
                  <a:srgbClr val="002060"/>
                </a:solidFill>
                <a:latin typeface="Comic Sans MS" panose="030F0702030302020204" pitchFamily="66" charset="0"/>
              </a:rPr>
              <a:t> das Lied ‘</a:t>
            </a:r>
            <a:r>
              <a:rPr lang="en-GB" b="1" dirty="0" err="1" smtClean="0">
                <a:solidFill>
                  <a:srgbClr val="002060"/>
                </a:solidFill>
                <a:latin typeface="Comic Sans MS" panose="030F0702030302020204" pitchFamily="66" charset="0"/>
              </a:rPr>
              <a:t>Millionär</a:t>
            </a:r>
            <a:r>
              <a:rPr lang="en-GB" b="1" dirty="0" smtClean="0">
                <a:solidFill>
                  <a:srgbClr val="002060"/>
                </a:solidFill>
                <a:latin typeface="Comic Sans MS" panose="030F0702030302020204" pitchFamily="66" charset="0"/>
              </a:rPr>
              <a:t>’ </a:t>
            </a:r>
            <a:r>
              <a:rPr lang="en-GB" b="1" dirty="0" err="1" smtClean="0">
                <a:solidFill>
                  <a:srgbClr val="002060"/>
                </a:solidFill>
                <a:latin typeface="Comic Sans MS" panose="030F0702030302020204" pitchFamily="66" charset="0"/>
              </a:rPr>
              <a:t>zu</a:t>
            </a:r>
            <a:r>
              <a:rPr lang="en-GB" b="1" dirty="0" smtClean="0">
                <a:solidFill>
                  <a:srgbClr val="002060"/>
                </a:solidFill>
                <a:latin typeface="Comic Sans MS" panose="030F0702030302020204" pitchFamily="66" charset="0"/>
              </a:rPr>
              <a:t>.</a:t>
            </a:r>
          </a:p>
          <a:p>
            <a:r>
              <a:rPr lang="en-GB" b="1" dirty="0" smtClean="0">
                <a:solidFill>
                  <a:srgbClr val="FF0000"/>
                </a:solidFill>
                <a:latin typeface="Comic Sans MS" panose="030F0702030302020204" pitchFamily="66" charset="0"/>
              </a:rPr>
              <a:t>Listen to the </a:t>
            </a:r>
            <a:r>
              <a:rPr lang="en-GB" b="1" dirty="0">
                <a:solidFill>
                  <a:srgbClr val="FF0000"/>
                </a:solidFill>
                <a:latin typeface="Comic Sans MS" panose="030F0702030302020204" pitchFamily="66" charset="0"/>
              </a:rPr>
              <a:t>song ‘</a:t>
            </a:r>
            <a:r>
              <a:rPr lang="en-GB" b="1" dirty="0" err="1">
                <a:solidFill>
                  <a:srgbClr val="FF0000"/>
                </a:solidFill>
                <a:latin typeface="Comic Sans MS" panose="030F0702030302020204" pitchFamily="66" charset="0"/>
              </a:rPr>
              <a:t>Millionär</a:t>
            </a:r>
            <a:r>
              <a:rPr lang="en-GB" b="1" dirty="0" smtClean="0">
                <a:solidFill>
                  <a:srgbClr val="FF0000"/>
                </a:solidFill>
                <a:latin typeface="Comic Sans MS" panose="030F0702030302020204" pitchFamily="66" charset="0"/>
              </a:rPr>
              <a:t>’.</a:t>
            </a:r>
          </a:p>
          <a:p>
            <a:endParaRPr lang="en-GB" sz="2800" b="1" dirty="0" smtClean="0">
              <a:solidFill>
                <a:srgbClr val="002060"/>
              </a:solidFill>
              <a:latin typeface="Comic Sans MS" panose="030F0702030302020204" pitchFamily="66" charset="0"/>
            </a:endParaRPr>
          </a:p>
          <a:p>
            <a:r>
              <a:rPr lang="en-GB" sz="1600" b="1" dirty="0" err="1" smtClean="0">
                <a:solidFill>
                  <a:srgbClr val="002060"/>
                </a:solidFill>
                <a:latin typeface="Comic Sans MS" panose="030F0702030302020204" pitchFamily="66" charset="0"/>
              </a:rPr>
              <a:t>Liest</a:t>
            </a:r>
            <a:r>
              <a:rPr lang="en-GB" sz="1600" b="1" dirty="0" smtClean="0">
                <a:solidFill>
                  <a:srgbClr val="002060"/>
                </a:solidFill>
                <a:latin typeface="Comic Sans MS" panose="030F0702030302020204" pitchFamily="66" charset="0"/>
              </a:rPr>
              <a:t> den </a:t>
            </a:r>
            <a:r>
              <a:rPr lang="en-GB" sz="1600" b="1" dirty="0" err="1" smtClean="0">
                <a:solidFill>
                  <a:srgbClr val="002060"/>
                </a:solidFill>
                <a:latin typeface="Comic Sans MS" panose="030F0702030302020204" pitchFamily="66" charset="0"/>
              </a:rPr>
              <a:t>Songtext</a:t>
            </a:r>
            <a:r>
              <a:rPr lang="en-GB" sz="1600" b="1" dirty="0" smtClean="0">
                <a:solidFill>
                  <a:srgbClr val="002060"/>
                </a:solidFill>
                <a:latin typeface="Comic Sans MS" panose="030F0702030302020204" pitchFamily="66" charset="0"/>
              </a:rPr>
              <a:t> und </a:t>
            </a:r>
            <a:r>
              <a:rPr lang="en-GB" sz="1600" b="1" dirty="0" err="1" smtClean="0">
                <a:solidFill>
                  <a:srgbClr val="002060"/>
                </a:solidFill>
                <a:latin typeface="Comic Sans MS" panose="030F0702030302020204" pitchFamily="66" charset="0"/>
              </a:rPr>
              <a:t>füllt</a:t>
            </a:r>
            <a:r>
              <a:rPr lang="en-GB" sz="1600" b="1" dirty="0" smtClean="0">
                <a:solidFill>
                  <a:srgbClr val="002060"/>
                </a:solidFill>
                <a:latin typeface="Comic Sans MS" panose="030F0702030302020204" pitchFamily="66" charset="0"/>
              </a:rPr>
              <a:t> die </a:t>
            </a:r>
            <a:r>
              <a:rPr lang="en-GB" sz="1600" b="1" dirty="0" err="1" smtClean="0">
                <a:solidFill>
                  <a:srgbClr val="002060"/>
                </a:solidFill>
                <a:latin typeface="Comic Sans MS" panose="030F0702030302020204" pitchFamily="66" charset="0"/>
              </a:rPr>
              <a:t>Lücken</a:t>
            </a:r>
            <a:r>
              <a:rPr lang="en-GB" sz="1600" b="1" dirty="0" smtClean="0">
                <a:solidFill>
                  <a:srgbClr val="002060"/>
                </a:solidFill>
                <a:latin typeface="Comic Sans MS" panose="030F0702030302020204" pitchFamily="66" charset="0"/>
              </a:rPr>
              <a:t> </a:t>
            </a:r>
            <a:r>
              <a:rPr lang="en-GB" sz="1600" b="1" dirty="0" err="1" smtClean="0">
                <a:solidFill>
                  <a:srgbClr val="002060"/>
                </a:solidFill>
                <a:latin typeface="Comic Sans MS" panose="030F0702030302020204" pitchFamily="66" charset="0"/>
              </a:rPr>
              <a:t>aus.</a:t>
            </a:r>
            <a:endParaRPr lang="en-GB" sz="1600" b="1" dirty="0" smtClean="0">
              <a:solidFill>
                <a:srgbClr val="002060"/>
              </a:solidFill>
              <a:latin typeface="Comic Sans MS" panose="030F0702030302020204" pitchFamily="66" charset="0"/>
            </a:endParaRPr>
          </a:p>
          <a:p>
            <a:r>
              <a:rPr lang="en-GB" sz="1600" b="1" dirty="0" smtClean="0">
                <a:solidFill>
                  <a:srgbClr val="FF0000"/>
                </a:solidFill>
                <a:latin typeface="Comic Sans MS" panose="030F0702030302020204" pitchFamily="66" charset="0"/>
              </a:rPr>
              <a:t>Read the lyrics and fill in the gaps.</a:t>
            </a:r>
            <a:endParaRPr lang="en-GB" sz="1600" b="1" dirty="0">
              <a:solidFill>
                <a:srgbClr val="FF0000"/>
              </a:solidFill>
              <a:latin typeface="Comic Sans MS" panose="030F0702030302020204" pitchFamily="66" charset="0"/>
            </a:endParaRPr>
          </a:p>
          <a:p>
            <a:r>
              <a:rPr lang="en-GB" sz="2800" b="1" dirty="0" smtClean="0">
                <a:solidFill>
                  <a:srgbClr val="002060"/>
                </a:solidFill>
                <a:latin typeface="Comic Sans MS" panose="030F0702030302020204" pitchFamily="66" charset="0"/>
              </a:rPr>
              <a:t>  </a:t>
            </a:r>
            <a:endParaRPr lang="en-GB" sz="2800" b="1" dirty="0">
              <a:solidFill>
                <a:srgbClr val="002060"/>
              </a:solidFill>
              <a:latin typeface="Comic Sans MS" panose="030F0702030302020204" pitchFamily="66" charset="0"/>
            </a:endParaRPr>
          </a:p>
        </p:txBody>
      </p:sp>
      <p:pic>
        <p:nvPicPr>
          <p:cNvPr id="3076" name="Picture 4" descr="http://images.clipartpanda.com/ear-clip-art-McLLy6RX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6" y="331592"/>
            <a:ext cx="877482" cy="1459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asyvectors.com/assets/images/vectors/afbig/252826a789ef1c4718b2c246d00a576f-sixteenth-notes-joined-in-a-pair-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46" y="1173658"/>
            <a:ext cx="493412" cy="9641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s.clipartpanda.com/reading-clip-art-reading-clipar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851" y="860647"/>
            <a:ext cx="1142927" cy="1590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7704" y="2060849"/>
            <a:ext cx="4760476" cy="2677656"/>
          </a:xfrm>
          <a:prstGeom prst="rect">
            <a:avLst/>
          </a:prstGeom>
          <a:solidFill>
            <a:srgbClr val="FFFF66"/>
          </a:solidFill>
          <a:ln w="41275">
            <a:solidFill>
              <a:srgbClr val="002060"/>
            </a:solidFill>
          </a:ln>
        </p:spPr>
        <p:txBody>
          <a:bodyPr wrap="square">
            <a:spAutoFit/>
          </a:bodyPr>
          <a:lstStyle/>
          <a:p>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„Ich </a:t>
            </a:r>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wär so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gerne </a:t>
            </a:r>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________</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
            </a:r>
            <a:b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b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Dann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wär </a:t>
            </a:r>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mein ____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niemals leer</a:t>
            </a:r>
            <a:b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b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Ich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wär so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gerne </a:t>
            </a:r>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______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
            </a:r>
            <a:b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b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Millionenschwer</a:t>
            </a:r>
            <a:b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b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Ich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wär so </a:t>
            </a:r>
            <a:r>
              <a:rPr lang="de-DE" sz="24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gerne </a:t>
            </a:r>
            <a:r>
              <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rPr>
              <a:t>_______“</a:t>
            </a:r>
            <a:endParaRPr lang="de-DE" sz="2400" b="1" dirty="0" smtClean="0">
              <a:solidFill>
                <a:srgbClr val="002060"/>
              </a:solidFill>
              <a:latin typeface="Comic Sans MS" panose="030F0702030302020204" pitchFamily="66" charset="0"/>
              <a:ea typeface="Times New Roman" panose="02020603050405020304" pitchFamily="18" charset="0"/>
              <a:cs typeface="Times New Roman" panose="02020603050405020304" pitchFamily="18" charset="0"/>
            </a:endParaRPr>
          </a:p>
          <a:p>
            <a:r>
              <a:rPr lang="de-DE" sz="2400" b="1" dirty="0">
                <a:solidFill>
                  <a:srgbClr val="002060"/>
                </a:solidFill>
                <a:latin typeface="Comic Sans MS" panose="030F0702030302020204" pitchFamily="66" charset="0"/>
                <a:cs typeface="Times New Roman" panose="02020603050405020304" pitchFamily="18" charset="0"/>
              </a:rPr>
              <a:t>	</a:t>
            </a:r>
            <a:r>
              <a:rPr lang="de-DE" sz="2400" b="1" dirty="0" smtClean="0">
                <a:solidFill>
                  <a:srgbClr val="002060"/>
                </a:solidFill>
                <a:latin typeface="Comic Sans MS" panose="030F0702030302020204" pitchFamily="66" charset="0"/>
                <a:cs typeface="Times New Roman" panose="02020603050405020304" pitchFamily="18" charset="0"/>
              </a:rPr>
              <a:t>		Die Prinzen</a:t>
            </a:r>
            <a:endParaRPr lang="en-GB" sz="2400" dirty="0"/>
          </a:p>
        </p:txBody>
      </p:sp>
      <p:sp>
        <p:nvSpPr>
          <p:cNvPr id="6" name="Rectangle 5"/>
          <p:cNvSpPr/>
          <p:nvPr/>
        </p:nvSpPr>
        <p:spPr>
          <a:xfrm>
            <a:off x="215644" y="5013176"/>
            <a:ext cx="8759905" cy="1384995"/>
          </a:xfrm>
          <a:prstGeom prst="rect">
            <a:avLst/>
          </a:prstGeom>
        </p:spPr>
        <p:txBody>
          <a:bodyPr wrap="square">
            <a:spAutoFit/>
          </a:bodyPr>
          <a:lstStyle/>
          <a:p>
            <a:r>
              <a:rPr lang="en-GB" sz="1600" b="1" dirty="0">
                <a:solidFill>
                  <a:srgbClr val="002060"/>
                </a:solidFill>
                <a:latin typeface="Comic Sans MS" panose="030F0702030302020204" pitchFamily="66" charset="0"/>
                <a:hlinkClick r:id="rId5"/>
              </a:rPr>
              <a:t>https://</a:t>
            </a:r>
            <a:r>
              <a:rPr lang="en-GB" sz="1600" b="1" dirty="0" smtClean="0">
                <a:solidFill>
                  <a:srgbClr val="002060"/>
                </a:solidFill>
                <a:latin typeface="Comic Sans MS" panose="030F0702030302020204" pitchFamily="66" charset="0"/>
                <a:hlinkClick r:id="rId5"/>
              </a:rPr>
              <a:t>www.youtube.com/watch?feature=player_detailpage&amp;v=2PlRVd9ib50</a:t>
            </a:r>
            <a:endParaRPr lang="en-GB" sz="1600" b="1" dirty="0" smtClean="0">
              <a:solidFill>
                <a:srgbClr val="002060"/>
              </a:solidFill>
              <a:latin typeface="Comic Sans MS" panose="030F0702030302020204" pitchFamily="66" charset="0"/>
            </a:endParaRPr>
          </a:p>
          <a:p>
            <a:endParaRPr lang="en-GB" sz="1600" b="1" dirty="0" smtClean="0">
              <a:solidFill>
                <a:srgbClr val="002060"/>
              </a:solidFill>
              <a:latin typeface="Comic Sans MS" panose="030F0702030302020204" pitchFamily="66" charset="0"/>
              <a:hlinkClick r:id="rId6"/>
            </a:endParaRPr>
          </a:p>
          <a:p>
            <a:r>
              <a:rPr lang="en-GB" sz="1600" b="1" dirty="0" smtClean="0">
                <a:solidFill>
                  <a:srgbClr val="002060"/>
                </a:solidFill>
                <a:latin typeface="Comic Sans MS" panose="030F0702030302020204" pitchFamily="66" charset="0"/>
                <a:hlinkClick r:id="rId6"/>
              </a:rPr>
              <a:t>(http</a:t>
            </a:r>
            <a:r>
              <a:rPr lang="en-GB" sz="1600" b="1" dirty="0">
                <a:solidFill>
                  <a:srgbClr val="002060"/>
                </a:solidFill>
                <a:latin typeface="Comic Sans MS" panose="030F0702030302020204" pitchFamily="66" charset="0"/>
                <a:hlinkClick r:id="rId6"/>
              </a:rPr>
              <a:t>://</a:t>
            </a:r>
            <a:r>
              <a:rPr lang="en-GB" sz="1600" b="1" dirty="0" smtClean="0">
                <a:solidFill>
                  <a:srgbClr val="002060"/>
                </a:solidFill>
                <a:latin typeface="Comic Sans MS" panose="030F0702030302020204" pitchFamily="66" charset="0"/>
                <a:hlinkClick r:id="rId6"/>
              </a:rPr>
              <a:t>lteacherstoolbox.blogspot.co.uk/2013/10/german-die-prinzen-millionar-song.html</a:t>
            </a:r>
            <a:r>
              <a:rPr lang="en-GB" sz="1600" b="1" dirty="0" smtClean="0">
                <a:solidFill>
                  <a:srgbClr val="002060"/>
                </a:solidFill>
                <a:latin typeface="Comic Sans MS" panose="030F0702030302020204" pitchFamily="66" charset="0"/>
              </a:rPr>
              <a:t>)</a:t>
            </a:r>
          </a:p>
          <a:p>
            <a:endParaRPr lang="en-GB" sz="20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7326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pic>
        <p:nvPicPr>
          <p:cNvPr id="5" name="Picture 4"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1" y="1"/>
            <a:ext cx="3563888" cy="1602734"/>
          </a:xfrm>
          <a:prstGeom prst="rect">
            <a:avLst/>
          </a:prstGeom>
          <a:noFill/>
        </p:spPr>
      </p:pic>
      <p:sp>
        <p:nvSpPr>
          <p:cNvPr id="6" name="TextBox 5"/>
          <p:cNvSpPr txBox="1"/>
          <p:nvPr/>
        </p:nvSpPr>
        <p:spPr>
          <a:xfrm>
            <a:off x="323528" y="1772816"/>
            <a:ext cx="8352928" cy="4801314"/>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  </a:t>
            </a:r>
            <a:r>
              <a:rPr lang="en-GB" b="1" dirty="0" smtClean="0"/>
              <a:t>Which? </a:t>
            </a:r>
            <a:r>
              <a:rPr lang="en-GB" dirty="0" smtClean="0"/>
              <a:t>– Select your literary text (*see handout)</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When? </a:t>
            </a:r>
            <a:r>
              <a:rPr lang="en-GB" dirty="0" smtClean="0"/>
              <a:t>– Decide where it might fit within your curriculum/scheme of work (*use AQA topics and themes to help)</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Why? </a:t>
            </a:r>
            <a:r>
              <a:rPr lang="en-GB" dirty="0" smtClean="0"/>
              <a:t>– Which language or cultural skills will it allow you to teach and/or develop?  Focus on form, content or both? (*use KS3 Framework objectives to help)</a:t>
            </a:r>
          </a:p>
          <a:p>
            <a:endParaRPr lang="en-GB" dirty="0" smtClean="0"/>
          </a:p>
          <a:p>
            <a:pPr marL="285750" indent="-285750">
              <a:buFont typeface="Wingdings" panose="05000000000000000000" pitchFamily="2" charset="2"/>
              <a:buChar char="v"/>
            </a:pPr>
            <a:r>
              <a:rPr lang="en-GB" dirty="0"/>
              <a:t> </a:t>
            </a:r>
            <a:r>
              <a:rPr lang="en-GB" dirty="0" smtClean="0"/>
              <a:t> </a:t>
            </a:r>
            <a:r>
              <a:rPr lang="en-GB" b="1" dirty="0" smtClean="0"/>
              <a:t>How? </a:t>
            </a:r>
            <a:r>
              <a:rPr lang="en-GB" dirty="0" smtClean="0"/>
              <a:t>– What will you do with the resource? (*use handout of ideas to help)</a:t>
            </a:r>
          </a:p>
          <a:p>
            <a:endParaRPr lang="en-GB" dirty="0"/>
          </a:p>
          <a:p>
            <a:endParaRPr lang="en-GB" dirty="0" smtClean="0"/>
          </a:p>
          <a:p>
            <a:r>
              <a:rPr lang="en-GB" b="1" dirty="0" smtClean="0"/>
              <a:t>TASK:  </a:t>
            </a:r>
          </a:p>
          <a:p>
            <a:r>
              <a:rPr lang="en-GB" dirty="0" smtClean="0"/>
              <a:t>Using the resources on your table, work in pairs or threes on one of the poems in your resource pack.</a:t>
            </a:r>
          </a:p>
          <a:p>
            <a:endParaRPr lang="en-GB" dirty="0"/>
          </a:p>
          <a:p>
            <a:r>
              <a:rPr lang="en-GB" dirty="0" smtClean="0"/>
              <a:t>If we have time, be ready to share two ideas!</a:t>
            </a:r>
            <a:endParaRPr lang="en-GB" dirty="0"/>
          </a:p>
        </p:txBody>
      </p:sp>
    </p:spTree>
    <p:extLst>
      <p:ext uri="{BB962C8B-B14F-4D97-AF65-F5344CB8AC3E}">
        <p14:creationId xmlns:p14="http://schemas.microsoft.com/office/powerpoint/2010/main" val="2702810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66725" y="1870075"/>
            <a:ext cx="5905500" cy="1143000"/>
          </a:xfrm>
        </p:spPr>
        <p:txBody>
          <a:bodyPr/>
          <a:lstStyle/>
          <a:p>
            <a:pPr eaLnBrk="1" hangingPunct="1"/>
            <a:r>
              <a:rPr lang="en-GB" dirty="0" smtClean="0">
                <a:solidFill>
                  <a:srgbClr val="004D95"/>
                </a:solidFill>
              </a:rPr>
              <a:t>Keep in touch!</a:t>
            </a:r>
            <a:endParaRPr lang="en-GB" dirty="0" smtClean="0"/>
          </a:p>
        </p:txBody>
      </p:sp>
      <p:sp>
        <p:nvSpPr>
          <p:cNvPr id="14341" name="Rectangle 3"/>
          <p:cNvSpPr>
            <a:spLocks noGrp="1" noChangeArrowheads="1"/>
          </p:cNvSpPr>
          <p:nvPr>
            <p:ph idx="1"/>
          </p:nvPr>
        </p:nvSpPr>
        <p:spPr>
          <a:xfrm>
            <a:off x="467544" y="2564904"/>
            <a:ext cx="5689600" cy="3228975"/>
          </a:xfrm>
        </p:spPr>
        <p:txBody>
          <a:bodyPr/>
          <a:lstStyle/>
          <a:p>
            <a:pPr marL="0" indent="0" eaLnBrk="1" hangingPunct="1"/>
            <a:endParaRPr lang="en-GB" b="0" dirty="0" smtClean="0"/>
          </a:p>
          <a:p>
            <a:pPr marL="0" indent="0" eaLnBrk="1" hangingPunct="1"/>
            <a:endParaRPr lang="en-GB" b="0" dirty="0" smtClean="0"/>
          </a:p>
          <a:p>
            <a:pPr marL="0" indent="0" eaLnBrk="1" hangingPunct="1"/>
            <a:r>
              <a:rPr lang="en-GB" b="0" dirty="0" smtClean="0">
                <a:hlinkClick r:id="rId2"/>
              </a:rPr>
              <a:t>c.conlon@ucl.ac.uk</a:t>
            </a:r>
            <a:endParaRPr lang="en-GB" b="0" dirty="0" smtClean="0"/>
          </a:p>
          <a:p>
            <a:pPr marL="0" indent="0" eaLnBrk="1" hangingPunct="1"/>
            <a:endParaRPr lang="en-GB" b="0" dirty="0"/>
          </a:p>
          <a:p>
            <a:pPr marL="0" indent="0" eaLnBrk="1" hangingPunct="1"/>
            <a:r>
              <a:rPr lang="en-GB" b="0" smtClean="0">
                <a:hlinkClick r:id="rId3"/>
              </a:rPr>
              <a:t>c.christie@ucl.ac.uk</a:t>
            </a:r>
            <a:endParaRPr lang="en-GB" b="0" dirty="0" smtClean="0"/>
          </a:p>
          <a:p>
            <a:pPr marL="0" indent="0" eaLnBrk="1" hangingPunct="1"/>
            <a:endParaRPr lang="en-GB" b="0" dirty="0"/>
          </a:p>
          <a:p>
            <a:pPr marL="0" indent="0" eaLnBrk="1" hangingPunct="1"/>
            <a:endParaRPr lang="en-GB" sz="3200" b="0" dirty="0" smtClean="0">
              <a:latin typeface="Freestyle Script" panose="030804020302050B0404" pitchFamily="66" charset="0"/>
            </a:endParaRPr>
          </a:p>
          <a:p>
            <a:pPr marL="0" indent="0" eaLnBrk="1" hangingPunct="1"/>
            <a:r>
              <a:rPr lang="en-GB" sz="3200" b="0" dirty="0" smtClean="0">
                <a:latin typeface="Freestyle Script" panose="030804020302050B0404" pitchFamily="66" charset="0"/>
              </a:rPr>
              <a:t>With thanks to the 2014-15 UCL-IOE student teachers, subject mentors and tutors!</a:t>
            </a:r>
          </a:p>
          <a:p>
            <a:pPr marL="0" indent="0" eaLnBrk="1" hangingPunct="1"/>
            <a:endParaRPr lang="en-GB" b="0" dirty="0" smtClean="0"/>
          </a:p>
          <a:p>
            <a:pPr marL="0" indent="0" eaLnBrk="1" hangingPunct="1"/>
            <a:endParaRPr lang="en-GB" b="0" dirty="0" smtClean="0"/>
          </a:p>
          <a:p>
            <a:pPr marL="0" indent="0" eaLnBrk="1" hangingPunct="1"/>
            <a:endParaRPr lang="en-GB" dirty="0" smtClean="0"/>
          </a:p>
        </p:txBody>
      </p:sp>
      <p:pic>
        <p:nvPicPr>
          <p:cNvPr id="14339" name="Picture 8" descr="Image"/>
          <p:cNvPicPr>
            <a:picLocks noChangeAspect="1" noChangeArrowheads="1"/>
          </p:cNvPicPr>
          <p:nvPr/>
        </p:nvPicPr>
        <p:blipFill>
          <a:blip r:embed="rId4" cstate="print"/>
          <a:srcRect l="714"/>
          <a:stretch>
            <a:fillRect/>
          </a:stretch>
        </p:blipFill>
        <p:spPr bwMode="auto">
          <a:xfrm>
            <a:off x="6753225" y="1585913"/>
            <a:ext cx="2401888" cy="4206875"/>
          </a:xfrm>
          <a:prstGeom prst="rect">
            <a:avLst/>
          </a:prstGeom>
          <a:noFill/>
          <a:ln w="9525">
            <a:noFill/>
            <a:miter lim="800000"/>
            <a:headEnd/>
            <a:tailEnd/>
          </a:ln>
        </p:spPr>
      </p:pic>
      <p:sp>
        <p:nvSpPr>
          <p:cNvPr id="14342" name="Rectangle 5"/>
          <p:cNvSpPr>
            <a:spLocks noChangeArrowheads="1"/>
          </p:cNvSpPr>
          <p:nvPr/>
        </p:nvSpPr>
        <p:spPr bwMode="auto">
          <a:xfrm>
            <a:off x="6732588" y="4941888"/>
            <a:ext cx="2411412" cy="1916112"/>
          </a:xfrm>
          <a:prstGeom prst="rect">
            <a:avLst/>
          </a:prstGeom>
          <a:solidFill>
            <a:srgbClr val="004D95"/>
          </a:solidFill>
          <a:ln w="12700">
            <a:solidFill>
              <a:srgbClr val="FFFFFF"/>
            </a:solidFill>
            <a:miter lim="800000"/>
            <a:headEnd/>
            <a:tailEnd/>
          </a:ln>
        </p:spPr>
        <p:txBody>
          <a:bodyPr wrap="none" lIns="126000" rIns="126000"/>
          <a:lstStyle/>
          <a:p>
            <a:pPr>
              <a:lnSpc>
                <a:spcPct val="94000"/>
              </a:lnSpc>
            </a:pPr>
            <a:r>
              <a:rPr lang="en-GB" sz="1400" b="1">
                <a:solidFill>
                  <a:schemeClr val="bg1"/>
                </a:solidFill>
              </a:rPr>
              <a:t>Institute of Education</a:t>
            </a:r>
          </a:p>
          <a:p>
            <a:pPr>
              <a:lnSpc>
                <a:spcPct val="94000"/>
              </a:lnSpc>
            </a:pPr>
            <a:r>
              <a:rPr lang="en-GB" sz="1400">
                <a:solidFill>
                  <a:schemeClr val="bg1"/>
                </a:solidFill>
              </a:rPr>
              <a:t>University of London</a:t>
            </a:r>
          </a:p>
          <a:p>
            <a:pPr>
              <a:lnSpc>
                <a:spcPct val="94000"/>
              </a:lnSpc>
            </a:pPr>
            <a:r>
              <a:rPr lang="en-GB" sz="1400">
                <a:solidFill>
                  <a:schemeClr val="bg1"/>
                </a:solidFill>
              </a:rPr>
              <a:t>20 Bedford Way</a:t>
            </a:r>
          </a:p>
          <a:p>
            <a:pPr>
              <a:lnSpc>
                <a:spcPct val="94000"/>
              </a:lnSpc>
            </a:pPr>
            <a:r>
              <a:rPr lang="en-GB" sz="1400">
                <a:solidFill>
                  <a:schemeClr val="bg1"/>
                </a:solidFill>
              </a:rPr>
              <a:t>London WC1H 0AL</a:t>
            </a:r>
          </a:p>
          <a:p>
            <a:pPr>
              <a:lnSpc>
                <a:spcPct val="94000"/>
              </a:lnSpc>
            </a:pPr>
            <a:endParaRPr lang="en-GB" sz="1000">
              <a:solidFill>
                <a:schemeClr val="bg1"/>
              </a:solidFill>
            </a:endParaRPr>
          </a:p>
          <a:p>
            <a:pPr>
              <a:lnSpc>
                <a:spcPct val="94000"/>
              </a:lnSpc>
            </a:pPr>
            <a:r>
              <a:rPr lang="en-GB" sz="1400">
                <a:solidFill>
                  <a:schemeClr val="bg1"/>
                </a:solidFill>
              </a:rPr>
              <a:t>Tel +44 (0)20 7612 6000</a:t>
            </a:r>
          </a:p>
          <a:p>
            <a:pPr>
              <a:lnSpc>
                <a:spcPct val="94000"/>
              </a:lnSpc>
            </a:pPr>
            <a:r>
              <a:rPr lang="en-GB" sz="1400">
                <a:solidFill>
                  <a:schemeClr val="bg1"/>
                </a:solidFill>
              </a:rPr>
              <a:t>Fax +44 (0)20 7612 6126</a:t>
            </a:r>
          </a:p>
          <a:p>
            <a:pPr>
              <a:lnSpc>
                <a:spcPct val="94000"/>
              </a:lnSpc>
            </a:pPr>
            <a:r>
              <a:rPr lang="en-GB" sz="1400">
                <a:solidFill>
                  <a:schemeClr val="bg1"/>
                </a:solidFill>
              </a:rPr>
              <a:t>Email info@ioe.ac.uk</a:t>
            </a:r>
          </a:p>
          <a:p>
            <a:pPr>
              <a:lnSpc>
                <a:spcPct val="94000"/>
              </a:lnSpc>
            </a:pPr>
            <a:r>
              <a:rPr lang="en-GB" sz="1400">
                <a:solidFill>
                  <a:schemeClr val="bg1"/>
                </a:solidFill>
              </a:rPr>
              <a:t>Web  ioe.ac.uk</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16632"/>
            <a:ext cx="2351258" cy="11573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201946"/>
            <a:ext cx="7056784" cy="1477328"/>
          </a:xfrm>
          <a:prstGeom prst="rect">
            <a:avLst/>
          </a:prstGeom>
        </p:spPr>
        <p:txBody>
          <a:bodyPr wrap="square">
            <a:spAutoFit/>
          </a:bodyPr>
          <a:lstStyle/>
          <a:p>
            <a:endParaRPr lang="en-GB" sz="2400" dirty="0"/>
          </a:p>
          <a:p>
            <a:endParaRPr lang="en-GB" sz="2400" dirty="0" smtClean="0"/>
          </a:p>
          <a:p>
            <a:endParaRPr lang="en-GB" sz="24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sp>
        <p:nvSpPr>
          <p:cNvPr id="6" name="Rectangle 5"/>
          <p:cNvSpPr/>
          <p:nvPr/>
        </p:nvSpPr>
        <p:spPr>
          <a:xfrm>
            <a:off x="683568" y="1700808"/>
            <a:ext cx="7848872" cy="1138773"/>
          </a:xfrm>
          <a:prstGeom prst="rect">
            <a:avLst/>
          </a:prstGeom>
        </p:spPr>
        <p:txBody>
          <a:bodyPr wrap="square">
            <a:spAutoFit/>
          </a:bodyPr>
          <a:lstStyle/>
          <a:p>
            <a:pPr eaLnBrk="1" hangingPunct="1"/>
            <a:r>
              <a:rPr lang="en-GB" altLang="en-US" dirty="0" smtClean="0"/>
              <a:t>“… read </a:t>
            </a:r>
            <a:r>
              <a:rPr lang="en-GB" altLang="en-US" b="1" dirty="0">
                <a:solidFill>
                  <a:srgbClr val="7030A0"/>
                </a:solidFill>
              </a:rPr>
              <a:t>literary texts </a:t>
            </a:r>
            <a:r>
              <a:rPr lang="en-GB" altLang="en-US" dirty="0"/>
              <a:t>in the language [such as </a:t>
            </a:r>
            <a:r>
              <a:rPr lang="en-GB" altLang="en-US" b="1" dirty="0">
                <a:solidFill>
                  <a:srgbClr val="7030A0"/>
                </a:solidFill>
              </a:rPr>
              <a:t>stories, songs, poems and letters</a:t>
            </a:r>
            <a:r>
              <a:rPr lang="en-GB" altLang="en-US" dirty="0"/>
              <a:t>], to stimulate ideas, develop creative expression and expand understanding of the language and culture” </a:t>
            </a:r>
          </a:p>
          <a:p>
            <a:pPr eaLnBrk="1" hangingPunct="1">
              <a:buFont typeface="Wingdings 2" panose="05020102010507070707" pitchFamily="18" charset="2"/>
              <a:buNone/>
            </a:pPr>
            <a:r>
              <a:rPr lang="en-GB" altLang="en-US" sz="1400" dirty="0" smtClean="0"/>
              <a:t>Languages </a:t>
            </a:r>
            <a:r>
              <a:rPr lang="en-GB" altLang="en-US" sz="1400" dirty="0"/>
              <a:t>programmes of study: key stage 3 National curriculum in </a:t>
            </a:r>
            <a:r>
              <a:rPr lang="en-GB" altLang="en-US" sz="1400" dirty="0" smtClean="0"/>
              <a:t>England (</a:t>
            </a:r>
            <a:r>
              <a:rPr lang="en-GB" altLang="en-US" sz="1400" dirty="0" err="1" smtClean="0"/>
              <a:t>DfE</a:t>
            </a:r>
            <a:r>
              <a:rPr lang="en-GB" altLang="en-US" sz="1400" dirty="0" smtClean="0"/>
              <a:t> 2013)</a:t>
            </a:r>
            <a:endParaRPr lang="en-GB" altLang="en-US" sz="1400" dirty="0"/>
          </a:p>
        </p:txBody>
      </p:sp>
      <p:sp>
        <p:nvSpPr>
          <p:cNvPr id="7" name="TextBox 6"/>
          <p:cNvSpPr txBox="1"/>
          <p:nvPr/>
        </p:nvSpPr>
        <p:spPr>
          <a:xfrm>
            <a:off x="755576" y="764704"/>
            <a:ext cx="2467342" cy="369332"/>
          </a:xfrm>
          <a:prstGeom prst="rect">
            <a:avLst/>
          </a:prstGeom>
          <a:noFill/>
        </p:spPr>
        <p:txBody>
          <a:bodyPr wrap="none" rtlCol="0">
            <a:spAutoFit/>
          </a:bodyPr>
          <a:lstStyle/>
          <a:p>
            <a:r>
              <a:rPr lang="en-GB" dirty="0" smtClean="0"/>
              <a:t>What is a literary text?</a:t>
            </a:r>
            <a:endParaRPr lang="en-GB" dirty="0"/>
          </a:p>
        </p:txBody>
      </p:sp>
      <p:sp>
        <p:nvSpPr>
          <p:cNvPr id="8" name="Rectangle 7"/>
          <p:cNvSpPr/>
          <p:nvPr/>
        </p:nvSpPr>
        <p:spPr>
          <a:xfrm>
            <a:off x="395536" y="3116580"/>
            <a:ext cx="8424935" cy="3970318"/>
          </a:xfrm>
          <a:prstGeom prst="rect">
            <a:avLst/>
          </a:prstGeom>
        </p:spPr>
        <p:txBody>
          <a:bodyPr wrap="square">
            <a:spAutoFit/>
          </a:bodyPr>
          <a:lstStyle/>
          <a:p>
            <a:r>
              <a:rPr lang="en-GB" sz="2400" i="1" dirty="0"/>
              <a:t>‘ … a wide variety of imaginative and creative writing that leads to an appreciation of a </a:t>
            </a:r>
            <a:r>
              <a:rPr lang="en-GB" sz="2400" i="1" dirty="0" smtClean="0"/>
              <a:t>cultural heritage...’  </a:t>
            </a:r>
          </a:p>
          <a:p>
            <a:r>
              <a:rPr lang="en-GB" dirty="0" err="1" smtClean="0"/>
              <a:t>Fotini</a:t>
            </a:r>
            <a:r>
              <a:rPr lang="en-GB" dirty="0" smtClean="0"/>
              <a:t> </a:t>
            </a:r>
            <a:r>
              <a:rPr lang="en-GB" dirty="0" err="1" smtClean="0">
                <a:solidFill>
                  <a:srgbClr val="000000"/>
                </a:solidFill>
              </a:rPr>
              <a:t>Diamantidaki</a:t>
            </a:r>
            <a:r>
              <a:rPr lang="en-GB" dirty="0" smtClean="0">
                <a:solidFill>
                  <a:srgbClr val="000000"/>
                </a:solidFill>
              </a:rPr>
              <a:t> </a:t>
            </a:r>
            <a:r>
              <a:rPr lang="en-GB" dirty="0">
                <a:solidFill>
                  <a:srgbClr val="000000"/>
                </a:solidFill>
              </a:rPr>
              <a:t>– UCL </a:t>
            </a:r>
            <a:r>
              <a:rPr lang="en-GB" dirty="0" smtClean="0">
                <a:solidFill>
                  <a:srgbClr val="000000"/>
                </a:solidFill>
              </a:rPr>
              <a:t>IOE</a:t>
            </a:r>
          </a:p>
          <a:p>
            <a:endParaRPr lang="en-GB" dirty="0">
              <a:solidFill>
                <a:srgbClr val="000000"/>
              </a:solidFill>
            </a:endParaRPr>
          </a:p>
          <a:p>
            <a:r>
              <a:rPr lang="en-GB" i="1" dirty="0" smtClean="0">
                <a:solidFill>
                  <a:srgbClr val="000000"/>
                </a:solidFill>
              </a:rPr>
              <a:t>‘</a:t>
            </a:r>
            <a:r>
              <a:rPr lang="en-GB" sz="2400" i="1" dirty="0" smtClean="0">
                <a:solidFill>
                  <a:srgbClr val="000000"/>
                </a:solidFill>
              </a:rPr>
              <a:t> …culturally rooted language which is purposefully patterned and representational, which actively promotes a process of interpretation and which encourages a pleasurable interaction with and negotiation of its meanings.’</a:t>
            </a:r>
          </a:p>
          <a:p>
            <a:endParaRPr lang="en-GB" dirty="0" smtClean="0">
              <a:solidFill>
                <a:srgbClr val="000000"/>
              </a:solidFill>
            </a:endParaRPr>
          </a:p>
          <a:p>
            <a:r>
              <a:rPr lang="en-GB" dirty="0" smtClean="0">
                <a:solidFill>
                  <a:srgbClr val="000000"/>
                </a:solidFill>
              </a:rPr>
              <a:t>Carter 1996 in Coffey 2016 (book in press)</a:t>
            </a:r>
          </a:p>
          <a:p>
            <a:endParaRPr lang="en-GB" dirty="0">
              <a:solidFill>
                <a:srgbClr val="000000"/>
              </a:solidFill>
            </a:endParaRPr>
          </a:p>
          <a:p>
            <a:endParaRPr lang="en-GB" dirty="0">
              <a:solidFill>
                <a:srgbClr val="000000"/>
              </a:solidFill>
            </a:endParaRPr>
          </a:p>
        </p:txBody>
      </p:sp>
    </p:spTree>
    <p:extLst>
      <p:ext uri="{BB962C8B-B14F-4D97-AF65-F5344CB8AC3E}">
        <p14:creationId xmlns:p14="http://schemas.microsoft.com/office/powerpoint/2010/main" val="14415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solidFill>
                  <a:srgbClr val="000000"/>
                </a:solidFill>
              </a:rPr>
              <a:pPr/>
              <a:t>5</a:t>
            </a:fld>
            <a:endParaRPr lang="en-US" dirty="0" smtClean="0">
              <a:solidFill>
                <a:srgbClr val="000000"/>
              </a:solidFill>
            </a:endParaRPr>
          </a:p>
        </p:txBody>
      </p:sp>
      <p:pic>
        <p:nvPicPr>
          <p:cNvPr id="2" name="Picture 1"/>
          <p:cNvPicPr>
            <a:picLocks noChangeAspect="1"/>
          </p:cNvPicPr>
          <p:nvPr/>
        </p:nvPicPr>
        <p:blipFill>
          <a:blip r:embed="rId2"/>
          <a:stretch>
            <a:fillRect/>
          </a:stretch>
        </p:blipFill>
        <p:spPr>
          <a:xfrm>
            <a:off x="144720" y="836712"/>
            <a:ext cx="8951255" cy="4464496"/>
          </a:xfrm>
          <a:prstGeom prst="rect">
            <a:avLst/>
          </a:prstGeom>
        </p:spPr>
      </p:pic>
      <p:pic>
        <p:nvPicPr>
          <p:cNvPr id="9" name="Picture 8"/>
          <p:cNvPicPr>
            <a:picLocks noChangeAspect="1"/>
          </p:cNvPicPr>
          <p:nvPr/>
        </p:nvPicPr>
        <p:blipFill>
          <a:blip r:embed="rId3"/>
          <a:stretch>
            <a:fillRect/>
          </a:stretch>
        </p:blipFill>
        <p:spPr>
          <a:xfrm>
            <a:off x="179512" y="5979205"/>
            <a:ext cx="1524983" cy="751795"/>
          </a:xfrm>
          <a:prstGeom prst="rect">
            <a:avLst/>
          </a:prstGeom>
        </p:spPr>
      </p:pic>
      <p:sp>
        <p:nvSpPr>
          <p:cNvPr id="3" name="Rectangle 2"/>
          <p:cNvSpPr/>
          <p:nvPr/>
        </p:nvSpPr>
        <p:spPr>
          <a:xfrm>
            <a:off x="2262152" y="6170436"/>
            <a:ext cx="3317960" cy="369332"/>
          </a:xfrm>
          <a:prstGeom prst="rect">
            <a:avLst/>
          </a:prstGeom>
        </p:spPr>
        <p:txBody>
          <a:bodyPr wrap="square">
            <a:spAutoFit/>
          </a:bodyPr>
          <a:lstStyle/>
          <a:p>
            <a:r>
              <a:rPr lang="en-GB" dirty="0" err="1"/>
              <a:t>Fotini</a:t>
            </a:r>
            <a:r>
              <a:rPr lang="en-GB" dirty="0"/>
              <a:t> </a:t>
            </a:r>
            <a:r>
              <a:rPr lang="en-GB" dirty="0" err="1">
                <a:solidFill>
                  <a:srgbClr val="000000"/>
                </a:solidFill>
              </a:rPr>
              <a:t>Diamantidaki</a:t>
            </a:r>
            <a:r>
              <a:rPr lang="en-GB" dirty="0">
                <a:solidFill>
                  <a:srgbClr val="000000"/>
                </a:solidFill>
              </a:rPr>
              <a:t> – UCL IOE</a:t>
            </a:r>
          </a:p>
        </p:txBody>
      </p:sp>
    </p:spTree>
    <p:extLst>
      <p:ext uri="{BB962C8B-B14F-4D97-AF65-F5344CB8AC3E}">
        <p14:creationId xmlns:p14="http://schemas.microsoft.com/office/powerpoint/2010/main" val="2685687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201946"/>
            <a:ext cx="7056784" cy="1477328"/>
          </a:xfrm>
          <a:prstGeom prst="rect">
            <a:avLst/>
          </a:prstGeom>
        </p:spPr>
        <p:txBody>
          <a:bodyPr wrap="square">
            <a:spAutoFit/>
          </a:bodyPr>
          <a:lstStyle/>
          <a:p>
            <a:endParaRPr lang="en-GB" sz="2400" dirty="0"/>
          </a:p>
          <a:p>
            <a:endParaRPr lang="en-GB" sz="2400" dirty="0" smtClean="0"/>
          </a:p>
          <a:p>
            <a:endParaRPr lang="en-GB" sz="24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2388"/>
            <a:ext cx="3042198" cy="1497455"/>
          </a:xfrm>
          <a:prstGeom prst="rect">
            <a:avLst/>
          </a:prstGeom>
        </p:spPr>
      </p:pic>
      <p:sp>
        <p:nvSpPr>
          <p:cNvPr id="6" name="Rectangle 5"/>
          <p:cNvSpPr/>
          <p:nvPr/>
        </p:nvSpPr>
        <p:spPr>
          <a:xfrm>
            <a:off x="323528" y="2038492"/>
            <a:ext cx="7848872" cy="1415772"/>
          </a:xfrm>
          <a:prstGeom prst="rect">
            <a:avLst/>
          </a:prstGeom>
        </p:spPr>
        <p:txBody>
          <a:bodyPr wrap="square">
            <a:spAutoFit/>
          </a:bodyPr>
          <a:lstStyle/>
          <a:p>
            <a:pPr eaLnBrk="1" hangingPunct="1"/>
            <a:r>
              <a:rPr lang="en-GB" altLang="en-US" dirty="0" smtClean="0"/>
              <a:t>“… read </a:t>
            </a:r>
            <a:r>
              <a:rPr lang="en-GB" altLang="en-US" dirty="0"/>
              <a:t>literary texts in the language [such as stories, songs, poems and letters], </a:t>
            </a:r>
            <a:r>
              <a:rPr lang="en-GB" altLang="en-US" b="1" dirty="0">
                <a:solidFill>
                  <a:srgbClr val="7030A0"/>
                </a:solidFill>
              </a:rPr>
              <a:t>to stimulate ideas</a:t>
            </a:r>
            <a:r>
              <a:rPr lang="en-GB" altLang="en-US" dirty="0"/>
              <a:t>, </a:t>
            </a:r>
            <a:r>
              <a:rPr lang="en-GB" altLang="en-US" b="1" dirty="0">
                <a:solidFill>
                  <a:srgbClr val="FF0000"/>
                </a:solidFill>
              </a:rPr>
              <a:t>develop creative expression</a:t>
            </a:r>
            <a:r>
              <a:rPr lang="en-GB" altLang="en-US" b="1" dirty="0"/>
              <a:t> </a:t>
            </a:r>
            <a:r>
              <a:rPr lang="en-GB" altLang="en-US" dirty="0"/>
              <a:t>and </a:t>
            </a:r>
            <a:r>
              <a:rPr lang="en-GB" altLang="en-US" b="1" dirty="0">
                <a:solidFill>
                  <a:schemeClr val="tx2"/>
                </a:solidFill>
              </a:rPr>
              <a:t>expand understanding of the language and culture</a:t>
            </a:r>
            <a:r>
              <a:rPr lang="en-GB" altLang="en-US" dirty="0"/>
              <a:t>” </a:t>
            </a:r>
          </a:p>
          <a:p>
            <a:pPr eaLnBrk="1" hangingPunct="1">
              <a:buFont typeface="Wingdings 2" panose="05020102010507070707" pitchFamily="18" charset="2"/>
              <a:buNone/>
            </a:pPr>
            <a:endParaRPr lang="en-GB" altLang="en-US" dirty="0" smtClean="0"/>
          </a:p>
          <a:p>
            <a:pPr eaLnBrk="1" hangingPunct="1">
              <a:buFont typeface="Wingdings 2" panose="05020102010507070707" pitchFamily="18" charset="2"/>
              <a:buNone/>
            </a:pPr>
            <a:r>
              <a:rPr lang="en-GB" altLang="en-US" sz="1400" dirty="0" smtClean="0"/>
              <a:t>Languages </a:t>
            </a:r>
            <a:r>
              <a:rPr lang="en-GB" altLang="en-US" sz="1400" dirty="0"/>
              <a:t>programmes of study: key stage 3 National curriculum in </a:t>
            </a:r>
            <a:r>
              <a:rPr lang="en-GB" altLang="en-US" sz="1400" dirty="0" smtClean="0"/>
              <a:t>England (</a:t>
            </a:r>
            <a:r>
              <a:rPr lang="en-GB" altLang="en-US" sz="1400" dirty="0" err="1" smtClean="0"/>
              <a:t>DfE</a:t>
            </a:r>
            <a:r>
              <a:rPr lang="en-GB" altLang="en-US" sz="1400" dirty="0" smtClean="0"/>
              <a:t> 2013)</a:t>
            </a:r>
            <a:endParaRPr lang="en-GB" altLang="en-US" sz="1400" dirty="0"/>
          </a:p>
        </p:txBody>
      </p:sp>
      <p:sp>
        <p:nvSpPr>
          <p:cNvPr id="7" name="TextBox 6"/>
          <p:cNvSpPr txBox="1"/>
          <p:nvPr/>
        </p:nvSpPr>
        <p:spPr>
          <a:xfrm>
            <a:off x="755576" y="764704"/>
            <a:ext cx="2467342" cy="369332"/>
          </a:xfrm>
          <a:prstGeom prst="rect">
            <a:avLst/>
          </a:prstGeom>
          <a:noFill/>
        </p:spPr>
        <p:txBody>
          <a:bodyPr wrap="none" rtlCol="0">
            <a:spAutoFit/>
          </a:bodyPr>
          <a:lstStyle/>
          <a:p>
            <a:r>
              <a:rPr lang="en-GB" dirty="0" smtClean="0"/>
              <a:t>What is a literary text?</a:t>
            </a:r>
            <a:endParaRPr lang="en-GB" dirty="0"/>
          </a:p>
        </p:txBody>
      </p:sp>
      <p:sp>
        <p:nvSpPr>
          <p:cNvPr id="8" name="Rectangle 7"/>
          <p:cNvSpPr/>
          <p:nvPr/>
        </p:nvSpPr>
        <p:spPr>
          <a:xfrm>
            <a:off x="251520" y="3842728"/>
            <a:ext cx="8424935" cy="2677656"/>
          </a:xfrm>
          <a:prstGeom prst="rect">
            <a:avLst/>
          </a:prstGeom>
        </p:spPr>
        <p:txBody>
          <a:bodyPr wrap="square">
            <a:spAutoFit/>
          </a:bodyPr>
          <a:lstStyle/>
          <a:p>
            <a:r>
              <a:rPr lang="en-GB" sz="2800" b="1" dirty="0" smtClean="0">
                <a:solidFill>
                  <a:srgbClr val="000000"/>
                </a:solidFill>
              </a:rPr>
              <a:t>Focus on form </a:t>
            </a:r>
            <a:r>
              <a:rPr lang="en-GB" sz="2800" dirty="0" smtClean="0">
                <a:solidFill>
                  <a:srgbClr val="000000"/>
                </a:solidFill>
              </a:rPr>
              <a:t>– lexis, syntax , grammar </a:t>
            </a:r>
          </a:p>
          <a:p>
            <a:r>
              <a:rPr lang="en-GB" sz="2800" dirty="0" err="1" smtClean="0">
                <a:solidFill>
                  <a:srgbClr val="000000"/>
                </a:solidFill>
              </a:rPr>
              <a:t>e.g</a:t>
            </a:r>
            <a:r>
              <a:rPr lang="en-GB" sz="2800" dirty="0" smtClean="0">
                <a:solidFill>
                  <a:srgbClr val="000000"/>
                </a:solidFill>
              </a:rPr>
              <a:t> gender</a:t>
            </a:r>
            <a:r>
              <a:rPr lang="en-GB" sz="2800" dirty="0">
                <a:solidFill>
                  <a:srgbClr val="000000"/>
                </a:solidFill>
              </a:rPr>
              <a:t>, adjectives, tenses, </a:t>
            </a:r>
            <a:r>
              <a:rPr lang="en-GB" sz="2800" dirty="0" smtClean="0">
                <a:solidFill>
                  <a:srgbClr val="000000"/>
                </a:solidFill>
              </a:rPr>
              <a:t>comparatives</a:t>
            </a:r>
            <a:r>
              <a:rPr lang="en-GB" sz="2800" dirty="0">
                <a:solidFill>
                  <a:srgbClr val="000000"/>
                </a:solidFill>
              </a:rPr>
              <a:t> </a:t>
            </a:r>
            <a:r>
              <a:rPr lang="en-GB" sz="2800" dirty="0" err="1" smtClean="0">
                <a:solidFill>
                  <a:srgbClr val="000000"/>
                </a:solidFill>
              </a:rPr>
              <a:t>etc</a:t>
            </a:r>
            <a:endParaRPr lang="en-GB" sz="2800" dirty="0" smtClean="0">
              <a:solidFill>
                <a:srgbClr val="000000"/>
              </a:solidFill>
            </a:endParaRPr>
          </a:p>
          <a:p>
            <a:endParaRPr lang="en-GB" sz="2800" dirty="0">
              <a:solidFill>
                <a:srgbClr val="000000"/>
              </a:solidFill>
            </a:endParaRPr>
          </a:p>
          <a:p>
            <a:r>
              <a:rPr lang="en-GB" sz="2800" b="1" dirty="0" smtClean="0">
                <a:solidFill>
                  <a:srgbClr val="000000"/>
                </a:solidFill>
              </a:rPr>
              <a:t>Focus on content </a:t>
            </a:r>
            <a:r>
              <a:rPr lang="en-GB" sz="2800" dirty="0" smtClean="0">
                <a:solidFill>
                  <a:srgbClr val="000000"/>
                </a:solidFill>
              </a:rPr>
              <a:t>– reading to interpret, understand and respond with own thoughts and feelings; reading for pleasure</a:t>
            </a:r>
            <a:endParaRPr lang="en-GB" sz="2800" dirty="0">
              <a:solidFill>
                <a:srgbClr val="000000"/>
              </a:solidFill>
            </a:endParaRPr>
          </a:p>
        </p:txBody>
      </p:sp>
      <p:pic>
        <p:nvPicPr>
          <p:cNvPr id="9" name="Picture 8"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1" y="1"/>
            <a:ext cx="3563888" cy="1602734"/>
          </a:xfrm>
          <a:prstGeom prst="rect">
            <a:avLst/>
          </a:prstGeom>
          <a:noFill/>
        </p:spPr>
      </p:pic>
      <p:sp>
        <p:nvSpPr>
          <p:cNvPr id="2" name="TextBox 1"/>
          <p:cNvSpPr txBox="1"/>
          <p:nvPr/>
        </p:nvSpPr>
        <p:spPr>
          <a:xfrm>
            <a:off x="3751478" y="447425"/>
            <a:ext cx="2001085" cy="707886"/>
          </a:xfrm>
          <a:prstGeom prst="rect">
            <a:avLst/>
          </a:prstGeom>
          <a:noFill/>
        </p:spPr>
        <p:txBody>
          <a:bodyPr wrap="square" rtlCol="0">
            <a:spAutoFit/>
          </a:bodyPr>
          <a:lstStyle/>
          <a:p>
            <a:r>
              <a:rPr lang="en-GB" sz="4000" i="1" dirty="0" smtClean="0">
                <a:solidFill>
                  <a:srgbClr val="00B050"/>
                </a:solidFill>
              </a:rPr>
              <a:t>WHY?</a:t>
            </a:r>
            <a:endParaRPr lang="en-GB" sz="4000" i="1" dirty="0">
              <a:solidFill>
                <a:srgbClr val="00B050"/>
              </a:solidFill>
            </a:endParaRPr>
          </a:p>
        </p:txBody>
      </p:sp>
    </p:spTree>
    <p:extLst>
      <p:ext uri="{BB962C8B-B14F-4D97-AF65-F5344CB8AC3E}">
        <p14:creationId xmlns:p14="http://schemas.microsoft.com/office/powerpoint/2010/main" val="327939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p:spPr>
        <p:txBody>
          <a:bodyPr/>
          <a:lstStyle/>
          <a:p>
            <a:fld id="{408D331A-5148-46FA-BA0E-2B1F5ADBF11B}" type="slidenum">
              <a:rPr lang="en-US" smtClean="0">
                <a:solidFill>
                  <a:srgbClr val="000000"/>
                </a:solidFill>
              </a:rPr>
              <a:pPr/>
              <a:t>7</a:t>
            </a:fld>
            <a:endParaRPr lang="en-US" dirty="0" smtClean="0">
              <a:solidFill>
                <a:srgbClr val="000000"/>
              </a:solidFill>
            </a:endParaRPr>
          </a:p>
        </p:txBody>
      </p:sp>
      <p:pic>
        <p:nvPicPr>
          <p:cNvPr id="9" name="Picture 8"/>
          <p:cNvPicPr>
            <a:picLocks noChangeAspect="1"/>
          </p:cNvPicPr>
          <p:nvPr/>
        </p:nvPicPr>
        <p:blipFill>
          <a:blip r:embed="rId2"/>
          <a:stretch>
            <a:fillRect/>
          </a:stretch>
        </p:blipFill>
        <p:spPr>
          <a:xfrm>
            <a:off x="29237" y="6014648"/>
            <a:ext cx="1524983" cy="751795"/>
          </a:xfrm>
          <a:prstGeom prst="rect">
            <a:avLst/>
          </a:prstGeom>
        </p:spPr>
      </p:pic>
      <p:sp>
        <p:nvSpPr>
          <p:cNvPr id="11" name="TextBox 10"/>
          <p:cNvSpPr txBox="1"/>
          <p:nvPr/>
        </p:nvSpPr>
        <p:spPr>
          <a:xfrm>
            <a:off x="323528" y="620688"/>
            <a:ext cx="6453459" cy="707886"/>
          </a:xfrm>
          <a:prstGeom prst="rect">
            <a:avLst/>
          </a:prstGeom>
          <a:noFill/>
        </p:spPr>
        <p:txBody>
          <a:bodyPr wrap="square" rtlCol="0">
            <a:spAutoFit/>
          </a:bodyPr>
          <a:lstStyle/>
          <a:p>
            <a:r>
              <a:rPr lang="en-GB" sz="4000" dirty="0" smtClean="0"/>
              <a:t>Ideas that emerged:</a:t>
            </a:r>
            <a:endParaRPr lang="en-GB" sz="4000" dirty="0"/>
          </a:p>
        </p:txBody>
      </p:sp>
      <p:sp>
        <p:nvSpPr>
          <p:cNvPr id="2" name="TextBox 1"/>
          <p:cNvSpPr txBox="1"/>
          <p:nvPr/>
        </p:nvSpPr>
        <p:spPr>
          <a:xfrm>
            <a:off x="134765" y="2276872"/>
            <a:ext cx="8901731"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Prediction</a:t>
            </a:r>
            <a:r>
              <a:rPr lang="en-GB" dirty="0" smtClean="0"/>
              <a:t> – covers/pictures/last or first words of sentences/endings/starts/middles</a:t>
            </a:r>
          </a:p>
          <a:p>
            <a:pPr marL="285750" indent="-285750">
              <a:buFont typeface="Arial" panose="020B0604020202020204" pitchFamily="34" charset="0"/>
              <a:buChar char="•"/>
            </a:pPr>
            <a:r>
              <a:rPr lang="en-GB" b="1" dirty="0" smtClean="0"/>
              <a:t>Trawling</a:t>
            </a:r>
            <a:r>
              <a:rPr lang="en-GB" dirty="0" smtClean="0"/>
              <a:t> – </a:t>
            </a:r>
            <a:r>
              <a:rPr lang="en-GB" smtClean="0"/>
              <a:t>sounds/cognates/gender/adjectives/verbs and tenses/questions/negatives</a:t>
            </a:r>
            <a:endParaRPr lang="en-GB" dirty="0" smtClean="0"/>
          </a:p>
          <a:p>
            <a:pPr marL="285750" indent="-285750">
              <a:buFont typeface="Arial" panose="020B0604020202020204" pitchFamily="34" charset="0"/>
              <a:buChar char="•"/>
            </a:pPr>
            <a:r>
              <a:rPr lang="en-GB" b="1" dirty="0" smtClean="0"/>
              <a:t>Categorising</a:t>
            </a:r>
            <a:r>
              <a:rPr lang="en-GB" dirty="0" smtClean="0"/>
              <a:t> – language (form) patterns and sounds/content </a:t>
            </a:r>
            <a:r>
              <a:rPr lang="en-GB" dirty="0" err="1" smtClean="0"/>
              <a:t>eg</a:t>
            </a:r>
            <a:r>
              <a:rPr lang="en-GB" dirty="0" smtClean="0"/>
              <a:t> seasons</a:t>
            </a:r>
          </a:p>
          <a:p>
            <a:pPr marL="285750" indent="-285750">
              <a:buFont typeface="Arial" panose="020B0604020202020204" pitchFamily="34" charset="0"/>
              <a:buChar char="•"/>
            </a:pPr>
            <a:r>
              <a:rPr lang="en-GB" b="1" dirty="0" smtClean="0"/>
              <a:t>Substitution</a:t>
            </a:r>
            <a:r>
              <a:rPr lang="en-GB" dirty="0" smtClean="0"/>
              <a:t> -  new words, pictures, phrases</a:t>
            </a:r>
          </a:p>
          <a:p>
            <a:pPr marL="285750" indent="-285750">
              <a:buFont typeface="Arial" panose="020B0604020202020204" pitchFamily="34" charset="0"/>
              <a:buChar char="•"/>
            </a:pPr>
            <a:r>
              <a:rPr lang="en-GB" b="1" dirty="0" smtClean="0"/>
              <a:t>Using reference materials</a:t>
            </a:r>
          </a:p>
          <a:p>
            <a:pPr marL="285750" indent="-285750">
              <a:buFont typeface="Arial" panose="020B0604020202020204" pitchFamily="34" charset="0"/>
              <a:buChar char="•"/>
            </a:pPr>
            <a:r>
              <a:rPr lang="en-GB" b="1" dirty="0" smtClean="0"/>
              <a:t>Reading aloud</a:t>
            </a:r>
          </a:p>
          <a:p>
            <a:pPr marL="285750" indent="-285750">
              <a:buFont typeface="Arial" panose="020B0604020202020204" pitchFamily="34" charset="0"/>
              <a:buChar char="•"/>
            </a:pPr>
            <a:r>
              <a:rPr lang="en-GB" b="1" dirty="0" smtClean="0"/>
              <a:t>Memorising </a:t>
            </a:r>
          </a:p>
          <a:p>
            <a:pPr marL="285750" indent="-285750">
              <a:buFont typeface="Arial" panose="020B0604020202020204" pitchFamily="34" charset="0"/>
              <a:buChar char="•"/>
            </a:pPr>
            <a:r>
              <a:rPr lang="en-GB" b="1" dirty="0" smtClean="0"/>
              <a:t>Cultural awareness </a:t>
            </a:r>
            <a:r>
              <a:rPr lang="en-GB" dirty="0" smtClean="0"/>
              <a:t>– Author/historical or geographical setting/cross curricular links</a:t>
            </a:r>
          </a:p>
          <a:p>
            <a:pPr marL="285750" indent="-285750">
              <a:buFont typeface="Arial" panose="020B0604020202020204" pitchFamily="34" charset="0"/>
              <a:buChar char="•"/>
            </a:pPr>
            <a:r>
              <a:rPr lang="en-GB" b="1" dirty="0" smtClean="0"/>
              <a:t>Literary criticism – </a:t>
            </a:r>
            <a:r>
              <a:rPr lang="en-GB" dirty="0" smtClean="0"/>
              <a:t>personification/rhyme/rhythm/stanzas/syllables</a:t>
            </a:r>
            <a:endParaRPr lang="en-GB" dirty="0"/>
          </a:p>
          <a:p>
            <a:pPr marL="285750" indent="-285750">
              <a:buFont typeface="Arial" panose="020B0604020202020204" pitchFamily="34" charset="0"/>
              <a:buChar char="•"/>
            </a:pPr>
            <a:endParaRPr lang="en-GB" dirty="0" smtClean="0"/>
          </a:p>
          <a:p>
            <a:endParaRPr lang="en-GB" dirty="0"/>
          </a:p>
        </p:txBody>
      </p:sp>
      <p:pic>
        <p:nvPicPr>
          <p:cNvPr id="6" name="Picture 5" descr="http://3.bp.blogspot.com/-zQn7l0nKDQ8/UEEMicFSVZI/AAAAAAAAAFo/dEGWWM6LcHs/s1600/the+importance+of+lit.+.png"/>
          <p:cNvPicPr>
            <a:picLocks noChangeAspect="1" noChangeArrowheads="1"/>
          </p:cNvPicPr>
          <p:nvPr/>
        </p:nvPicPr>
        <p:blipFill>
          <a:blip r:embed="rId3" cstate="print"/>
          <a:srcRect/>
          <a:stretch>
            <a:fillRect/>
          </a:stretch>
        </p:blipFill>
        <p:spPr bwMode="auto">
          <a:xfrm>
            <a:off x="5652120" y="0"/>
            <a:ext cx="3491880" cy="1570351"/>
          </a:xfrm>
          <a:prstGeom prst="rect">
            <a:avLst/>
          </a:prstGeom>
          <a:noFill/>
        </p:spPr>
      </p:pic>
    </p:spTree>
    <p:extLst>
      <p:ext uri="{BB962C8B-B14F-4D97-AF65-F5344CB8AC3E}">
        <p14:creationId xmlns:p14="http://schemas.microsoft.com/office/powerpoint/2010/main" val="97793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Texte 32"/>
          <p:cNvSpPr txBox="1"/>
          <p:nvPr/>
        </p:nvSpPr>
        <p:spPr>
          <a:xfrm>
            <a:off x="467544" y="2420888"/>
            <a:ext cx="8244656" cy="3785652"/>
          </a:xfrm>
          <a:prstGeom prst="rect">
            <a:avLst/>
          </a:prstGeom>
          <a:noFill/>
        </p:spPr>
        <p:txBody>
          <a:bodyPr wrap="square">
            <a:spAutoFit/>
          </a:bodyPr>
          <a:lstStyle/>
          <a:p>
            <a:pPr>
              <a:defRPr/>
            </a:pPr>
            <a:r>
              <a:rPr lang="fr-FR" sz="2400" dirty="0">
                <a:solidFill>
                  <a:srgbClr val="0070C0"/>
                </a:solidFill>
                <a:latin typeface="+mj-lt"/>
              </a:rPr>
              <a:t>je crois que le </a:t>
            </a:r>
            <a:r>
              <a:rPr lang="fr-FR" sz="2400" dirty="0" smtClean="0">
                <a:solidFill>
                  <a:srgbClr val="0070C0"/>
                </a:solidFill>
                <a:latin typeface="+mj-lt"/>
              </a:rPr>
              <a:t>texte </a:t>
            </a:r>
            <a:r>
              <a:rPr lang="fr-FR" sz="2400" dirty="0">
                <a:solidFill>
                  <a:srgbClr val="0070C0"/>
                </a:solidFill>
                <a:latin typeface="+mj-lt"/>
              </a:rPr>
              <a:t>va parler </a:t>
            </a:r>
            <a:r>
              <a:rPr lang="en-GB" sz="2400" dirty="0">
                <a:solidFill>
                  <a:srgbClr val="0070C0"/>
                </a:solidFill>
                <a:latin typeface="+mj-lt"/>
              </a:rPr>
              <a:t>de </a:t>
            </a:r>
            <a:r>
              <a:rPr lang="en-GB" sz="2400" dirty="0" err="1">
                <a:solidFill>
                  <a:srgbClr val="0070C0"/>
                </a:solidFill>
                <a:latin typeface="+mj-lt"/>
              </a:rPr>
              <a:t>l’adolescence</a:t>
            </a:r>
            <a:endParaRPr lang="en-GB" sz="2400" dirty="0">
              <a:solidFill>
                <a:srgbClr val="0070C0"/>
              </a:solidFill>
              <a:latin typeface="+mj-lt"/>
            </a:endParaRPr>
          </a:p>
          <a:p>
            <a:pPr>
              <a:defRPr/>
            </a:pPr>
            <a:r>
              <a:rPr lang="fr-FR" sz="2400" dirty="0">
                <a:solidFill>
                  <a:srgbClr val="FFF301"/>
                </a:solidFill>
                <a:latin typeface="+mj-lt"/>
              </a:rPr>
              <a:t>je crois que le </a:t>
            </a:r>
            <a:r>
              <a:rPr lang="fr-FR" sz="2400" dirty="0" smtClean="0">
                <a:solidFill>
                  <a:srgbClr val="FFF301"/>
                </a:solidFill>
                <a:latin typeface="+mj-lt"/>
              </a:rPr>
              <a:t>texte </a:t>
            </a:r>
            <a:r>
              <a:rPr lang="fr-FR" sz="2400" dirty="0">
                <a:solidFill>
                  <a:srgbClr val="FFF301"/>
                </a:solidFill>
                <a:latin typeface="+mj-lt"/>
              </a:rPr>
              <a:t>va parler </a:t>
            </a:r>
            <a:r>
              <a:rPr lang="en-GB" sz="2400" dirty="0">
                <a:solidFill>
                  <a:srgbClr val="FFF301"/>
                </a:solidFill>
                <a:latin typeface="+mj-lt"/>
              </a:rPr>
              <a:t>de </a:t>
            </a:r>
            <a:r>
              <a:rPr lang="en-GB" sz="2400" dirty="0" err="1">
                <a:solidFill>
                  <a:srgbClr val="FFF301"/>
                </a:solidFill>
                <a:latin typeface="+mj-lt"/>
              </a:rPr>
              <a:t>l’amitié</a:t>
            </a:r>
            <a:endParaRPr lang="en-GB" sz="2400" dirty="0">
              <a:solidFill>
                <a:srgbClr val="FFF301"/>
              </a:solidFill>
              <a:latin typeface="+mj-lt"/>
            </a:endParaRPr>
          </a:p>
          <a:p>
            <a:pPr>
              <a:defRPr/>
            </a:pPr>
            <a:r>
              <a:rPr lang="fr-FR" sz="2400" dirty="0">
                <a:solidFill>
                  <a:srgbClr val="00B050"/>
                </a:solidFill>
                <a:latin typeface="+mj-lt"/>
              </a:rPr>
              <a:t>je crois que le </a:t>
            </a:r>
            <a:r>
              <a:rPr lang="fr-FR" sz="2400" dirty="0" smtClean="0">
                <a:solidFill>
                  <a:srgbClr val="00B050"/>
                </a:solidFill>
                <a:latin typeface="+mj-lt"/>
              </a:rPr>
              <a:t>texte va </a:t>
            </a:r>
            <a:r>
              <a:rPr lang="fr-FR" sz="2400" dirty="0">
                <a:solidFill>
                  <a:srgbClr val="00B050"/>
                </a:solidFill>
                <a:latin typeface="+mj-lt"/>
              </a:rPr>
              <a:t>parler </a:t>
            </a:r>
            <a:r>
              <a:rPr lang="en-GB" sz="2400" dirty="0">
                <a:solidFill>
                  <a:srgbClr val="00B050"/>
                </a:solidFill>
                <a:latin typeface="+mj-lt"/>
              </a:rPr>
              <a:t>de </a:t>
            </a:r>
            <a:r>
              <a:rPr lang="en-GB" sz="2400" dirty="0" smtClean="0">
                <a:solidFill>
                  <a:srgbClr val="00B050"/>
                </a:solidFill>
                <a:latin typeface="+mj-lt"/>
              </a:rPr>
              <a:t>la discipline</a:t>
            </a:r>
            <a:endParaRPr lang="fr-FR" sz="2400" dirty="0">
              <a:solidFill>
                <a:srgbClr val="00B050"/>
              </a:solidFill>
              <a:latin typeface="+mj-lt"/>
            </a:endParaRPr>
          </a:p>
          <a:p>
            <a:pPr>
              <a:defRPr/>
            </a:pPr>
            <a:r>
              <a:rPr lang="fr-FR" sz="2400" dirty="0">
                <a:solidFill>
                  <a:srgbClr val="FF0000"/>
                </a:solidFill>
                <a:latin typeface="+mj-lt"/>
              </a:rPr>
              <a:t>je crois que le </a:t>
            </a:r>
            <a:r>
              <a:rPr lang="fr-FR" sz="2400" dirty="0" smtClean="0">
                <a:solidFill>
                  <a:srgbClr val="FF0000"/>
                </a:solidFill>
                <a:latin typeface="+mj-lt"/>
              </a:rPr>
              <a:t>texte </a:t>
            </a:r>
            <a:r>
              <a:rPr lang="fr-FR" sz="2400" dirty="0">
                <a:solidFill>
                  <a:srgbClr val="FF0000"/>
                </a:solidFill>
                <a:latin typeface="+mj-lt"/>
              </a:rPr>
              <a:t>va parler </a:t>
            </a:r>
            <a:r>
              <a:rPr lang="en-GB" sz="2400" dirty="0">
                <a:solidFill>
                  <a:srgbClr val="FF0000"/>
                </a:solidFill>
                <a:latin typeface="+mj-lt"/>
              </a:rPr>
              <a:t>de </a:t>
            </a:r>
            <a:r>
              <a:rPr lang="en-GB" sz="2400" dirty="0" err="1">
                <a:solidFill>
                  <a:srgbClr val="FF0000"/>
                </a:solidFill>
                <a:latin typeface="+mj-lt"/>
              </a:rPr>
              <a:t>l’enfance</a:t>
            </a:r>
            <a:r>
              <a:rPr lang="en-GB" sz="2400" dirty="0">
                <a:solidFill>
                  <a:srgbClr val="FF0000"/>
                </a:solidFill>
                <a:latin typeface="+mj-lt"/>
              </a:rPr>
              <a:t> </a:t>
            </a:r>
          </a:p>
          <a:p>
            <a:pPr>
              <a:defRPr/>
            </a:pPr>
            <a:endParaRPr lang="fr-FR" sz="2400" dirty="0">
              <a:latin typeface="+mj-lt"/>
            </a:endParaRPr>
          </a:p>
          <a:p>
            <a:pPr>
              <a:defRPr/>
            </a:pPr>
            <a:r>
              <a:rPr lang="fr-FR" sz="2400" dirty="0">
                <a:solidFill>
                  <a:srgbClr val="9900FF"/>
                </a:solidFill>
                <a:latin typeface="+mj-lt"/>
              </a:rPr>
              <a:t>je crois que le </a:t>
            </a:r>
            <a:r>
              <a:rPr lang="fr-FR" sz="2400" dirty="0" smtClean="0">
                <a:solidFill>
                  <a:srgbClr val="9900FF"/>
                </a:solidFill>
                <a:latin typeface="+mj-lt"/>
              </a:rPr>
              <a:t>texte </a:t>
            </a:r>
            <a:r>
              <a:rPr lang="fr-FR" sz="2400" dirty="0">
                <a:solidFill>
                  <a:srgbClr val="9900FF"/>
                </a:solidFill>
                <a:latin typeface="+mj-lt"/>
              </a:rPr>
              <a:t>ne va pas parler </a:t>
            </a:r>
            <a:r>
              <a:rPr lang="fr-FR" sz="2400" b="1" dirty="0">
                <a:solidFill>
                  <a:srgbClr val="9900FF"/>
                </a:solidFill>
                <a:latin typeface="+mj-lt"/>
              </a:rPr>
              <a:t>d’</a:t>
            </a:r>
            <a:r>
              <a:rPr lang="en-GB" sz="2400" dirty="0">
                <a:solidFill>
                  <a:srgbClr val="9900FF"/>
                </a:solidFill>
                <a:latin typeface="+mj-lt"/>
              </a:rPr>
              <a:t>amour</a:t>
            </a:r>
          </a:p>
          <a:p>
            <a:pPr>
              <a:defRPr/>
            </a:pPr>
            <a:r>
              <a:rPr lang="fr-FR" sz="2400" dirty="0">
                <a:latin typeface="+mj-lt"/>
              </a:rPr>
              <a:t>je crois que le </a:t>
            </a:r>
            <a:r>
              <a:rPr lang="fr-FR" sz="2400" dirty="0" smtClean="0">
                <a:latin typeface="+mj-lt"/>
              </a:rPr>
              <a:t>texte </a:t>
            </a:r>
            <a:r>
              <a:rPr lang="fr-FR" sz="2400" dirty="0">
                <a:latin typeface="+mj-lt"/>
              </a:rPr>
              <a:t>ne va pas parler </a:t>
            </a:r>
            <a:r>
              <a:rPr lang="en-GB" sz="2400" b="1" dirty="0">
                <a:latin typeface="+mj-lt"/>
              </a:rPr>
              <a:t>de</a:t>
            </a:r>
            <a:r>
              <a:rPr lang="en-GB" sz="2400" dirty="0">
                <a:latin typeface="+mj-lt"/>
              </a:rPr>
              <a:t> guerre</a:t>
            </a:r>
          </a:p>
          <a:p>
            <a:pPr>
              <a:defRPr/>
            </a:pPr>
            <a:r>
              <a:rPr lang="fr-FR" sz="2400" dirty="0">
                <a:solidFill>
                  <a:srgbClr val="FF9900"/>
                </a:solidFill>
                <a:latin typeface="+mj-lt"/>
              </a:rPr>
              <a:t>je crois que le </a:t>
            </a:r>
            <a:r>
              <a:rPr lang="fr-FR" sz="2400" dirty="0" smtClean="0">
                <a:solidFill>
                  <a:srgbClr val="FF9900"/>
                </a:solidFill>
                <a:latin typeface="+mj-lt"/>
              </a:rPr>
              <a:t>texte </a:t>
            </a:r>
            <a:r>
              <a:rPr lang="fr-FR" sz="2400" dirty="0">
                <a:solidFill>
                  <a:srgbClr val="FF9900"/>
                </a:solidFill>
                <a:latin typeface="+mj-lt"/>
              </a:rPr>
              <a:t>ne va pas parler </a:t>
            </a:r>
            <a:r>
              <a:rPr lang="en-GB" sz="2400" b="1" dirty="0">
                <a:solidFill>
                  <a:srgbClr val="FF9900"/>
                </a:solidFill>
                <a:latin typeface="+mj-lt"/>
              </a:rPr>
              <a:t>de</a:t>
            </a:r>
            <a:r>
              <a:rPr lang="en-GB" sz="2400" dirty="0">
                <a:solidFill>
                  <a:srgbClr val="FF9900"/>
                </a:solidFill>
                <a:latin typeface="+mj-lt"/>
              </a:rPr>
              <a:t> </a:t>
            </a:r>
            <a:r>
              <a:rPr lang="en-GB" sz="2400" dirty="0" err="1">
                <a:solidFill>
                  <a:srgbClr val="FF9900"/>
                </a:solidFill>
                <a:latin typeface="+mj-lt"/>
              </a:rPr>
              <a:t>musique</a:t>
            </a:r>
            <a:endParaRPr lang="en-GB" sz="2400" dirty="0">
              <a:solidFill>
                <a:srgbClr val="FF9900"/>
              </a:solidFill>
              <a:latin typeface="+mj-lt"/>
            </a:endParaRPr>
          </a:p>
          <a:p>
            <a:pPr>
              <a:defRPr/>
            </a:pPr>
            <a:r>
              <a:rPr lang="fr-FR" sz="2400" dirty="0">
                <a:solidFill>
                  <a:srgbClr val="FF0066"/>
                </a:solidFill>
                <a:latin typeface="+mj-lt"/>
              </a:rPr>
              <a:t>je crois que le </a:t>
            </a:r>
            <a:r>
              <a:rPr lang="fr-FR" sz="2400" dirty="0" smtClean="0">
                <a:solidFill>
                  <a:srgbClr val="FF0066"/>
                </a:solidFill>
                <a:latin typeface="+mj-lt"/>
              </a:rPr>
              <a:t>texte </a:t>
            </a:r>
            <a:r>
              <a:rPr lang="fr-FR" sz="2400" dirty="0">
                <a:solidFill>
                  <a:srgbClr val="FF0066"/>
                </a:solidFill>
                <a:latin typeface="+mj-lt"/>
              </a:rPr>
              <a:t>ne va pas parler </a:t>
            </a:r>
            <a:r>
              <a:rPr lang="fr-FR" sz="2400" b="1" dirty="0">
                <a:solidFill>
                  <a:srgbClr val="FF0066"/>
                </a:solidFill>
                <a:latin typeface="+mj-lt"/>
              </a:rPr>
              <a:t>de</a:t>
            </a:r>
            <a:r>
              <a:rPr lang="fr-FR" sz="2400" dirty="0">
                <a:solidFill>
                  <a:srgbClr val="FF0066"/>
                </a:solidFill>
                <a:latin typeface="+mj-lt"/>
              </a:rPr>
              <a:t> garçons difficiles</a:t>
            </a:r>
            <a:endParaRPr lang="en-GB" sz="2400" dirty="0">
              <a:solidFill>
                <a:srgbClr val="FF0066"/>
              </a:solidFill>
              <a:latin typeface="+mj-lt"/>
            </a:endParaRPr>
          </a:p>
          <a:p>
            <a:pPr>
              <a:defRPr/>
            </a:pPr>
            <a:r>
              <a:rPr lang="fr-FR" sz="2400" dirty="0">
                <a:solidFill>
                  <a:srgbClr val="973929"/>
                </a:solidFill>
                <a:latin typeface="+mj-lt"/>
              </a:rPr>
              <a:t>je crois que le </a:t>
            </a:r>
            <a:r>
              <a:rPr lang="fr-FR" sz="2400" dirty="0" smtClean="0">
                <a:solidFill>
                  <a:srgbClr val="973929"/>
                </a:solidFill>
                <a:latin typeface="+mj-lt"/>
              </a:rPr>
              <a:t>texte </a:t>
            </a:r>
            <a:r>
              <a:rPr lang="fr-FR" sz="2400" dirty="0">
                <a:solidFill>
                  <a:srgbClr val="973929"/>
                </a:solidFill>
                <a:latin typeface="+mj-lt"/>
              </a:rPr>
              <a:t>ne va pas parler </a:t>
            </a:r>
            <a:r>
              <a:rPr lang="fr-FR" sz="2400" b="1" dirty="0">
                <a:solidFill>
                  <a:srgbClr val="973929"/>
                </a:solidFill>
                <a:latin typeface="+mj-lt"/>
              </a:rPr>
              <a:t>de</a:t>
            </a:r>
            <a:r>
              <a:rPr lang="fr-FR" sz="2400" dirty="0">
                <a:solidFill>
                  <a:srgbClr val="973929"/>
                </a:solidFill>
                <a:latin typeface="+mj-lt"/>
              </a:rPr>
              <a:t> disputes</a:t>
            </a:r>
            <a:endParaRPr lang="en-GB" sz="2400" dirty="0">
              <a:solidFill>
                <a:srgbClr val="973929"/>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60648"/>
            <a:ext cx="2390775" cy="1914525"/>
          </a:xfrm>
          <a:prstGeom prst="rect">
            <a:avLst/>
          </a:prstGeom>
        </p:spPr>
      </p:pic>
    </p:spTree>
    <p:extLst>
      <p:ext uri="{BB962C8B-B14F-4D97-AF65-F5344CB8AC3E}">
        <p14:creationId xmlns:p14="http://schemas.microsoft.com/office/powerpoint/2010/main" val="148531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55650" y="1989138"/>
            <a:ext cx="6552654" cy="584775"/>
          </a:xfrm>
          <a:prstGeom prst="rect">
            <a:avLst/>
          </a:prstGeom>
          <a:solidFill>
            <a:srgbClr val="00B0F0">
              <a:alpha val="60000"/>
            </a:srgbClr>
          </a:solidFill>
          <a:ln w="9525">
            <a:noFill/>
            <a:miter lim="800000"/>
            <a:headEnd/>
            <a:tailEnd/>
          </a:ln>
        </p:spPr>
        <p:txBody>
          <a:bodyPr wrap="square">
            <a:spAutoFit/>
          </a:bodyPr>
          <a:lstStyle/>
          <a:p>
            <a:pPr>
              <a:defRPr/>
            </a:pPr>
            <a:r>
              <a:rPr lang="en-GB" sz="3200" dirty="0">
                <a:latin typeface="+mn-lt"/>
              </a:rPr>
              <a:t>A ton avis, </a:t>
            </a:r>
            <a:r>
              <a:rPr lang="fr-FR" sz="3200" dirty="0">
                <a:latin typeface="+mn-lt"/>
              </a:rPr>
              <a:t>de </a:t>
            </a:r>
            <a:r>
              <a:rPr lang="fr-FR" sz="3200" b="1" dirty="0">
                <a:solidFill>
                  <a:srgbClr val="9900FF"/>
                </a:solidFill>
                <a:latin typeface="+mn-lt"/>
              </a:rPr>
              <a:t>quoi</a:t>
            </a:r>
            <a:r>
              <a:rPr lang="fr-FR" sz="3200" dirty="0">
                <a:solidFill>
                  <a:srgbClr val="9900FF"/>
                </a:solidFill>
                <a:latin typeface="+mn-lt"/>
              </a:rPr>
              <a:t> </a:t>
            </a:r>
            <a:r>
              <a:rPr lang="fr-FR" sz="3200" dirty="0">
                <a:latin typeface="+mn-lt"/>
              </a:rPr>
              <a:t>va parler le </a:t>
            </a:r>
            <a:r>
              <a:rPr lang="fr-FR" sz="3200" dirty="0" smtClean="0">
                <a:latin typeface="+mn-lt"/>
              </a:rPr>
              <a:t>texte</a:t>
            </a:r>
            <a:r>
              <a:rPr lang="en-GB" sz="3200" dirty="0" smtClean="0">
                <a:latin typeface="+mn-lt"/>
              </a:rPr>
              <a:t>?</a:t>
            </a:r>
            <a:endParaRPr lang="en-GB" sz="3200" dirty="0">
              <a:latin typeface="+mn-lt"/>
            </a:endParaRPr>
          </a:p>
        </p:txBody>
      </p:sp>
      <p:sp>
        <p:nvSpPr>
          <p:cNvPr id="5" name="ZoneTexte 4"/>
          <p:cNvSpPr txBox="1"/>
          <p:nvPr/>
        </p:nvSpPr>
        <p:spPr>
          <a:xfrm>
            <a:off x="1331913" y="3357563"/>
            <a:ext cx="6480175" cy="1384995"/>
          </a:xfrm>
          <a:prstGeom prst="rect">
            <a:avLst/>
          </a:prstGeom>
          <a:solidFill>
            <a:srgbClr val="92D050"/>
          </a:solidFill>
        </p:spPr>
        <p:txBody>
          <a:bodyPr>
            <a:spAutoFit/>
          </a:bodyPr>
          <a:lstStyle/>
          <a:p>
            <a:pPr>
              <a:defRPr/>
            </a:pPr>
            <a:r>
              <a:rPr lang="fr-FR" sz="2800" dirty="0">
                <a:latin typeface="+mj-lt"/>
              </a:rPr>
              <a:t>je crois que le </a:t>
            </a:r>
            <a:r>
              <a:rPr lang="fr-FR" sz="2800" dirty="0" smtClean="0">
                <a:latin typeface="+mj-lt"/>
              </a:rPr>
              <a:t>texte </a:t>
            </a:r>
            <a:r>
              <a:rPr lang="fr-FR" sz="2800" dirty="0">
                <a:latin typeface="+mj-lt"/>
              </a:rPr>
              <a:t>va parler </a:t>
            </a:r>
            <a:r>
              <a:rPr lang="fr-FR" sz="2800" b="1" dirty="0"/>
              <a:t>de</a:t>
            </a:r>
            <a:endParaRPr lang="fr-FR" sz="2800" dirty="0">
              <a:latin typeface="+mj-lt"/>
            </a:endParaRPr>
          </a:p>
          <a:p>
            <a:pPr>
              <a:defRPr/>
            </a:pPr>
            <a:r>
              <a:rPr lang="fr-FR" sz="2800" dirty="0">
                <a:latin typeface="+mj-lt"/>
              </a:rPr>
              <a:t>je crois que le </a:t>
            </a:r>
            <a:r>
              <a:rPr lang="fr-FR" sz="2800" dirty="0" smtClean="0">
                <a:latin typeface="+mj-lt"/>
              </a:rPr>
              <a:t>texte </a:t>
            </a:r>
            <a:r>
              <a:rPr lang="fr-FR" sz="2800" dirty="0">
                <a:solidFill>
                  <a:srgbClr val="FF0000"/>
                </a:solidFill>
                <a:latin typeface="+mj-lt"/>
              </a:rPr>
              <a:t>ne</a:t>
            </a:r>
            <a:r>
              <a:rPr lang="fr-FR" sz="2800" dirty="0">
                <a:latin typeface="+mj-lt"/>
              </a:rPr>
              <a:t> va </a:t>
            </a:r>
            <a:r>
              <a:rPr lang="fr-FR" sz="2800" dirty="0">
                <a:solidFill>
                  <a:srgbClr val="FF0000"/>
                </a:solidFill>
                <a:latin typeface="+mj-lt"/>
              </a:rPr>
              <a:t>pas</a:t>
            </a:r>
            <a:r>
              <a:rPr lang="fr-FR" sz="2800" dirty="0">
                <a:latin typeface="+mj-lt"/>
              </a:rPr>
              <a:t> parler </a:t>
            </a:r>
            <a:r>
              <a:rPr lang="fr-FR" sz="2800" b="1" dirty="0">
                <a:latin typeface="+mj-lt"/>
              </a:rPr>
              <a:t>de</a:t>
            </a:r>
            <a:r>
              <a:rPr lang="fr-FR" sz="2800" dirty="0">
                <a:latin typeface="+mj-lt"/>
              </a:rPr>
              <a:t> ...</a:t>
            </a:r>
          </a:p>
        </p:txBody>
      </p:sp>
      <p:pic>
        <p:nvPicPr>
          <p:cNvPr id="4" name="Picture 3"/>
          <p:cNvPicPr>
            <a:picLocks noChangeAspect="1"/>
          </p:cNvPicPr>
          <p:nvPr/>
        </p:nvPicPr>
        <p:blipFill>
          <a:blip r:embed="rId3"/>
          <a:stretch>
            <a:fillRect/>
          </a:stretch>
        </p:blipFill>
        <p:spPr>
          <a:xfrm>
            <a:off x="6156176" y="5373216"/>
            <a:ext cx="2694666" cy="841321"/>
          </a:xfrm>
          <a:prstGeom prst="rect">
            <a:avLst/>
          </a:prstGeom>
        </p:spPr>
      </p:pic>
    </p:spTree>
    <p:extLst>
      <p:ext uri="{BB962C8B-B14F-4D97-AF65-F5344CB8AC3E}">
        <p14:creationId xmlns:p14="http://schemas.microsoft.com/office/powerpoint/2010/main" val="155727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PGCEIOE_PowerPoint_sub-brand_sep_12">
  <a:themeElements>
    <a:clrScheme name="Default Design 1">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B969B8"/>
      </a:dk1>
      <a:lt1>
        <a:sysClr val="window" lastClr="FFFFFF"/>
      </a:lt1>
      <a:dk2>
        <a:srgbClr val="E7CDE7"/>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B969B8"/>
      </a:dk1>
      <a:lt1>
        <a:sysClr val="window" lastClr="FFFFFF"/>
      </a:lt1>
      <a:dk2>
        <a:srgbClr val="E7CDE7"/>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themeOverride>
</file>

<file path=docProps/app.xml><?xml version="1.0" encoding="utf-8"?>
<Properties xmlns="http://schemas.openxmlformats.org/officeDocument/2006/extended-properties" xmlns:vt="http://schemas.openxmlformats.org/officeDocument/2006/docPropsVTypes">
  <Template/>
  <TotalTime>1871</TotalTime>
  <Words>2516</Words>
  <Application>Microsoft Office PowerPoint</Application>
  <PresentationFormat>On-screen Show (4:3)</PresentationFormat>
  <Paragraphs>599</Paragraphs>
  <Slides>38</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ＭＳ Ｐゴシック</vt:lpstr>
      <vt:lpstr>ＭＳ Ｐゴシック</vt:lpstr>
      <vt:lpstr>Arial</vt:lpstr>
      <vt:lpstr>Brush Script MT</vt:lpstr>
      <vt:lpstr>Calibri</vt:lpstr>
      <vt:lpstr>Calibri Light</vt:lpstr>
      <vt:lpstr>Comic Sans MS</vt:lpstr>
      <vt:lpstr>Freestyle Script</vt:lpstr>
      <vt:lpstr>Kristen ITC</vt:lpstr>
      <vt:lpstr>Times New Roman</vt:lpstr>
      <vt:lpstr>Wingdings</vt:lpstr>
      <vt:lpstr>Wingdings 2</vt:lpstr>
      <vt:lpstr>PresentationPGCEIOE_PowerPoint_sub-brand_sep_12</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L’Oiseau du Colorado  - Robert Desnos  1900-1945           L’oiseau du Colorado Mange du miel et des gâteaux Du chocolat et des mandarines Des dragées des nougatines Des framboises des roudoudous De la glace et du caramel mou.   L’oiseau du Colorado Boit du champagne et du sirop …….  L’oiseau du Colorado Dans un grand lit fait un petit dodo …..  (Les rimes suivis/ une rime de type AA/BB/strophes/vers/les pieds)       </vt:lpstr>
      <vt:lpstr>Les solutions </vt:lpstr>
      <vt:lpstr>Classifiez les mots en accord avec  les sons </vt:lpstr>
      <vt:lpstr>PowerPoint Presentation</vt:lpstr>
      <vt:lpstr>      </vt:lpstr>
      <vt:lpstr>PowerPoint Presentation</vt:lpstr>
      <vt:lpstr>PowerPoint Presentation</vt:lpstr>
      <vt:lpstr>PowerPoint Presentation</vt:lpstr>
      <vt:lpstr>PowerPoint Presentation</vt:lpstr>
      <vt:lpstr>Making Links: Culture and Cross curricular possibilities </vt:lpstr>
      <vt:lpstr>PowerPoint Presentation</vt:lpstr>
      <vt:lpstr>PowerPoint Presentation</vt:lpstr>
      <vt:lpstr>PowerPoint Presentation</vt:lpstr>
      <vt:lpstr>PowerPoint Presentation</vt:lpstr>
      <vt:lpstr>Le morpion</vt:lpstr>
      <vt:lpstr>PowerPoint Presentation</vt:lpstr>
      <vt:lpstr>Le Petit Nicolas</vt:lpstr>
      <vt:lpstr>Le Petit Nicolas</vt:lpstr>
      <vt:lpstr>L’arbre à histoires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touch!</vt:lpstr>
    </vt:vector>
  </TitlesOfParts>
  <Company>Institute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Graduate Certificate in Education (PGCE) Languages  2014 -2015</dc:title>
  <dc:creator>Fotini Diamantidaki</dc:creator>
  <cp:lastModifiedBy>Colin Christie</cp:lastModifiedBy>
  <cp:revision>97</cp:revision>
  <dcterms:created xsi:type="dcterms:W3CDTF">2013-10-22T13:01:55Z</dcterms:created>
  <dcterms:modified xsi:type="dcterms:W3CDTF">2016-06-10T12:16:34Z</dcterms:modified>
</cp:coreProperties>
</file>