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7" r:id="rId2"/>
    <p:sldId id="285" r:id="rId3"/>
    <p:sldId id="309" r:id="rId4"/>
    <p:sldId id="258" r:id="rId5"/>
    <p:sldId id="289" r:id="rId6"/>
    <p:sldId id="297" r:id="rId7"/>
    <p:sldId id="298" r:id="rId8"/>
    <p:sldId id="282" r:id="rId9"/>
    <p:sldId id="303" r:id="rId10"/>
    <p:sldId id="283" r:id="rId11"/>
    <p:sldId id="302" r:id="rId12"/>
    <p:sldId id="307" r:id="rId13"/>
    <p:sldId id="308" r:id="rId14"/>
    <p:sldId id="286" r:id="rId15"/>
    <p:sldId id="287" r:id="rId16"/>
    <p:sldId id="294" r:id="rId17"/>
    <p:sldId id="305" r:id="rId18"/>
    <p:sldId id="290" r:id="rId19"/>
    <p:sldId id="301" r:id="rId20"/>
    <p:sldId id="291" r:id="rId21"/>
    <p:sldId id="292" r:id="rId22"/>
    <p:sldId id="272" r:id="rId23"/>
    <p:sldId id="256" r:id="rId24"/>
    <p:sldId id="304" r:id="rId25"/>
    <p:sldId id="299" r:id="rId26"/>
    <p:sldId id="300" r:id="rId27"/>
    <p:sldId id="284" r:id="rId28"/>
    <p:sldId id="262" r:id="rId29"/>
    <p:sldId id="263" r:id="rId30"/>
    <p:sldId id="264" r:id="rId31"/>
    <p:sldId id="265" r:id="rId32"/>
    <p:sldId id="266" r:id="rId33"/>
    <p:sldId id="267" r:id="rId34"/>
    <p:sldId id="268" r:id="rId35"/>
    <p:sldId id="269" r:id="rId36"/>
    <p:sldId id="270" r:id="rId37"/>
    <p:sldId id="271" r:id="rId38"/>
    <p:sldId id="293" r:id="rId39"/>
    <p:sldId id="273" r:id="rId40"/>
    <p:sldId id="274" r:id="rId41"/>
    <p:sldId id="275" r:id="rId42"/>
    <p:sldId id="259" r:id="rId43"/>
    <p:sldId id="260" r:id="rId44"/>
    <p:sldId id="277" r:id="rId45"/>
    <p:sldId id="278" r:id="rId46"/>
    <p:sldId id="279" r:id="rId47"/>
    <p:sldId id="280" r:id="rId48"/>
    <p:sldId id="281" r:id="rId49"/>
    <p:sldId id="261" r:id="rId50"/>
    <p:sldId id="295" r:id="rId51"/>
    <p:sldId id="306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57" autoAdjust="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4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796C55-A081-41B6-AD03-B340DBE9B162}" type="doc">
      <dgm:prSet loTypeId="urn:microsoft.com/office/officeart/2005/8/layout/radial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C190A83B-2688-450C-8778-5A6B13D24509}">
      <dgm:prSet phldrT="[Text]"/>
      <dgm:spPr/>
      <dgm:t>
        <a:bodyPr/>
        <a:lstStyle/>
        <a:p>
          <a:r>
            <a:rPr lang="en-GB" dirty="0" smtClean="0"/>
            <a:t>Building engagement</a:t>
          </a:r>
          <a:endParaRPr lang="en-GB" dirty="0"/>
        </a:p>
      </dgm:t>
    </dgm:pt>
    <dgm:pt modelId="{4719E85D-06D1-485F-BE00-A076FDA490E4}" type="parTrans" cxnId="{6CBC8618-95B7-4F9E-BDB0-C22035B5F7F6}">
      <dgm:prSet/>
      <dgm:spPr/>
      <dgm:t>
        <a:bodyPr/>
        <a:lstStyle/>
        <a:p>
          <a:endParaRPr lang="en-GB"/>
        </a:p>
      </dgm:t>
    </dgm:pt>
    <dgm:pt modelId="{2A9B45BC-E615-47B5-973E-7CD2B0BEBC71}" type="sibTrans" cxnId="{6CBC8618-95B7-4F9E-BDB0-C22035B5F7F6}">
      <dgm:prSet/>
      <dgm:spPr/>
      <dgm:t>
        <a:bodyPr/>
        <a:lstStyle/>
        <a:p>
          <a:endParaRPr lang="en-GB"/>
        </a:p>
      </dgm:t>
    </dgm:pt>
    <dgm:pt modelId="{275B795A-7BB2-448E-A13E-83772CF164B9}">
      <dgm:prSet phldrT="[Text]"/>
      <dgm:spPr/>
      <dgm:t>
        <a:bodyPr/>
        <a:lstStyle/>
        <a:p>
          <a:r>
            <a:rPr lang="en-GB" dirty="0" smtClean="0"/>
            <a:t>Purpose for learning</a:t>
          </a:r>
          <a:endParaRPr lang="en-GB" dirty="0"/>
        </a:p>
      </dgm:t>
    </dgm:pt>
    <dgm:pt modelId="{A09C2BBF-2819-4169-9488-CD9954D80E28}" type="parTrans" cxnId="{D901B37D-893A-4DE4-9ED8-C23853AD64C2}">
      <dgm:prSet/>
      <dgm:spPr/>
      <dgm:t>
        <a:bodyPr/>
        <a:lstStyle/>
        <a:p>
          <a:endParaRPr lang="en-GB"/>
        </a:p>
      </dgm:t>
    </dgm:pt>
    <dgm:pt modelId="{CBAFE149-E341-49A3-8D5F-D1871B3972FA}" type="sibTrans" cxnId="{D901B37D-893A-4DE4-9ED8-C23853AD64C2}">
      <dgm:prSet/>
      <dgm:spPr/>
      <dgm:t>
        <a:bodyPr/>
        <a:lstStyle/>
        <a:p>
          <a:endParaRPr lang="en-GB"/>
        </a:p>
      </dgm:t>
    </dgm:pt>
    <dgm:pt modelId="{60E6CF66-345C-42B7-AF5F-31FE2F5641AB}">
      <dgm:prSet phldrT="[Text]"/>
      <dgm:spPr/>
      <dgm:t>
        <a:bodyPr/>
        <a:lstStyle/>
        <a:p>
          <a:r>
            <a:rPr lang="en-GB" dirty="0" smtClean="0"/>
            <a:t>Knowing how to develop</a:t>
          </a:r>
          <a:endParaRPr lang="en-GB" dirty="0"/>
        </a:p>
      </dgm:t>
    </dgm:pt>
    <dgm:pt modelId="{4ECA923E-BB5A-4B6D-969E-4B06E217ADF5}" type="parTrans" cxnId="{50DB8D93-16DA-44E2-BCAF-E601A4DB6E83}">
      <dgm:prSet/>
      <dgm:spPr/>
      <dgm:t>
        <a:bodyPr/>
        <a:lstStyle/>
        <a:p>
          <a:endParaRPr lang="en-GB"/>
        </a:p>
      </dgm:t>
    </dgm:pt>
    <dgm:pt modelId="{F4902816-0E81-4728-826F-8CC8A4D5E74A}" type="sibTrans" cxnId="{50DB8D93-16DA-44E2-BCAF-E601A4DB6E83}">
      <dgm:prSet/>
      <dgm:spPr/>
      <dgm:t>
        <a:bodyPr/>
        <a:lstStyle/>
        <a:p>
          <a:endParaRPr lang="en-GB"/>
        </a:p>
      </dgm:t>
    </dgm:pt>
    <dgm:pt modelId="{78AE0877-705E-410B-9B04-B8F8026B0FB0}">
      <dgm:prSet phldrT="[Text]"/>
      <dgm:spPr/>
      <dgm:t>
        <a:bodyPr/>
        <a:lstStyle/>
        <a:p>
          <a:r>
            <a:rPr lang="en-GB" dirty="0" smtClean="0"/>
            <a:t>Tools to self-express</a:t>
          </a:r>
          <a:endParaRPr lang="en-GB" dirty="0"/>
        </a:p>
      </dgm:t>
    </dgm:pt>
    <dgm:pt modelId="{5CA71D6D-6E80-487C-A508-38BE79C0082C}" type="parTrans" cxnId="{2D7E9A96-DECC-4FD2-945A-0FE1C66F9A11}">
      <dgm:prSet/>
      <dgm:spPr/>
      <dgm:t>
        <a:bodyPr/>
        <a:lstStyle/>
        <a:p>
          <a:endParaRPr lang="en-GB"/>
        </a:p>
      </dgm:t>
    </dgm:pt>
    <dgm:pt modelId="{8A037456-04C5-4392-B9E2-D78EC6A0C409}" type="sibTrans" cxnId="{2D7E9A96-DECC-4FD2-945A-0FE1C66F9A11}">
      <dgm:prSet/>
      <dgm:spPr/>
      <dgm:t>
        <a:bodyPr/>
        <a:lstStyle/>
        <a:p>
          <a:endParaRPr lang="en-GB"/>
        </a:p>
      </dgm:t>
    </dgm:pt>
    <dgm:pt modelId="{F613512D-DD6E-402B-9BAA-3257FAD9B3B0}">
      <dgm:prSet phldrT="[Text]"/>
      <dgm:spPr/>
      <dgm:t>
        <a:bodyPr/>
        <a:lstStyle/>
        <a:p>
          <a:r>
            <a:rPr lang="en-GB" dirty="0" smtClean="0"/>
            <a:t>Engaging content to drive learning</a:t>
          </a:r>
          <a:endParaRPr lang="en-GB" dirty="0"/>
        </a:p>
      </dgm:t>
    </dgm:pt>
    <dgm:pt modelId="{F29A2C68-5131-4F59-9380-42B5E039BBAD}" type="parTrans" cxnId="{7FD1609A-13F5-426A-9D2A-556C87BD822C}">
      <dgm:prSet/>
      <dgm:spPr/>
      <dgm:t>
        <a:bodyPr/>
        <a:lstStyle/>
        <a:p>
          <a:endParaRPr lang="en-GB"/>
        </a:p>
      </dgm:t>
    </dgm:pt>
    <dgm:pt modelId="{4DEB42CD-08FE-4107-AF69-BB99853AB04B}" type="sibTrans" cxnId="{7FD1609A-13F5-426A-9D2A-556C87BD822C}">
      <dgm:prSet/>
      <dgm:spPr/>
      <dgm:t>
        <a:bodyPr/>
        <a:lstStyle/>
        <a:p>
          <a:endParaRPr lang="en-GB"/>
        </a:p>
      </dgm:t>
    </dgm:pt>
    <dgm:pt modelId="{DD49B70B-D84C-4FAB-A4B4-E7A6E4A11357}" type="pres">
      <dgm:prSet presAssocID="{FB796C55-A081-41B6-AD03-B340DBE9B16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10CCD8EC-E9BB-47F0-B83F-BD66CE698779}" type="pres">
      <dgm:prSet presAssocID="{C190A83B-2688-450C-8778-5A6B13D24509}" presName="centerShape" presStyleLbl="node0" presStyleIdx="0" presStyleCnt="1"/>
      <dgm:spPr/>
      <dgm:t>
        <a:bodyPr/>
        <a:lstStyle/>
        <a:p>
          <a:endParaRPr lang="en-GB"/>
        </a:p>
      </dgm:t>
    </dgm:pt>
    <dgm:pt modelId="{E42F6A0B-1016-4E11-BDA7-BD830B690DCF}" type="pres">
      <dgm:prSet presAssocID="{275B795A-7BB2-448E-A13E-83772CF164B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7E82EB9-3C78-41DD-ABE9-F093CF59A049}" type="pres">
      <dgm:prSet presAssocID="{275B795A-7BB2-448E-A13E-83772CF164B9}" presName="dummy" presStyleCnt="0"/>
      <dgm:spPr/>
    </dgm:pt>
    <dgm:pt modelId="{3BEA5E59-3B59-41D9-B98D-DD78AFE4E887}" type="pres">
      <dgm:prSet presAssocID="{CBAFE149-E341-49A3-8D5F-D1871B3972FA}" presName="sibTrans" presStyleLbl="sibTrans2D1" presStyleIdx="0" presStyleCnt="4"/>
      <dgm:spPr/>
      <dgm:t>
        <a:bodyPr/>
        <a:lstStyle/>
        <a:p>
          <a:endParaRPr lang="en-GB"/>
        </a:p>
      </dgm:t>
    </dgm:pt>
    <dgm:pt modelId="{35DF0D7E-52B1-4230-A2B2-5BC58EFD409C}" type="pres">
      <dgm:prSet presAssocID="{60E6CF66-345C-42B7-AF5F-31FE2F5641A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6509B6C-BE7C-4A43-8454-116D9716B8CA}" type="pres">
      <dgm:prSet presAssocID="{60E6CF66-345C-42B7-AF5F-31FE2F5641AB}" presName="dummy" presStyleCnt="0"/>
      <dgm:spPr/>
    </dgm:pt>
    <dgm:pt modelId="{AA8E1F3E-775D-4600-83B8-82238B9FCA19}" type="pres">
      <dgm:prSet presAssocID="{F4902816-0E81-4728-826F-8CC8A4D5E74A}" presName="sibTrans" presStyleLbl="sibTrans2D1" presStyleIdx="1" presStyleCnt="4"/>
      <dgm:spPr/>
      <dgm:t>
        <a:bodyPr/>
        <a:lstStyle/>
        <a:p>
          <a:endParaRPr lang="en-GB"/>
        </a:p>
      </dgm:t>
    </dgm:pt>
    <dgm:pt modelId="{713F628F-E669-4105-B411-D6E5394EB1F0}" type="pres">
      <dgm:prSet presAssocID="{78AE0877-705E-410B-9B04-B8F8026B0FB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E09C2F4-6DBF-4D26-ACB2-29B110CD9468}" type="pres">
      <dgm:prSet presAssocID="{78AE0877-705E-410B-9B04-B8F8026B0FB0}" presName="dummy" presStyleCnt="0"/>
      <dgm:spPr/>
    </dgm:pt>
    <dgm:pt modelId="{D895C12F-A8FE-4F20-88DB-B1743BCCEC21}" type="pres">
      <dgm:prSet presAssocID="{8A037456-04C5-4392-B9E2-D78EC6A0C409}" presName="sibTrans" presStyleLbl="sibTrans2D1" presStyleIdx="2" presStyleCnt="4"/>
      <dgm:spPr/>
      <dgm:t>
        <a:bodyPr/>
        <a:lstStyle/>
        <a:p>
          <a:endParaRPr lang="en-GB"/>
        </a:p>
      </dgm:t>
    </dgm:pt>
    <dgm:pt modelId="{9B63132B-4CD7-40B4-8D46-5AF209A9D7BD}" type="pres">
      <dgm:prSet presAssocID="{F613512D-DD6E-402B-9BAA-3257FAD9B3B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BC8AC25-B134-4243-B001-3375B4FD034D}" type="pres">
      <dgm:prSet presAssocID="{F613512D-DD6E-402B-9BAA-3257FAD9B3B0}" presName="dummy" presStyleCnt="0"/>
      <dgm:spPr/>
    </dgm:pt>
    <dgm:pt modelId="{CF542767-2154-4D27-A2B1-746B6C959569}" type="pres">
      <dgm:prSet presAssocID="{4DEB42CD-08FE-4107-AF69-BB99853AB04B}" presName="sibTrans" presStyleLbl="sibTrans2D1" presStyleIdx="3" presStyleCnt="4"/>
      <dgm:spPr/>
      <dgm:t>
        <a:bodyPr/>
        <a:lstStyle/>
        <a:p>
          <a:endParaRPr lang="en-GB"/>
        </a:p>
      </dgm:t>
    </dgm:pt>
  </dgm:ptLst>
  <dgm:cxnLst>
    <dgm:cxn modelId="{1148DDE5-48ED-48D4-A9A0-722BC90CB5C4}" type="presOf" srcId="{8A037456-04C5-4392-B9E2-D78EC6A0C409}" destId="{D895C12F-A8FE-4F20-88DB-B1743BCCEC21}" srcOrd="0" destOrd="0" presId="urn:microsoft.com/office/officeart/2005/8/layout/radial6"/>
    <dgm:cxn modelId="{8EB0AD56-C4A6-4E41-A014-8D3A09EDBFA9}" type="presOf" srcId="{60E6CF66-345C-42B7-AF5F-31FE2F5641AB}" destId="{35DF0D7E-52B1-4230-A2B2-5BC58EFD409C}" srcOrd="0" destOrd="0" presId="urn:microsoft.com/office/officeart/2005/8/layout/radial6"/>
    <dgm:cxn modelId="{D8481BC4-286E-4546-9364-832CBF00024A}" type="presOf" srcId="{78AE0877-705E-410B-9B04-B8F8026B0FB0}" destId="{713F628F-E669-4105-B411-D6E5394EB1F0}" srcOrd="0" destOrd="0" presId="urn:microsoft.com/office/officeart/2005/8/layout/radial6"/>
    <dgm:cxn modelId="{50DB8D93-16DA-44E2-BCAF-E601A4DB6E83}" srcId="{C190A83B-2688-450C-8778-5A6B13D24509}" destId="{60E6CF66-345C-42B7-AF5F-31FE2F5641AB}" srcOrd="1" destOrd="0" parTransId="{4ECA923E-BB5A-4B6D-969E-4B06E217ADF5}" sibTransId="{F4902816-0E81-4728-826F-8CC8A4D5E74A}"/>
    <dgm:cxn modelId="{7FD1609A-13F5-426A-9D2A-556C87BD822C}" srcId="{C190A83B-2688-450C-8778-5A6B13D24509}" destId="{F613512D-DD6E-402B-9BAA-3257FAD9B3B0}" srcOrd="3" destOrd="0" parTransId="{F29A2C68-5131-4F59-9380-42B5E039BBAD}" sibTransId="{4DEB42CD-08FE-4107-AF69-BB99853AB04B}"/>
    <dgm:cxn modelId="{2D7E9A96-DECC-4FD2-945A-0FE1C66F9A11}" srcId="{C190A83B-2688-450C-8778-5A6B13D24509}" destId="{78AE0877-705E-410B-9B04-B8F8026B0FB0}" srcOrd="2" destOrd="0" parTransId="{5CA71D6D-6E80-487C-A508-38BE79C0082C}" sibTransId="{8A037456-04C5-4392-B9E2-D78EC6A0C409}"/>
    <dgm:cxn modelId="{E076F58C-31EB-42AC-81B4-4B0885C5E629}" type="presOf" srcId="{4DEB42CD-08FE-4107-AF69-BB99853AB04B}" destId="{CF542767-2154-4D27-A2B1-746B6C959569}" srcOrd="0" destOrd="0" presId="urn:microsoft.com/office/officeart/2005/8/layout/radial6"/>
    <dgm:cxn modelId="{472FDB7E-7945-4614-BEBA-06D59641370A}" type="presOf" srcId="{F613512D-DD6E-402B-9BAA-3257FAD9B3B0}" destId="{9B63132B-4CD7-40B4-8D46-5AF209A9D7BD}" srcOrd="0" destOrd="0" presId="urn:microsoft.com/office/officeart/2005/8/layout/radial6"/>
    <dgm:cxn modelId="{6CBC8618-95B7-4F9E-BDB0-C22035B5F7F6}" srcId="{FB796C55-A081-41B6-AD03-B340DBE9B162}" destId="{C190A83B-2688-450C-8778-5A6B13D24509}" srcOrd="0" destOrd="0" parTransId="{4719E85D-06D1-485F-BE00-A076FDA490E4}" sibTransId="{2A9B45BC-E615-47B5-973E-7CD2B0BEBC71}"/>
    <dgm:cxn modelId="{2C0419CC-77B5-4028-A497-034390E299E7}" type="presOf" srcId="{C190A83B-2688-450C-8778-5A6B13D24509}" destId="{10CCD8EC-E9BB-47F0-B83F-BD66CE698779}" srcOrd="0" destOrd="0" presId="urn:microsoft.com/office/officeart/2005/8/layout/radial6"/>
    <dgm:cxn modelId="{6E8F710B-D721-4A31-B62A-FEA1B877FE32}" type="presOf" srcId="{275B795A-7BB2-448E-A13E-83772CF164B9}" destId="{E42F6A0B-1016-4E11-BDA7-BD830B690DCF}" srcOrd="0" destOrd="0" presId="urn:microsoft.com/office/officeart/2005/8/layout/radial6"/>
    <dgm:cxn modelId="{20F06A69-9F6A-40A9-A982-6ADA34A3FCB9}" type="presOf" srcId="{F4902816-0E81-4728-826F-8CC8A4D5E74A}" destId="{AA8E1F3E-775D-4600-83B8-82238B9FCA19}" srcOrd="0" destOrd="0" presId="urn:microsoft.com/office/officeart/2005/8/layout/radial6"/>
    <dgm:cxn modelId="{D901B37D-893A-4DE4-9ED8-C23853AD64C2}" srcId="{C190A83B-2688-450C-8778-5A6B13D24509}" destId="{275B795A-7BB2-448E-A13E-83772CF164B9}" srcOrd="0" destOrd="0" parTransId="{A09C2BBF-2819-4169-9488-CD9954D80E28}" sibTransId="{CBAFE149-E341-49A3-8D5F-D1871B3972FA}"/>
    <dgm:cxn modelId="{A6394DD6-0C75-443A-A07B-FF39005279AF}" type="presOf" srcId="{FB796C55-A081-41B6-AD03-B340DBE9B162}" destId="{DD49B70B-D84C-4FAB-A4B4-E7A6E4A11357}" srcOrd="0" destOrd="0" presId="urn:microsoft.com/office/officeart/2005/8/layout/radial6"/>
    <dgm:cxn modelId="{3515744C-9CD0-4434-AE69-15AB6243B53B}" type="presOf" srcId="{CBAFE149-E341-49A3-8D5F-D1871B3972FA}" destId="{3BEA5E59-3B59-41D9-B98D-DD78AFE4E887}" srcOrd="0" destOrd="0" presId="urn:microsoft.com/office/officeart/2005/8/layout/radial6"/>
    <dgm:cxn modelId="{0F716150-A804-4711-B0B6-15354359219F}" type="presParOf" srcId="{DD49B70B-D84C-4FAB-A4B4-E7A6E4A11357}" destId="{10CCD8EC-E9BB-47F0-B83F-BD66CE698779}" srcOrd="0" destOrd="0" presId="urn:microsoft.com/office/officeart/2005/8/layout/radial6"/>
    <dgm:cxn modelId="{0FB087F4-038B-48BA-A99A-A60017750FE2}" type="presParOf" srcId="{DD49B70B-D84C-4FAB-A4B4-E7A6E4A11357}" destId="{E42F6A0B-1016-4E11-BDA7-BD830B690DCF}" srcOrd="1" destOrd="0" presId="urn:microsoft.com/office/officeart/2005/8/layout/radial6"/>
    <dgm:cxn modelId="{4A18197E-BD3E-4948-BF7D-5619E9DD1F4E}" type="presParOf" srcId="{DD49B70B-D84C-4FAB-A4B4-E7A6E4A11357}" destId="{D7E82EB9-3C78-41DD-ABE9-F093CF59A049}" srcOrd="2" destOrd="0" presId="urn:microsoft.com/office/officeart/2005/8/layout/radial6"/>
    <dgm:cxn modelId="{6C7E01FC-676F-4379-800B-211AC6DE6210}" type="presParOf" srcId="{DD49B70B-D84C-4FAB-A4B4-E7A6E4A11357}" destId="{3BEA5E59-3B59-41D9-B98D-DD78AFE4E887}" srcOrd="3" destOrd="0" presId="urn:microsoft.com/office/officeart/2005/8/layout/radial6"/>
    <dgm:cxn modelId="{D4946A70-6573-407E-9293-48674CAC6A5F}" type="presParOf" srcId="{DD49B70B-D84C-4FAB-A4B4-E7A6E4A11357}" destId="{35DF0D7E-52B1-4230-A2B2-5BC58EFD409C}" srcOrd="4" destOrd="0" presId="urn:microsoft.com/office/officeart/2005/8/layout/radial6"/>
    <dgm:cxn modelId="{FCE07464-0202-4DB8-9446-36065EAD91A1}" type="presParOf" srcId="{DD49B70B-D84C-4FAB-A4B4-E7A6E4A11357}" destId="{E6509B6C-BE7C-4A43-8454-116D9716B8CA}" srcOrd="5" destOrd="0" presId="urn:microsoft.com/office/officeart/2005/8/layout/radial6"/>
    <dgm:cxn modelId="{D73B9AEF-6F7D-480A-844F-E910E78D79A2}" type="presParOf" srcId="{DD49B70B-D84C-4FAB-A4B4-E7A6E4A11357}" destId="{AA8E1F3E-775D-4600-83B8-82238B9FCA19}" srcOrd="6" destOrd="0" presId="urn:microsoft.com/office/officeart/2005/8/layout/radial6"/>
    <dgm:cxn modelId="{7C4E0040-09CE-4BE5-82B4-15270CF70B47}" type="presParOf" srcId="{DD49B70B-D84C-4FAB-A4B4-E7A6E4A11357}" destId="{713F628F-E669-4105-B411-D6E5394EB1F0}" srcOrd="7" destOrd="0" presId="urn:microsoft.com/office/officeart/2005/8/layout/radial6"/>
    <dgm:cxn modelId="{4EE9D417-8417-4C54-AAFD-4313A264762E}" type="presParOf" srcId="{DD49B70B-D84C-4FAB-A4B4-E7A6E4A11357}" destId="{9E09C2F4-6DBF-4D26-ACB2-29B110CD9468}" srcOrd="8" destOrd="0" presId="urn:microsoft.com/office/officeart/2005/8/layout/radial6"/>
    <dgm:cxn modelId="{275C476D-9BDB-4167-9E3E-F79175EE88ED}" type="presParOf" srcId="{DD49B70B-D84C-4FAB-A4B4-E7A6E4A11357}" destId="{D895C12F-A8FE-4F20-88DB-B1743BCCEC21}" srcOrd="9" destOrd="0" presId="urn:microsoft.com/office/officeart/2005/8/layout/radial6"/>
    <dgm:cxn modelId="{C9FD9437-FF92-4589-8191-8D5BDD526BF5}" type="presParOf" srcId="{DD49B70B-D84C-4FAB-A4B4-E7A6E4A11357}" destId="{9B63132B-4CD7-40B4-8D46-5AF209A9D7BD}" srcOrd="10" destOrd="0" presId="urn:microsoft.com/office/officeart/2005/8/layout/radial6"/>
    <dgm:cxn modelId="{6D992769-DA9A-4B5F-A05C-F2CA19B762B6}" type="presParOf" srcId="{DD49B70B-D84C-4FAB-A4B4-E7A6E4A11357}" destId="{DBC8AC25-B134-4243-B001-3375B4FD034D}" srcOrd="11" destOrd="0" presId="urn:microsoft.com/office/officeart/2005/8/layout/radial6"/>
    <dgm:cxn modelId="{13F53D5C-8CDD-47F0-A23C-4AC5BDAD4EF4}" type="presParOf" srcId="{DD49B70B-D84C-4FAB-A4B4-E7A6E4A11357}" destId="{CF542767-2154-4D27-A2B1-746B6C959569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99799-07F1-4F4D-8691-84AE58FD584D}" type="datetimeFigureOut">
              <a:rPr lang="en-GB" smtClean="0"/>
              <a:t>21/03/2015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1847B-992A-44CB-9E26-F6CB5796A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557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Pic</a:t>
            </a:r>
            <a:r>
              <a:rPr lang="en-GB" dirty="0" smtClean="0"/>
              <a:t> from book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1847B-992A-44CB-9E26-F6CB5796A61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721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Word mat screenshot, photo of </a:t>
            </a:r>
            <a:r>
              <a:rPr lang="en-GB" dirty="0" err="1" smtClean="0"/>
              <a:t>mindmaps</a:t>
            </a:r>
            <a:r>
              <a:rPr lang="en-GB" dirty="0" smtClean="0"/>
              <a:t> </a:t>
            </a:r>
            <a:r>
              <a:rPr lang="en-GB" smtClean="0"/>
              <a:t>on wall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1847B-992A-44CB-9E26-F6CB5796A61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411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Target sheets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1847B-992A-44CB-9E26-F6CB5796A61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420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Lunch menus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1847B-992A-44CB-9E26-F6CB5796A61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877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1847B-992A-44CB-9E26-F6CB5796A61A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452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0B9BBF9-7E7D-4619-BF2D-986C9DEC8BF9}" type="slidenum">
              <a:rPr lang="en-GB" altLang="en-US"/>
              <a:pPr/>
              <a:t>49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18800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Photo of windows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1847B-992A-44CB-9E26-F6CB5796A61A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685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Peer health form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1847B-992A-44CB-9E26-F6CB5796A61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001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QR form photo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1847B-992A-44CB-9E26-F6CB5796A61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655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Photo of </a:t>
            </a:r>
            <a:r>
              <a:rPr lang="en-GB" dirty="0" err="1" smtClean="0"/>
              <a:t>mindmap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1847B-992A-44CB-9E26-F6CB5796A61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773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Photo of </a:t>
            </a:r>
            <a:r>
              <a:rPr lang="en-GB" dirty="0" err="1" smtClean="0"/>
              <a:t>mindmap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1847B-992A-44CB-9E26-F6CB5796A61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325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Mini-whiteboard</a:t>
            </a:r>
            <a:r>
              <a:rPr lang="en-GB" baseline="0" dirty="0" smtClean="0"/>
              <a:t> slides, wall writing photo, banner on wall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1847B-992A-44CB-9E26-F6CB5796A61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881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Mini-whiteboard</a:t>
            </a:r>
            <a:r>
              <a:rPr lang="en-GB" baseline="0" dirty="0" smtClean="0"/>
              <a:t> slides, wall writing photo, banner on wall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1847B-992A-44CB-9E26-F6CB5796A61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853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1847B-992A-44CB-9E26-F6CB5796A61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81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Word mat screenshot, photo of </a:t>
            </a:r>
            <a:r>
              <a:rPr lang="en-GB" dirty="0" err="1" smtClean="0"/>
              <a:t>mindmaps</a:t>
            </a:r>
            <a:r>
              <a:rPr lang="en-GB" dirty="0" smtClean="0"/>
              <a:t> </a:t>
            </a:r>
            <a:r>
              <a:rPr lang="en-GB" smtClean="0"/>
              <a:t>on wall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1847B-992A-44CB-9E26-F6CB5796A61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821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9482A-54E0-4AF1-9901-BC09C7A871CD}" type="datetimeFigureOut">
              <a:rPr lang="en-GB" smtClean="0"/>
              <a:t>21/03/2015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5DD6C-ED59-4D38-972E-8D30DE8CBC1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9482A-54E0-4AF1-9901-BC09C7A871CD}" type="datetimeFigureOut">
              <a:rPr lang="en-GB" smtClean="0"/>
              <a:t>21/03/2015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5DD6C-ED59-4D38-972E-8D30DE8CBC1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9482A-54E0-4AF1-9901-BC09C7A871CD}" type="datetimeFigureOut">
              <a:rPr lang="en-GB" smtClean="0"/>
              <a:t>21/03/2015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5DD6C-ED59-4D38-972E-8D30DE8CBC1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9482A-54E0-4AF1-9901-BC09C7A871CD}" type="datetimeFigureOut">
              <a:rPr lang="en-GB" smtClean="0"/>
              <a:t>21/03/2015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5DD6C-ED59-4D38-972E-8D30DE8CBC1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9482A-54E0-4AF1-9901-BC09C7A871CD}" type="datetimeFigureOut">
              <a:rPr lang="en-GB" smtClean="0"/>
              <a:t>21/03/2015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5DD6C-ED59-4D38-972E-8D30DE8CBC1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9482A-54E0-4AF1-9901-BC09C7A871CD}" type="datetimeFigureOut">
              <a:rPr lang="en-GB" smtClean="0"/>
              <a:t>21/03/2015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5DD6C-ED59-4D38-972E-8D30DE8CBC1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9482A-54E0-4AF1-9901-BC09C7A871CD}" type="datetimeFigureOut">
              <a:rPr lang="en-GB" smtClean="0"/>
              <a:t>21/03/2015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5DD6C-ED59-4D38-972E-8D30DE8CBC1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9482A-54E0-4AF1-9901-BC09C7A871CD}" type="datetimeFigureOut">
              <a:rPr lang="en-GB" smtClean="0"/>
              <a:t>21/03/2015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5DD6C-ED59-4D38-972E-8D30DE8CBC1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9482A-54E0-4AF1-9901-BC09C7A871CD}" type="datetimeFigureOut">
              <a:rPr lang="en-GB" smtClean="0"/>
              <a:t>21/03/2015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5DD6C-ED59-4D38-972E-8D30DE8CBC1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9482A-54E0-4AF1-9901-BC09C7A871CD}" type="datetimeFigureOut">
              <a:rPr lang="en-GB" smtClean="0"/>
              <a:t>21/03/2015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5DD6C-ED59-4D38-972E-8D30DE8CBC1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9482A-54E0-4AF1-9901-BC09C7A871CD}" type="datetimeFigureOut">
              <a:rPr lang="en-GB" smtClean="0"/>
              <a:t>21/03/2015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5DD6C-ED59-4D38-972E-8D30DE8CBC1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9482A-54E0-4AF1-9901-BC09C7A871CD}" type="datetimeFigureOut">
              <a:rPr lang="en-GB" smtClean="0"/>
              <a:t>21/03/2015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5DD6C-ED59-4D38-972E-8D30DE8CBC1A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uropeandayoflanguages2013.wordpress.com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ute39.typepad.com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www.route39.typepad.com/spanish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dgewaylanguages.typepad.com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hyperlink" Target="http://tweepml.org/MFL-Twitterer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4575" y="836613"/>
            <a:ext cx="3717925" cy="581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 smtClean="0">
              <a:ea typeface="+mj-ea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1295" y="1880590"/>
            <a:ext cx="8640763" cy="223279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5000" b="1" u="sng" dirty="0" smtClean="0">
                <a:solidFill>
                  <a:schemeClr val="bg1"/>
                </a:solidFill>
              </a:rPr>
              <a:t>Doing things differently</a:t>
            </a:r>
          </a:p>
          <a:p>
            <a:pPr algn="ctr" eaLnBrk="1" hangingPunct="1">
              <a:defRPr/>
            </a:pPr>
            <a:r>
              <a:rPr lang="en-GB" sz="4000" dirty="0" smtClean="0">
                <a:solidFill>
                  <a:schemeClr val="bg1"/>
                </a:solidFill>
              </a:rPr>
              <a:t>- building engagement with languages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67188" y="4221163"/>
            <a:ext cx="4787900" cy="23764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2400" b="1" u="sng" dirty="0">
                <a:solidFill>
                  <a:schemeClr val="tx1"/>
                </a:solidFill>
              </a:rPr>
              <a:t>For more ideas</a:t>
            </a:r>
          </a:p>
          <a:p>
            <a:pPr algn="ctr" eaLnBrk="1" hangingPunct="1">
              <a:defRPr/>
            </a:pPr>
            <a:r>
              <a:rPr lang="en-GB" sz="2400" dirty="0">
                <a:solidFill>
                  <a:schemeClr val="tx1"/>
                </a:solidFill>
              </a:rPr>
              <a:t>www.chrisfuller.typepad.com </a:t>
            </a:r>
          </a:p>
          <a:p>
            <a:pPr algn="ctr" eaLnBrk="1" hangingPunct="1">
              <a:defRPr/>
            </a:pPr>
            <a:r>
              <a:rPr lang="en-GB" sz="2400" b="1" u="sng" dirty="0">
                <a:solidFill>
                  <a:schemeClr val="tx1"/>
                </a:solidFill>
              </a:rPr>
              <a:t>To chat things over</a:t>
            </a:r>
          </a:p>
          <a:p>
            <a:pPr algn="ctr" eaLnBrk="1" hangingPunct="1">
              <a:defRPr/>
            </a:pPr>
            <a:r>
              <a:rPr lang="en-GB" sz="2400" dirty="0">
                <a:solidFill>
                  <a:schemeClr val="tx1"/>
                </a:solidFill>
              </a:rPr>
              <a:t>@</a:t>
            </a:r>
            <a:r>
              <a:rPr lang="en-GB" sz="2400" dirty="0" err="1">
                <a:solidFill>
                  <a:schemeClr val="tx1"/>
                </a:solidFill>
              </a:rPr>
              <a:t>chrisfullerisms</a:t>
            </a:r>
            <a:endParaRPr lang="en-GB" sz="24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en-GB" sz="2400" b="1" u="sng" dirty="0">
                <a:solidFill>
                  <a:schemeClr val="tx1"/>
                </a:solidFill>
              </a:rPr>
              <a:t>To discuss and ask questions</a:t>
            </a:r>
          </a:p>
          <a:p>
            <a:pPr algn="ctr" eaLnBrk="1" hangingPunct="1">
              <a:defRPr/>
            </a:pPr>
            <a:r>
              <a:rPr lang="en-GB" sz="2400" dirty="0">
                <a:solidFill>
                  <a:schemeClr val="tx1"/>
                </a:solidFill>
              </a:rPr>
              <a:t>Chrisfullerinspain@hotmail.com</a:t>
            </a:r>
            <a:endParaRPr lang="en-GB" sz="2400" b="1" u="sng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24" y="108836"/>
            <a:ext cx="5838527" cy="16639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4797152"/>
            <a:ext cx="3555886" cy="1008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0825" y="260350"/>
            <a:ext cx="4321175" cy="10080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 smtClean="0">
                <a:solidFill>
                  <a:schemeClr val="tx1"/>
                </a:solidFill>
              </a:rPr>
              <a:t>Mistakes are healthy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4"/>
            <a:ext cx="2947833" cy="522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36984"/>
            <a:ext cx="2054793" cy="3645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0825" y="260350"/>
            <a:ext cx="4321175" cy="10080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 smtClean="0">
                <a:solidFill>
                  <a:schemeClr val="tx1"/>
                </a:solidFill>
              </a:rPr>
              <a:t>Collaboration for learning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79" y="1484784"/>
            <a:ext cx="4343021" cy="2448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122640"/>
            <a:ext cx="4188792" cy="236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5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610" y="548680"/>
            <a:ext cx="3820031" cy="212449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1" dirty="0">
                <a:solidFill>
                  <a:schemeClr val="tx1"/>
                </a:solidFill>
              </a:rPr>
              <a:t>On your mini whiteboard- </a:t>
            </a:r>
          </a:p>
          <a:p>
            <a:pPr algn="ctr"/>
            <a:r>
              <a:rPr lang="en-GB" sz="1950" dirty="0">
                <a:solidFill>
                  <a:schemeClr val="tx1"/>
                </a:solidFill>
              </a:rPr>
              <a:t>Can you develop a			 </a:t>
            </a:r>
          </a:p>
          <a:p>
            <a:pPr algn="ctr"/>
            <a:r>
              <a:rPr lang="en-GB" sz="1950" dirty="0">
                <a:solidFill>
                  <a:schemeClr val="tx1"/>
                </a:solidFill>
              </a:rPr>
              <a:t> word answer to the question?</a:t>
            </a:r>
          </a:p>
          <a:p>
            <a:pPr algn="ctr"/>
            <a:r>
              <a:rPr lang="en-GB" sz="1950" u="sng" dirty="0">
                <a:solidFill>
                  <a:schemeClr val="tx1"/>
                </a:solidFill>
              </a:rPr>
              <a:t>¿</a:t>
            </a:r>
            <a:r>
              <a:rPr lang="en-GB" sz="1950" u="sng" dirty="0" err="1">
                <a:solidFill>
                  <a:schemeClr val="tx1"/>
                </a:solidFill>
              </a:rPr>
              <a:t>Cómo</a:t>
            </a:r>
            <a:r>
              <a:rPr lang="en-GB" sz="1950" u="sng" dirty="0">
                <a:solidFill>
                  <a:schemeClr val="tx1"/>
                </a:solidFill>
              </a:rPr>
              <a:t> </a:t>
            </a:r>
            <a:r>
              <a:rPr lang="en-GB" sz="1950" u="sng" dirty="0" err="1">
                <a:solidFill>
                  <a:schemeClr val="tx1"/>
                </a:solidFill>
              </a:rPr>
              <a:t>fue</a:t>
            </a:r>
            <a:r>
              <a:rPr lang="en-GB" sz="1950" u="sng" dirty="0">
                <a:solidFill>
                  <a:schemeClr val="tx1"/>
                </a:solidFill>
              </a:rPr>
              <a:t> </a:t>
            </a:r>
            <a:r>
              <a:rPr lang="en-GB" sz="1950" u="sng" dirty="0" err="1">
                <a:solidFill>
                  <a:schemeClr val="tx1"/>
                </a:solidFill>
              </a:rPr>
              <a:t>tu</a:t>
            </a:r>
            <a:r>
              <a:rPr lang="en-GB" sz="1950" u="sng" dirty="0">
                <a:solidFill>
                  <a:schemeClr val="tx1"/>
                </a:solidFill>
              </a:rPr>
              <a:t> </a:t>
            </a:r>
            <a:r>
              <a:rPr lang="en-GB" sz="1950" u="sng" dirty="0" err="1">
                <a:solidFill>
                  <a:schemeClr val="tx1"/>
                </a:solidFill>
              </a:rPr>
              <a:t>visita</a:t>
            </a:r>
            <a:r>
              <a:rPr lang="en-GB" sz="1950" u="sng" dirty="0">
                <a:solidFill>
                  <a:schemeClr val="tx1"/>
                </a:solidFill>
              </a:rPr>
              <a:t> al </a:t>
            </a:r>
            <a:r>
              <a:rPr lang="en-GB" sz="1950" u="sng" dirty="0" err="1">
                <a:solidFill>
                  <a:schemeClr val="tx1"/>
                </a:solidFill>
              </a:rPr>
              <a:t>parque</a:t>
            </a:r>
            <a:r>
              <a:rPr lang="en-GB" sz="1950" u="sng" dirty="0">
                <a:solidFill>
                  <a:schemeClr val="tx1"/>
                </a:solidFill>
              </a:rPr>
              <a:t> </a:t>
            </a:r>
            <a:r>
              <a:rPr lang="en-GB" sz="1950" u="sng" dirty="0" err="1">
                <a:solidFill>
                  <a:schemeClr val="tx1"/>
                </a:solidFill>
              </a:rPr>
              <a:t>acuático</a:t>
            </a:r>
            <a:r>
              <a:rPr lang="en-GB" sz="1950" u="sng" dirty="0">
                <a:solidFill>
                  <a:schemeClr val="tx1"/>
                </a:solidFill>
              </a:rPr>
              <a:t>?</a:t>
            </a:r>
          </a:p>
          <a:p>
            <a:pPr algn="ctr"/>
            <a:r>
              <a:rPr lang="en-GB" sz="1950" dirty="0">
                <a:solidFill>
                  <a:srgbClr val="FF0000"/>
                </a:solidFill>
              </a:rPr>
              <a:t>¿</a:t>
            </a:r>
            <a:r>
              <a:rPr lang="en-GB" sz="1950" dirty="0" err="1">
                <a:solidFill>
                  <a:srgbClr val="FF0000"/>
                </a:solidFill>
              </a:rPr>
              <a:t>Más</a:t>
            </a:r>
            <a:r>
              <a:rPr lang="en-GB" sz="1950" dirty="0">
                <a:solidFill>
                  <a:srgbClr val="FF0000"/>
                </a:solidFill>
              </a:rPr>
              <a:t> </a:t>
            </a:r>
            <a:r>
              <a:rPr lang="en-GB" sz="1950" dirty="0" err="1">
                <a:solidFill>
                  <a:srgbClr val="FF0000"/>
                </a:solidFill>
              </a:rPr>
              <a:t>difícil</a:t>
            </a:r>
            <a:r>
              <a:rPr lang="en-GB" sz="1950" dirty="0">
                <a:solidFill>
                  <a:srgbClr val="FF0000"/>
                </a:solidFill>
              </a:rPr>
              <a:t>? </a:t>
            </a:r>
            <a:r>
              <a:rPr lang="en-GB" sz="1950" dirty="0" err="1">
                <a:solidFill>
                  <a:srgbClr val="FF0000"/>
                </a:solidFill>
              </a:rPr>
              <a:t>Usa</a:t>
            </a:r>
            <a:r>
              <a:rPr lang="en-GB" sz="1950" dirty="0">
                <a:solidFill>
                  <a:srgbClr val="FF0000"/>
                </a:solidFill>
              </a:rPr>
              <a:t> “we -</a:t>
            </a:r>
            <a:r>
              <a:rPr lang="en-GB" sz="1950" dirty="0" err="1">
                <a:solidFill>
                  <a:srgbClr val="FF0000"/>
                </a:solidFill>
              </a:rPr>
              <a:t>ed</a:t>
            </a:r>
            <a:r>
              <a:rPr lang="en-GB" sz="1950" dirty="0">
                <a:solidFill>
                  <a:srgbClr val="FF0000"/>
                </a:solidFill>
              </a:rPr>
              <a:t>…”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610" y="2719856"/>
            <a:ext cx="3820031" cy="157041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solidFill>
                  <a:schemeClr val="tx1"/>
                </a:solidFill>
              </a:rPr>
              <a:t>Can you develop a 			</a:t>
            </a:r>
          </a:p>
          <a:p>
            <a:pPr algn="ctr"/>
            <a:r>
              <a:rPr lang="en-GB" sz="2100" dirty="0">
                <a:solidFill>
                  <a:schemeClr val="tx1"/>
                </a:solidFill>
              </a:rPr>
              <a:t>answer to the question?</a:t>
            </a:r>
          </a:p>
          <a:p>
            <a:pPr algn="ctr"/>
            <a:r>
              <a:rPr lang="en-GB" sz="2100" dirty="0">
                <a:solidFill>
                  <a:srgbClr val="FF0000"/>
                </a:solidFill>
              </a:rPr>
              <a:t>¿</a:t>
            </a:r>
            <a:r>
              <a:rPr lang="en-GB" sz="2100" dirty="0" err="1">
                <a:solidFill>
                  <a:srgbClr val="FF0000"/>
                </a:solidFill>
              </a:rPr>
              <a:t>Más</a:t>
            </a:r>
            <a:r>
              <a:rPr lang="en-GB" sz="2100" dirty="0">
                <a:solidFill>
                  <a:srgbClr val="FF0000"/>
                </a:solidFill>
              </a:rPr>
              <a:t> </a:t>
            </a:r>
            <a:r>
              <a:rPr lang="en-GB" sz="2100" dirty="0" err="1">
                <a:solidFill>
                  <a:srgbClr val="FF0000"/>
                </a:solidFill>
              </a:rPr>
              <a:t>difícil</a:t>
            </a:r>
            <a:r>
              <a:rPr lang="en-GB" sz="2100" dirty="0">
                <a:solidFill>
                  <a:srgbClr val="FF0000"/>
                </a:solidFill>
              </a:rPr>
              <a:t>? </a:t>
            </a:r>
            <a:r>
              <a:rPr lang="en-GB" sz="2100" dirty="0" err="1">
                <a:solidFill>
                  <a:srgbClr val="FF0000"/>
                </a:solidFill>
              </a:rPr>
              <a:t>Usa</a:t>
            </a:r>
            <a:r>
              <a:rPr lang="en-GB" sz="2100" dirty="0">
                <a:solidFill>
                  <a:srgbClr val="FF0000"/>
                </a:solidFill>
              </a:rPr>
              <a:t> un </a:t>
            </a:r>
            <a:r>
              <a:rPr lang="en-GB" sz="2100" dirty="0" err="1">
                <a:solidFill>
                  <a:srgbClr val="FF0000"/>
                </a:solidFill>
              </a:rPr>
              <a:t>adverbio</a:t>
            </a:r>
            <a:endParaRPr lang="en-GB" sz="21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948" y="4290276"/>
            <a:ext cx="3939645" cy="2091207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solidFill>
                  <a:schemeClr val="tx1"/>
                </a:solidFill>
              </a:rPr>
              <a:t>Can you develop </a:t>
            </a:r>
            <a:r>
              <a:rPr lang="en-GB" sz="2100" dirty="0" smtClean="0">
                <a:solidFill>
                  <a:schemeClr val="tx1"/>
                </a:solidFill>
              </a:rPr>
              <a:t>a  	 </a:t>
            </a:r>
            <a:r>
              <a:rPr lang="en-GB" sz="2100" dirty="0">
                <a:solidFill>
                  <a:schemeClr val="tx1"/>
                </a:solidFill>
              </a:rPr>
              <a:t>			</a:t>
            </a:r>
          </a:p>
          <a:p>
            <a:pPr algn="ctr"/>
            <a:r>
              <a:rPr lang="en-GB" sz="2100" dirty="0">
                <a:solidFill>
                  <a:schemeClr val="tx1"/>
                </a:solidFill>
              </a:rPr>
              <a:t>word answer to the question?</a:t>
            </a:r>
          </a:p>
          <a:p>
            <a:pPr algn="ctr"/>
            <a:r>
              <a:rPr lang="en-GB" sz="2100" dirty="0">
                <a:solidFill>
                  <a:schemeClr val="tx1"/>
                </a:solidFill>
              </a:rPr>
              <a:t>INCLUDE would you like to do / visit in the future?</a:t>
            </a:r>
          </a:p>
          <a:p>
            <a:pPr algn="ctr"/>
            <a:r>
              <a:rPr lang="en-GB" sz="2100" dirty="0">
                <a:solidFill>
                  <a:srgbClr val="FF0000"/>
                </a:solidFill>
              </a:rPr>
              <a:t>¿</a:t>
            </a:r>
            <a:r>
              <a:rPr lang="en-GB" sz="2100" dirty="0" err="1">
                <a:solidFill>
                  <a:srgbClr val="FF0000"/>
                </a:solidFill>
              </a:rPr>
              <a:t>Más</a:t>
            </a:r>
            <a:r>
              <a:rPr lang="en-GB" sz="2100" dirty="0">
                <a:solidFill>
                  <a:srgbClr val="FF0000"/>
                </a:solidFill>
              </a:rPr>
              <a:t> </a:t>
            </a:r>
            <a:r>
              <a:rPr lang="en-GB" sz="2100" dirty="0" err="1">
                <a:solidFill>
                  <a:srgbClr val="FF0000"/>
                </a:solidFill>
              </a:rPr>
              <a:t>difícil</a:t>
            </a:r>
            <a:r>
              <a:rPr lang="en-GB" sz="2100" dirty="0">
                <a:solidFill>
                  <a:srgbClr val="FF0000"/>
                </a:solidFill>
              </a:rPr>
              <a:t>? </a:t>
            </a:r>
            <a:r>
              <a:rPr lang="en-GB" sz="2100" dirty="0" err="1">
                <a:solidFill>
                  <a:srgbClr val="FF0000"/>
                </a:solidFill>
              </a:rPr>
              <a:t>Usa</a:t>
            </a:r>
            <a:r>
              <a:rPr lang="en-GB" sz="2100" dirty="0">
                <a:solidFill>
                  <a:srgbClr val="FF0000"/>
                </a:solidFill>
              </a:rPr>
              <a:t> </a:t>
            </a:r>
            <a:r>
              <a:rPr lang="en-GB" sz="2100" dirty="0" err="1">
                <a:solidFill>
                  <a:srgbClr val="FF0000"/>
                </a:solidFill>
              </a:rPr>
              <a:t>una</a:t>
            </a:r>
            <a:r>
              <a:rPr lang="en-GB" sz="2100" dirty="0">
                <a:solidFill>
                  <a:srgbClr val="FF0000"/>
                </a:solidFill>
              </a:rPr>
              <a:t> </a:t>
            </a:r>
            <a:r>
              <a:rPr lang="en-GB" sz="2100" dirty="0" err="1">
                <a:solidFill>
                  <a:srgbClr val="FF0000"/>
                </a:solidFill>
              </a:rPr>
              <a:t>pregunta</a:t>
            </a:r>
            <a:endParaRPr lang="en-GB" sz="21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7592" t="16858" r="13706" b="9199"/>
          <a:stretch/>
        </p:blipFill>
        <p:spPr>
          <a:xfrm>
            <a:off x="3950594" y="898301"/>
            <a:ext cx="4665372" cy="50113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91680" y="1185662"/>
            <a:ext cx="473299" cy="29943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8933" y="1185662"/>
            <a:ext cx="473299" cy="299434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solidFill>
                  <a:schemeClr val="tx1"/>
                </a:solidFill>
              </a:rPr>
              <a:t>30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47467" y="3205631"/>
            <a:ext cx="473299" cy="29943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solidFill>
                  <a:schemeClr val="tx1"/>
                </a:solidFill>
              </a:rPr>
              <a:t>32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44720" y="3205631"/>
            <a:ext cx="473299" cy="299434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solidFill>
                  <a:schemeClr val="tx1"/>
                </a:solidFill>
              </a:rPr>
              <a:t>50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61359" y="4728211"/>
            <a:ext cx="871732" cy="29943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75" dirty="0">
                <a:solidFill>
                  <a:schemeClr val="tx1"/>
                </a:solidFill>
              </a:rPr>
              <a:t>40 - 50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57447" y="4728211"/>
            <a:ext cx="871732" cy="299434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75" dirty="0">
                <a:solidFill>
                  <a:schemeClr val="tx1"/>
                </a:solidFill>
              </a:rPr>
              <a:t>65 - 80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950593" y="2719857"/>
            <a:ext cx="3820031" cy="118968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950" b="1" dirty="0" err="1">
                <a:solidFill>
                  <a:schemeClr val="tx1"/>
                </a:solidFill>
              </a:rPr>
              <a:t>Incluye</a:t>
            </a:r>
            <a:r>
              <a:rPr lang="en-GB" sz="1950" b="1" dirty="0">
                <a:solidFill>
                  <a:schemeClr val="tx1"/>
                </a:solidFill>
              </a:rPr>
              <a:t> 1 de…</a:t>
            </a:r>
          </a:p>
          <a:p>
            <a:pPr marL="342900" indent="-342900">
              <a:buFontTx/>
              <a:buChar char="-"/>
            </a:pPr>
            <a:r>
              <a:rPr lang="en-GB" sz="1950" dirty="0" err="1">
                <a:solidFill>
                  <a:schemeClr val="tx1"/>
                </a:solidFill>
              </a:rPr>
              <a:t>Más</a:t>
            </a:r>
            <a:r>
              <a:rPr lang="en-GB" sz="1950" dirty="0">
                <a:solidFill>
                  <a:schemeClr val="tx1"/>
                </a:solidFill>
              </a:rPr>
              <a:t> o </a:t>
            </a:r>
            <a:r>
              <a:rPr lang="en-GB" sz="1950" dirty="0" err="1">
                <a:solidFill>
                  <a:schemeClr val="tx1"/>
                </a:solidFill>
              </a:rPr>
              <a:t>menos</a:t>
            </a:r>
            <a:endParaRPr lang="en-GB" sz="1950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1950" dirty="0">
                <a:solidFill>
                  <a:schemeClr val="tx1"/>
                </a:solidFill>
              </a:rPr>
              <a:t>Antes de nada</a:t>
            </a:r>
          </a:p>
          <a:p>
            <a:pPr marL="342900" indent="-342900">
              <a:buFontTx/>
              <a:buChar char="-"/>
            </a:pPr>
            <a:r>
              <a:rPr lang="en-GB" sz="1950" dirty="0">
                <a:solidFill>
                  <a:schemeClr val="tx1"/>
                </a:solidFill>
              </a:rPr>
              <a:t>De un </a:t>
            </a:r>
            <a:r>
              <a:rPr lang="en-GB" sz="1950" dirty="0" err="1">
                <a:solidFill>
                  <a:schemeClr val="tx1"/>
                </a:solidFill>
              </a:rPr>
              <a:t>lado</a:t>
            </a:r>
            <a:r>
              <a:rPr lang="en-GB" sz="1950" dirty="0">
                <a:solidFill>
                  <a:schemeClr val="tx1"/>
                </a:solidFill>
              </a:rPr>
              <a:t>… del </a:t>
            </a:r>
            <a:r>
              <a:rPr lang="en-GB" sz="1950" dirty="0" err="1">
                <a:solidFill>
                  <a:schemeClr val="tx1"/>
                </a:solidFill>
              </a:rPr>
              <a:t>otro</a:t>
            </a:r>
            <a:r>
              <a:rPr lang="en-GB" sz="1950" dirty="0">
                <a:solidFill>
                  <a:schemeClr val="tx1"/>
                </a:solidFill>
              </a:rPr>
              <a:t> </a:t>
            </a:r>
            <a:r>
              <a:rPr lang="en-GB" sz="1950" dirty="0" err="1">
                <a:solidFill>
                  <a:schemeClr val="tx1"/>
                </a:solidFill>
              </a:rPr>
              <a:t>lado</a:t>
            </a:r>
            <a:r>
              <a:rPr lang="en-GB" sz="1950" dirty="0">
                <a:solidFill>
                  <a:schemeClr val="tx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77008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n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1543096"/>
            <a:ext cx="1080120" cy="1028708"/>
          </a:xfrm>
          <a:prstGeom prst="rect">
            <a:avLst/>
          </a:prstGeom>
        </p:spPr>
      </p:pic>
      <p:pic>
        <p:nvPicPr>
          <p:cNvPr id="3" name="Picture 2" descr="sta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5079" y="1333353"/>
            <a:ext cx="1068110" cy="1271586"/>
          </a:xfrm>
          <a:prstGeom prst="rect">
            <a:avLst/>
          </a:prstGeom>
        </p:spPr>
      </p:pic>
      <p:pic>
        <p:nvPicPr>
          <p:cNvPr id="4" name="Picture 3" descr="sta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1821" y="1333353"/>
            <a:ext cx="1068110" cy="1271586"/>
          </a:xfrm>
          <a:prstGeom prst="rect">
            <a:avLst/>
          </a:prstGeom>
        </p:spPr>
      </p:pic>
      <p:pic>
        <p:nvPicPr>
          <p:cNvPr id="5" name="Picture 2" descr="http://ecx.images-amazon.com/images/I/41Ig-I7ZHcL._SL500_AA300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622" y="2963873"/>
            <a:ext cx="2791198" cy="279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220072" y="1020828"/>
            <a:ext cx="3589077" cy="236712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/>
              <a:t>¿</a:t>
            </a:r>
            <a:r>
              <a:rPr lang="en-GB" sz="3000" dirty="0" err="1"/>
              <a:t>Positivos</a:t>
            </a:r>
            <a:r>
              <a:rPr lang="en-GB" sz="3000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220072" y="3387949"/>
            <a:ext cx="3589077" cy="236712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/>
              <a:t>¿</a:t>
            </a:r>
            <a:r>
              <a:rPr lang="en-GB" sz="3000" dirty="0" err="1"/>
              <a:t>Negativos</a:t>
            </a:r>
            <a:r>
              <a:rPr lang="en-GB" sz="3000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976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0825" y="260350"/>
            <a:ext cx="4321175" cy="10080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 smtClean="0">
                <a:solidFill>
                  <a:schemeClr val="tx1"/>
                </a:solidFill>
              </a:rPr>
              <a:t>Collaboration for learning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6108171" cy="39455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052736"/>
            <a:ext cx="2582498" cy="4581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0825" y="260350"/>
            <a:ext cx="4321175" cy="10080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 smtClean="0">
                <a:solidFill>
                  <a:schemeClr val="tx1"/>
                </a:solidFill>
              </a:rPr>
              <a:t>Tools to build </a:t>
            </a:r>
          </a:p>
          <a:p>
            <a:pPr algn="ctr">
              <a:defRPr/>
            </a:pPr>
            <a:r>
              <a:rPr lang="en-GB" sz="2800" dirty="0" smtClean="0">
                <a:solidFill>
                  <a:schemeClr val="tx1"/>
                </a:solidFill>
              </a:rPr>
              <a:t>self-expression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013" y="2105025"/>
            <a:ext cx="7785100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0825" y="260350"/>
            <a:ext cx="4321175" cy="10080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 smtClean="0">
                <a:solidFill>
                  <a:schemeClr val="tx1"/>
                </a:solidFill>
              </a:rPr>
              <a:t>Tools to build </a:t>
            </a:r>
          </a:p>
          <a:p>
            <a:pPr algn="ctr">
              <a:defRPr/>
            </a:pPr>
            <a:r>
              <a:rPr lang="en-GB" sz="2800" dirty="0" smtClean="0">
                <a:solidFill>
                  <a:schemeClr val="tx1"/>
                </a:solidFill>
              </a:rPr>
              <a:t>self-expression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2151" y="-437855"/>
            <a:ext cx="5154706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0825" y="260350"/>
            <a:ext cx="4321175" cy="10080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 smtClean="0">
                <a:solidFill>
                  <a:schemeClr val="tx1"/>
                </a:solidFill>
              </a:rPr>
              <a:t>Tools to build </a:t>
            </a:r>
          </a:p>
          <a:p>
            <a:pPr algn="ctr">
              <a:defRPr/>
            </a:pPr>
            <a:r>
              <a:rPr lang="en-GB" sz="2800" dirty="0" smtClean="0">
                <a:solidFill>
                  <a:schemeClr val="tx1"/>
                </a:solidFill>
              </a:rPr>
              <a:t>self-expression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6631"/>
            <a:ext cx="4320480" cy="766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8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2" descr="http://img3.wikia.nocookie.net/__cb20131002012743/disney/images/b/b4/Buzz_Lightyea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5275" y="1730375"/>
            <a:ext cx="196532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3794125" y="2228850"/>
            <a:ext cx="4546600" cy="244475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000" dirty="0"/>
              <a:t>Who is this and why is he so important for your grammar sessions?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0825" y="260350"/>
            <a:ext cx="4321175" cy="10080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 smtClean="0">
                <a:solidFill>
                  <a:schemeClr val="tx1"/>
                </a:solidFill>
              </a:rPr>
              <a:t>Tools to </a:t>
            </a:r>
            <a:r>
              <a:rPr lang="en-GB" sz="2800" smtClean="0">
                <a:solidFill>
                  <a:schemeClr val="tx1"/>
                </a:solidFill>
              </a:rPr>
              <a:t>build </a:t>
            </a:r>
          </a:p>
          <a:p>
            <a:pPr algn="ctr">
              <a:defRPr/>
            </a:pPr>
            <a:r>
              <a:rPr lang="en-GB" sz="2800" smtClean="0">
                <a:solidFill>
                  <a:schemeClr val="tx1"/>
                </a:solidFill>
              </a:rPr>
              <a:t>self-expression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28" y="1700808"/>
            <a:ext cx="7668344" cy="432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2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883412224"/>
              </p:ext>
            </p:extLst>
          </p:nvPr>
        </p:nvGraphicFramePr>
        <p:xfrm>
          <a:off x="0" y="188640"/>
          <a:ext cx="8820472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/>
          <p:cNvPicPr>
            <a:picLocks noChangeAspect="1"/>
          </p:cNvPicPr>
          <p:nvPr/>
        </p:nvPicPr>
        <p:blipFill>
          <a:blip r:embed="rId2" cstate="print"/>
          <a:srcRect l="24123" t="11586" r="24844" b="5338"/>
          <a:stretch>
            <a:fillRect/>
          </a:stretch>
        </p:blipFill>
        <p:spPr bwMode="auto">
          <a:xfrm>
            <a:off x="95250" y="857250"/>
            <a:ext cx="5622925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rcRect l="14581" t="32976" r="32553" b="10867"/>
          <a:stretch>
            <a:fillRect/>
          </a:stretch>
        </p:blipFill>
        <p:spPr bwMode="auto">
          <a:xfrm>
            <a:off x="3508375" y="2638425"/>
            <a:ext cx="5635625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250825" y="260350"/>
            <a:ext cx="4321175" cy="10080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chemeClr val="tx1"/>
                </a:solidFill>
              </a:rPr>
              <a:t>Google Forms tracking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7975" y="685800"/>
            <a:ext cx="97583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2886075" y="2617788"/>
            <a:ext cx="4217988" cy="11366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000" dirty="0">
                <a:solidFill>
                  <a:sysClr val="windowText" lastClr="000000"/>
                </a:solidFill>
              </a:rPr>
              <a:t>Organise peer teaching sessions?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886075" y="3754438"/>
            <a:ext cx="4217988" cy="113506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000" dirty="0">
                <a:solidFill>
                  <a:sysClr val="windowText" lastClr="000000"/>
                </a:solidFill>
              </a:rPr>
              <a:t>Publish students’ teaching resources?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50825" y="260350"/>
            <a:ext cx="4321175" cy="10080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300" dirty="0" smtClean="0">
                <a:solidFill>
                  <a:schemeClr val="tx1"/>
                </a:solidFill>
              </a:rPr>
              <a:t>www.route39mfl.wikispaces.com</a:t>
            </a:r>
            <a:endParaRPr lang="en-GB" sz="23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rcRect l="39871" t="19498" r="7074" b="48460"/>
          <a:stretch>
            <a:fillRect/>
          </a:stretch>
        </p:blipFill>
        <p:spPr bwMode="auto">
          <a:xfrm>
            <a:off x="0" y="2060848"/>
            <a:ext cx="91186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rcRect l="28664" t="19147" r="27563" b="8990"/>
          <a:stretch>
            <a:fillRect/>
          </a:stretch>
        </p:blipFill>
        <p:spPr bwMode="auto">
          <a:xfrm>
            <a:off x="4872038" y="-49213"/>
            <a:ext cx="4271962" cy="394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ed Rectangle 8"/>
          <p:cNvSpPr/>
          <p:nvPr/>
        </p:nvSpPr>
        <p:spPr>
          <a:xfrm>
            <a:off x="250825" y="260350"/>
            <a:ext cx="4321175" cy="10080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 smtClean="0">
                <a:solidFill>
                  <a:schemeClr val="tx1"/>
                </a:solidFill>
              </a:rPr>
              <a:t>PE in Spanish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99592" y="5661248"/>
            <a:ext cx="5688632" cy="93610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 smtClean="0"/>
              <a:t>Link with Madrid</a:t>
            </a:r>
            <a:endParaRPr lang="en-GB" sz="6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3848" y="1419299"/>
            <a:ext cx="3241675" cy="13287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GB" sz="2625" dirty="0"/>
              <a:t>Project celebration evenings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50825" y="260350"/>
            <a:ext cx="4321175" cy="10080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chemeClr val="tx1"/>
                </a:solidFill>
              </a:rPr>
              <a:t>Celebrate it!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3247" y="2832100"/>
            <a:ext cx="2682875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99792" y="1374757"/>
            <a:ext cx="3240088" cy="13287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GB" sz="2625" dirty="0"/>
              <a:t>Make a product of it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50825" y="260350"/>
            <a:ext cx="4321175" cy="10080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chemeClr val="tx1"/>
                </a:solidFill>
              </a:rPr>
              <a:t>Celebrate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027" t="11610" r="14580" b="43110"/>
          <a:stretch/>
        </p:blipFill>
        <p:spPr>
          <a:xfrm>
            <a:off x="107504" y="2809839"/>
            <a:ext cx="928903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4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50825" y="260350"/>
            <a:ext cx="4321175" cy="10080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 smtClean="0">
                <a:solidFill>
                  <a:schemeClr val="tx1"/>
                </a:solidFill>
              </a:rPr>
              <a:t>Getting everywhere...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412812"/>
            <a:ext cx="3816424" cy="6770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50825" y="260350"/>
            <a:ext cx="4321175" cy="10080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 smtClean="0">
                <a:solidFill>
                  <a:schemeClr val="tx1"/>
                </a:solidFill>
              </a:rPr>
              <a:t>Getting everywhere...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309" t="13579" r="27862" b="10626"/>
          <a:stretch/>
        </p:blipFill>
        <p:spPr>
          <a:xfrm>
            <a:off x="1907704" y="1317189"/>
            <a:ext cx="5832648" cy="5544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71600" y="1268760"/>
            <a:ext cx="7200800" cy="424847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0" dirty="0" smtClean="0"/>
              <a:t>Projects to excite!</a:t>
            </a:r>
            <a:endParaRPr lang="en-GB" sz="1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1"/>
          <p:cNvPicPr>
            <a:picLocks noChangeAspect="1"/>
          </p:cNvPicPr>
          <p:nvPr/>
        </p:nvPicPr>
        <p:blipFill>
          <a:blip r:embed="rId2" cstate="print"/>
          <a:srcRect l="19008" t="19482" r="19008" b="9642"/>
          <a:stretch>
            <a:fillRect/>
          </a:stretch>
        </p:blipFill>
        <p:spPr bwMode="auto">
          <a:xfrm>
            <a:off x="0" y="188913"/>
            <a:ext cx="8964613" cy="658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5364163" y="5516563"/>
            <a:ext cx="3779837" cy="126206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ysClr val="windowText" lastClr="000000"/>
                </a:solidFill>
              </a:rPr>
              <a:t>Cinema speed chatting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1"/>
          <p:cNvPicPr>
            <a:picLocks noChangeAspect="1"/>
          </p:cNvPicPr>
          <p:nvPr/>
        </p:nvPicPr>
        <p:blipFill>
          <a:blip r:embed="rId2" cstate="print"/>
          <a:srcRect l="21220" t="26375" r="22882" b="7672"/>
          <a:stretch>
            <a:fillRect/>
          </a:stretch>
        </p:blipFill>
        <p:spPr bwMode="auto">
          <a:xfrm>
            <a:off x="0" y="6350"/>
            <a:ext cx="917575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50825" y="260350"/>
            <a:ext cx="4321175" cy="10080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 smtClean="0">
                <a:solidFill>
                  <a:schemeClr val="tx1"/>
                </a:solidFill>
              </a:rPr>
              <a:t>School ethos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43608" y="1412776"/>
            <a:ext cx="7056784" cy="241140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GB" sz="3200" dirty="0" smtClean="0">
                <a:solidFill>
                  <a:schemeClr val="tx1"/>
                </a:solidFill>
              </a:rPr>
              <a:t>Project Based Learning</a:t>
            </a:r>
          </a:p>
          <a:p>
            <a:pPr marL="457200" indent="-457200">
              <a:buFontTx/>
              <a:buChar char="-"/>
            </a:pPr>
            <a:r>
              <a:rPr lang="en-GB" sz="3200" dirty="0">
                <a:solidFill>
                  <a:schemeClr val="tx1"/>
                </a:solidFill>
              </a:rPr>
              <a:t>Overview planned in conjunction with other departments</a:t>
            </a:r>
          </a:p>
          <a:p>
            <a:pPr marL="457200" indent="-457200">
              <a:buFontTx/>
              <a:buChar char="-"/>
            </a:pPr>
            <a:r>
              <a:rPr lang="en-GB" sz="3200" dirty="0" smtClean="0">
                <a:solidFill>
                  <a:schemeClr val="tx1"/>
                </a:solidFill>
              </a:rPr>
              <a:t>Student-lead learning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77465" y="3933056"/>
            <a:ext cx="2736999" cy="136815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Who’s to blame for climate change?</a:t>
            </a:r>
            <a:endParaRPr lang="en-GB" sz="2800" dirty="0"/>
          </a:p>
        </p:txBody>
      </p:sp>
      <p:sp>
        <p:nvSpPr>
          <p:cNvPr id="6" name="Rounded Rectangle 5"/>
          <p:cNvSpPr/>
          <p:nvPr/>
        </p:nvSpPr>
        <p:spPr>
          <a:xfrm>
            <a:off x="3231743" y="3900024"/>
            <a:ext cx="2736999" cy="136815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Life post-earthquake</a:t>
            </a:r>
            <a:endParaRPr lang="en-GB" sz="2800" dirty="0"/>
          </a:p>
        </p:txBody>
      </p:sp>
      <p:sp>
        <p:nvSpPr>
          <p:cNvPr id="7" name="Rounded Rectangle 6"/>
          <p:cNvSpPr/>
          <p:nvPr/>
        </p:nvSpPr>
        <p:spPr>
          <a:xfrm>
            <a:off x="6162714" y="3950033"/>
            <a:ext cx="2736999" cy="136815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Guernica + rights of child / democracy</a:t>
            </a:r>
            <a:endParaRPr lang="en-GB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250825" y="5377051"/>
            <a:ext cx="2736999" cy="136815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Design 21</a:t>
            </a:r>
            <a:r>
              <a:rPr lang="en-GB" sz="2800" baseline="30000" dirty="0" smtClean="0"/>
              <a:t>st</a:t>
            </a:r>
            <a:r>
              <a:rPr lang="en-GB" sz="2800" dirty="0" smtClean="0"/>
              <a:t> century school for rural Bolivia</a:t>
            </a:r>
            <a:endParaRPr lang="en-GB" sz="2800" dirty="0"/>
          </a:p>
        </p:txBody>
      </p:sp>
      <p:sp>
        <p:nvSpPr>
          <p:cNvPr id="10" name="Rounded Rectangle 9"/>
          <p:cNvSpPr/>
          <p:nvPr/>
        </p:nvSpPr>
        <p:spPr>
          <a:xfrm>
            <a:off x="3205103" y="5344019"/>
            <a:ext cx="2736999" cy="136815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/>
              <a:t>Emmigration</a:t>
            </a:r>
            <a:r>
              <a:rPr lang="en-GB" sz="2800" dirty="0" smtClean="0"/>
              <a:t> guide</a:t>
            </a:r>
            <a:endParaRPr lang="en-GB" sz="2800" dirty="0"/>
          </a:p>
        </p:txBody>
      </p:sp>
      <p:sp>
        <p:nvSpPr>
          <p:cNvPr id="11" name="Rounded Rectangle 10"/>
          <p:cNvSpPr/>
          <p:nvPr/>
        </p:nvSpPr>
        <p:spPr>
          <a:xfrm>
            <a:off x="6136074" y="5394028"/>
            <a:ext cx="2736999" cy="136815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Uruguayan drug legalisation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62648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4575" y="836613"/>
            <a:ext cx="3717925" cy="581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 smtClean="0">
              <a:ea typeface="+mj-ea"/>
            </a:endParaRPr>
          </a:p>
        </p:txBody>
      </p:sp>
      <p:pic>
        <p:nvPicPr>
          <p:cNvPr id="109573" name="Picture 6" descr="http://blog.practicallygreen.com/wp-content/uploads/2011/04/house_off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1827213"/>
            <a:ext cx="4362450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971550" y="549275"/>
            <a:ext cx="7129463" cy="143986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dirty="0"/>
              <a:t>What did you do in your bedroom last night?!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/>
          </p:cNvPicPr>
          <p:nvPr/>
        </p:nvPicPr>
        <p:blipFill>
          <a:blip r:embed="rId2" cstate="print"/>
          <a:srcRect l="21049" t="17548" r="21349" b="7323"/>
          <a:stretch>
            <a:fillRect/>
          </a:stretch>
        </p:blipFill>
        <p:spPr bwMode="auto">
          <a:xfrm>
            <a:off x="804863" y="195263"/>
            <a:ext cx="7370762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3995738" y="5445125"/>
            <a:ext cx="5148262" cy="10795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/>
              <a:t>http://bit.ly/Shelterboxchallenge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1" descr="EDL front slid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0" y="2133600"/>
            <a:ext cx="3276600" cy="1727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chemeClr val="tx1"/>
                </a:solidFill>
              </a:rPr>
              <a:t>Run with </a:t>
            </a:r>
          </a:p>
          <a:p>
            <a:pPr algn="ctr">
              <a:defRPr/>
            </a:pPr>
            <a:r>
              <a:rPr lang="en-GB" sz="2800" dirty="0">
                <a:solidFill>
                  <a:schemeClr val="tx1"/>
                </a:solidFill>
              </a:rPr>
              <a:t>Kelda Richards, @elkel99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4575" y="836613"/>
            <a:ext cx="3717925" cy="581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 smtClean="0">
              <a:ea typeface="+mj-ea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92275" y="549275"/>
            <a:ext cx="5688013" cy="1008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000" dirty="0">
                <a:solidFill>
                  <a:schemeClr val="bg1"/>
                </a:solidFill>
              </a:rPr>
              <a:t>Your project brief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1565275"/>
            <a:ext cx="8569325" cy="47529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800" dirty="0">
                <a:solidFill>
                  <a:schemeClr val="bg1"/>
                </a:solidFill>
              </a:rPr>
              <a:t>Exeter City FC is interested in signing a 26 year old French striker on a free transfer. </a:t>
            </a:r>
          </a:p>
          <a:p>
            <a:pPr>
              <a:defRPr/>
            </a:pPr>
            <a:endParaRPr lang="en-GB" sz="28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GB" sz="2800" dirty="0">
                <a:solidFill>
                  <a:schemeClr val="bg1"/>
                </a:solidFill>
              </a:rPr>
              <a:t>Leyton Orient and York are also both interested.</a:t>
            </a:r>
          </a:p>
          <a:p>
            <a:pPr>
              <a:defRPr/>
            </a:pPr>
            <a:endParaRPr lang="en-GB" sz="28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GB" sz="2800" dirty="0">
                <a:solidFill>
                  <a:schemeClr val="bg1"/>
                </a:solidFill>
              </a:rPr>
              <a:t>He left </a:t>
            </a:r>
            <a:r>
              <a:rPr lang="en-GB" sz="2800" dirty="0" err="1">
                <a:solidFill>
                  <a:schemeClr val="bg1"/>
                </a:solidFill>
              </a:rPr>
              <a:t>Ligue</a:t>
            </a:r>
            <a:r>
              <a:rPr lang="en-GB" sz="2800" dirty="0">
                <a:solidFill>
                  <a:schemeClr val="bg1"/>
                </a:solidFill>
              </a:rPr>
              <a:t> 3 club Strasbourg at the end of last season after 4 years, scoring 56 goals in 148 games.</a:t>
            </a:r>
          </a:p>
          <a:p>
            <a:pPr>
              <a:defRPr/>
            </a:pPr>
            <a:endParaRPr lang="en-GB" sz="28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GB" sz="2800" dirty="0">
                <a:solidFill>
                  <a:schemeClr val="bg1"/>
                </a:solidFill>
              </a:rPr>
              <a:t>He is married with 3 children (aged 7, 5 and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4575" y="836613"/>
            <a:ext cx="3717925" cy="581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 smtClean="0">
              <a:ea typeface="+mj-ea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92275" y="549275"/>
            <a:ext cx="5688013" cy="1008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000" dirty="0">
                <a:solidFill>
                  <a:schemeClr val="bg1"/>
                </a:solidFill>
              </a:rPr>
              <a:t>Your </a:t>
            </a:r>
            <a:r>
              <a:rPr lang="en-GB" sz="8000" dirty="0">
                <a:solidFill>
                  <a:schemeClr val="bg1"/>
                </a:solidFill>
              </a:rPr>
              <a:t>2</a:t>
            </a:r>
            <a:r>
              <a:rPr lang="en-GB" sz="4000" dirty="0">
                <a:solidFill>
                  <a:schemeClr val="bg1"/>
                </a:solidFill>
              </a:rPr>
              <a:t> challenges today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23850" y="1574800"/>
            <a:ext cx="8569325" cy="47529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3000" b="1" u="sng" dirty="0">
                <a:solidFill>
                  <a:schemeClr val="bg1"/>
                </a:solidFill>
              </a:rPr>
              <a:t>Challenge 1</a:t>
            </a:r>
          </a:p>
          <a:p>
            <a:pPr>
              <a:defRPr/>
            </a:pPr>
            <a:endParaRPr lang="en-GB" sz="3000" b="1" u="sng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GB" sz="3000" dirty="0">
                <a:solidFill>
                  <a:schemeClr val="bg1"/>
                </a:solidFill>
              </a:rPr>
              <a:t> Create a multimedia video in FRENCH to attract the striker to Exeter City- no longer than 2 minutes.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000" dirty="0">
                <a:solidFill>
                  <a:schemeClr val="bg1"/>
                </a:solidFill>
              </a:rPr>
              <a:t> This video will be uploaded to a blog</a:t>
            </a:r>
          </a:p>
          <a:p>
            <a:pPr>
              <a:defRPr/>
            </a:pPr>
            <a:r>
              <a:rPr lang="en-GB" sz="2800" dirty="0">
                <a:solidFill>
                  <a:schemeClr val="bg1"/>
                </a:solidFill>
                <a:hlinkClick r:id="rId2"/>
              </a:rPr>
              <a:t>www.europeandayoflanguages2013.wordpress.com</a:t>
            </a:r>
            <a:endParaRPr lang="en-GB" sz="28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GB" sz="3000" dirty="0">
                <a:solidFill>
                  <a:schemeClr val="bg1"/>
                </a:solidFill>
              </a:rPr>
              <a:t> The video with the most views by 12 midday, Wednesday 2</a:t>
            </a:r>
            <a:r>
              <a:rPr lang="en-GB" sz="3000" baseline="30000" dirty="0">
                <a:solidFill>
                  <a:schemeClr val="bg1"/>
                </a:solidFill>
              </a:rPr>
              <a:t>nd</a:t>
            </a:r>
            <a:r>
              <a:rPr lang="en-GB" sz="3000" dirty="0">
                <a:solidFill>
                  <a:schemeClr val="bg1"/>
                </a:solidFill>
              </a:rPr>
              <a:t> October will win.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4575" y="836613"/>
            <a:ext cx="3717925" cy="581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 smtClean="0">
              <a:ea typeface="+mj-ea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92275" y="549275"/>
            <a:ext cx="5688013" cy="1008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000" dirty="0">
                <a:solidFill>
                  <a:schemeClr val="bg1"/>
                </a:solidFill>
              </a:rPr>
              <a:t>Your </a:t>
            </a:r>
            <a:r>
              <a:rPr lang="en-GB" sz="8000" dirty="0">
                <a:solidFill>
                  <a:schemeClr val="bg1"/>
                </a:solidFill>
              </a:rPr>
              <a:t>2</a:t>
            </a:r>
            <a:r>
              <a:rPr lang="en-GB" sz="4000" dirty="0">
                <a:solidFill>
                  <a:schemeClr val="bg1"/>
                </a:solidFill>
              </a:rPr>
              <a:t> challenges today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23850" y="1574800"/>
            <a:ext cx="8569325" cy="47529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3000" b="1" u="sng" dirty="0">
                <a:solidFill>
                  <a:schemeClr val="bg1"/>
                </a:solidFill>
              </a:rPr>
              <a:t>Challenge 2</a:t>
            </a:r>
          </a:p>
          <a:p>
            <a:pPr>
              <a:defRPr/>
            </a:pPr>
            <a:endParaRPr lang="en-GB" sz="3000" b="1" u="sng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GB" sz="3000" dirty="0">
                <a:solidFill>
                  <a:schemeClr val="bg1"/>
                </a:solidFill>
              </a:rPr>
              <a:t> Create a </a:t>
            </a:r>
            <a:r>
              <a:rPr lang="en-GB" sz="3000" b="1" u="sng" dirty="0">
                <a:solidFill>
                  <a:schemeClr val="bg1"/>
                </a:solidFill>
              </a:rPr>
              <a:t>separate</a:t>
            </a:r>
            <a:r>
              <a:rPr lang="en-GB" sz="3000" dirty="0">
                <a:solidFill>
                  <a:schemeClr val="bg1"/>
                </a:solidFill>
              </a:rPr>
              <a:t>, </a:t>
            </a:r>
            <a:r>
              <a:rPr lang="en-GB" sz="3000" b="1" u="sng" dirty="0">
                <a:solidFill>
                  <a:schemeClr val="bg1"/>
                </a:solidFill>
              </a:rPr>
              <a:t>different </a:t>
            </a:r>
            <a:r>
              <a:rPr lang="en-GB" sz="3000" dirty="0">
                <a:solidFill>
                  <a:schemeClr val="bg1"/>
                </a:solidFill>
              </a:rPr>
              <a:t>presentation in FRENCH to lure the player in person- no more than 3 minutes.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000" dirty="0">
                <a:solidFill>
                  <a:schemeClr val="bg1"/>
                </a:solidFill>
              </a:rPr>
              <a:t>  You will be presenting this in front of the other teams at 1.00 THIS AFTERNOON.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000" dirty="0">
                <a:solidFill>
                  <a:schemeClr val="bg1"/>
                </a:solidFill>
              </a:rPr>
              <a:t> This must be business-like. You will be cut off at 3 minutes and all team members must speak.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92275" y="549275"/>
            <a:ext cx="5688013" cy="100806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000" dirty="0">
                <a:solidFill>
                  <a:schemeClr val="bg1"/>
                </a:solidFill>
              </a:rPr>
              <a:t>Going forwards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0" y="1773238"/>
            <a:ext cx="9144000" cy="47513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3000" dirty="0">
                <a:solidFill>
                  <a:schemeClr val="tx1"/>
                </a:solidFill>
              </a:rPr>
              <a:t>When you leave today it will be YOUR responsibility to develop to drive traffic to your video.</a:t>
            </a:r>
          </a:p>
          <a:p>
            <a:pPr>
              <a:defRPr/>
            </a:pPr>
            <a:endParaRPr lang="en-GB" sz="30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GB" sz="3000" dirty="0">
                <a:solidFill>
                  <a:schemeClr val="tx1"/>
                </a:solidFill>
              </a:rPr>
              <a:t>Ideas...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chemeClr val="tx1"/>
                </a:solidFill>
              </a:rPr>
              <a:t> Posters around school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chemeClr val="tx1"/>
                </a:solidFill>
              </a:rPr>
              <a:t> School website?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chemeClr val="tx1"/>
                </a:solidFill>
              </a:rPr>
              <a:t> QR codes?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chemeClr val="tx1"/>
                </a:solidFill>
              </a:rPr>
              <a:t> Speak to family / friends / neighbours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9144000" cy="227647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500" dirty="0"/>
              <a:t>We are looking to run this across various venues next year- anyone interested?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813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71600" y="1268760"/>
            <a:ext cx="7200800" cy="424847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0" dirty="0" smtClean="0"/>
              <a:t>Technology</a:t>
            </a:r>
          </a:p>
          <a:p>
            <a:pPr algn="ctr"/>
            <a:r>
              <a:rPr lang="en-GB" sz="4000" dirty="0" smtClean="0"/>
              <a:t>- Engaging with the world</a:t>
            </a:r>
            <a:endParaRPr lang="en-GB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7" descr="df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6700" y="3498850"/>
            <a:ext cx="3797300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3" name="TextBox 8"/>
          <p:cNvSpPr txBox="1">
            <a:spLocks noChangeArrowheads="1"/>
          </p:cNvSpPr>
          <p:nvPr/>
        </p:nvSpPr>
        <p:spPr bwMode="auto">
          <a:xfrm>
            <a:off x="160338" y="6327775"/>
            <a:ext cx="2960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/>
              <a:t>www.dragonfly-training.co.uk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23850" y="404813"/>
            <a:ext cx="5184775" cy="863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hlinkClick r:id="rId3"/>
              </a:rPr>
              <a:t>www.route39.typepad.com</a:t>
            </a:r>
            <a:r>
              <a:rPr lang="en-GB" sz="2400" dirty="0"/>
              <a:t> </a:t>
            </a:r>
          </a:p>
        </p:txBody>
      </p:sp>
      <p:pic>
        <p:nvPicPr>
          <p:cNvPr id="122885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12875"/>
            <a:ext cx="91440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0825" y="260350"/>
            <a:ext cx="4321175" cy="10080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 smtClean="0">
                <a:solidFill>
                  <a:schemeClr val="tx1"/>
                </a:solidFill>
              </a:rPr>
              <a:t>Marking for understanding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908720"/>
            <a:ext cx="2988426" cy="5301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2907240" cy="5157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23850" y="404813"/>
            <a:ext cx="5184775" cy="863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hlinkClick r:id="rId2"/>
              </a:rPr>
              <a:t>www.route39.typepad.com/spanish</a:t>
            </a:r>
            <a:r>
              <a:rPr lang="en-GB" sz="2400" dirty="0"/>
              <a:t>  </a:t>
            </a:r>
          </a:p>
        </p:txBody>
      </p:sp>
      <p:pic>
        <p:nvPicPr>
          <p:cNvPr id="123909" name="Picture 1"/>
          <p:cNvPicPr>
            <a:picLocks noChangeAspect="1"/>
          </p:cNvPicPr>
          <p:nvPr/>
        </p:nvPicPr>
        <p:blipFill>
          <a:blip r:embed="rId3" cstate="print"/>
          <a:srcRect l="19582" t="34468" r="21153" b="24300"/>
          <a:stretch>
            <a:fillRect/>
          </a:stretch>
        </p:blipFill>
        <p:spPr bwMode="auto">
          <a:xfrm>
            <a:off x="614363" y="1828800"/>
            <a:ext cx="7710487" cy="386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7" descr="df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6700" y="3498850"/>
            <a:ext cx="3797300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1" name="TextBox 8"/>
          <p:cNvSpPr txBox="1">
            <a:spLocks noChangeArrowheads="1"/>
          </p:cNvSpPr>
          <p:nvPr/>
        </p:nvSpPr>
        <p:spPr bwMode="auto">
          <a:xfrm>
            <a:off x="160338" y="6327775"/>
            <a:ext cx="2960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/>
              <a:t>www.dragonfly-training.co.uk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23850" y="404813"/>
            <a:ext cx="5184775" cy="863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hlinkClick r:id="rId3"/>
              </a:rPr>
              <a:t>www.ridgewaylanguages.typepad.com</a:t>
            </a:r>
            <a:r>
              <a:rPr lang="en-GB" sz="2400" dirty="0"/>
              <a:t> </a:t>
            </a:r>
          </a:p>
        </p:txBody>
      </p:sp>
      <p:pic>
        <p:nvPicPr>
          <p:cNvPr id="12493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400175"/>
            <a:ext cx="8763000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7" descr="df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6700" y="3498850"/>
            <a:ext cx="3797300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TextBox 8"/>
          <p:cNvSpPr txBox="1">
            <a:spLocks noChangeArrowheads="1"/>
          </p:cNvSpPr>
          <p:nvPr/>
        </p:nvSpPr>
        <p:spPr bwMode="auto">
          <a:xfrm>
            <a:off x="160338" y="6327775"/>
            <a:ext cx="2960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/>
              <a:t>www.dragonfly-training.co.uk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50825" y="260350"/>
            <a:ext cx="4321175" cy="10080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 err="1">
                <a:solidFill>
                  <a:schemeClr val="tx1"/>
                </a:solidFill>
              </a:rPr>
              <a:t>eTwinning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95237" name="Picture 2"/>
          <p:cNvPicPr>
            <a:picLocks noChangeAspect="1"/>
          </p:cNvPicPr>
          <p:nvPr/>
        </p:nvPicPr>
        <p:blipFill>
          <a:blip r:embed="rId3" cstate="print"/>
          <a:srcRect l="16159" t="15625" r="17062" b="6490"/>
          <a:stretch>
            <a:fillRect/>
          </a:stretch>
        </p:blipFill>
        <p:spPr bwMode="auto">
          <a:xfrm>
            <a:off x="227013" y="1377950"/>
            <a:ext cx="8689975" cy="569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50825" y="260350"/>
            <a:ext cx="4321175" cy="10080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 err="1">
                <a:solidFill>
                  <a:schemeClr val="tx1"/>
                </a:solidFill>
              </a:rPr>
              <a:t>eTwinning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96261" name="Picture 1"/>
          <p:cNvPicPr>
            <a:picLocks noChangeAspect="1"/>
          </p:cNvPicPr>
          <p:nvPr/>
        </p:nvPicPr>
        <p:blipFill>
          <a:blip r:embed="rId2" cstate="print"/>
          <a:srcRect l="26294" t="21036" r="27972" b="9561"/>
          <a:stretch>
            <a:fillRect/>
          </a:stretch>
        </p:blipFill>
        <p:spPr bwMode="auto">
          <a:xfrm>
            <a:off x="1727200" y="1455738"/>
            <a:ext cx="5710238" cy="487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TextBox 8"/>
          <p:cNvSpPr txBox="1">
            <a:spLocks noChangeArrowheads="1"/>
          </p:cNvSpPr>
          <p:nvPr/>
        </p:nvSpPr>
        <p:spPr bwMode="auto">
          <a:xfrm>
            <a:off x="160338" y="6327775"/>
            <a:ext cx="2960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/>
              <a:t>www.dragonfly-training.co.uk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23850" y="404813"/>
            <a:ext cx="6192838" cy="863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chemeClr val="tx1"/>
                </a:solidFill>
              </a:rPr>
              <a:t>Departmental Twitter accounts</a:t>
            </a:r>
          </a:p>
        </p:txBody>
      </p:sp>
      <p:pic>
        <p:nvPicPr>
          <p:cNvPr id="12698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3025"/>
            <a:ext cx="4924425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5651500" y="1989138"/>
            <a:ext cx="3241675" cy="647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/>
              <a:t>@</a:t>
            </a:r>
            <a:r>
              <a:rPr lang="en-GB" sz="2400" dirty="0" err="1"/>
              <a:t>longsladeMFL</a:t>
            </a:r>
            <a:endParaRPr lang="en-GB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5292725" y="3429000"/>
            <a:ext cx="3600450" cy="295275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u="sng" dirty="0"/>
              <a:t>Possible uses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800" dirty="0"/>
              <a:t> Share links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800" dirty="0"/>
              <a:t> Reminders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800" dirty="0"/>
              <a:t> Highlight great work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800" dirty="0"/>
              <a:t> New blog posts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800" dirty="0"/>
              <a:t> Building audience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23850" y="404813"/>
            <a:ext cx="6192838" cy="863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chemeClr val="tx1"/>
                </a:solidFill>
              </a:rPr>
              <a:t>Podcasting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23850" y="2708275"/>
            <a:ext cx="2952750" cy="64928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/>
              <a:t>By students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3850" y="4508500"/>
            <a:ext cx="2952750" cy="64928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/>
              <a:t>For students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492500" y="1989138"/>
            <a:ext cx="5472113" cy="19446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en-GB" sz="2600" dirty="0"/>
              <a:t> Provides audience for speaking tasks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600" dirty="0"/>
              <a:t> Immediate (grammar) revision tool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600" dirty="0"/>
              <a:t> Editing process = repeated exposure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600" dirty="0"/>
              <a:t> Easy to access anytime, anywhere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492500" y="4149725"/>
            <a:ext cx="5472113" cy="1511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en-GB" sz="2600" dirty="0"/>
              <a:t> Immediate (grammar) revision tool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600" dirty="0"/>
              <a:t> Easy to access anytime, anywhere </a:t>
            </a:r>
          </a:p>
        </p:txBody>
      </p:sp>
      <p:pic>
        <p:nvPicPr>
          <p:cNvPr id="10" name="Picture 2" descr="https://encrypted-tbn0.gstatic.com/images?q=tbn:ANd9GcTuA1JSSSwEDAzRvykEIAk6Tq5XjXfhiqYnFzb9TqOYFFgW0o8hJ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2349500"/>
            <a:ext cx="2160587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encrypted-tbn0.gstatic.com/images?q=tbn:ANd9GcTuA1JSSSwEDAzRvykEIAk6Tq5XjXfhiqYnFzb9TqOYFFgW0o8hJ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7025" y="3937000"/>
            <a:ext cx="215900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323850" y="404813"/>
            <a:ext cx="6192838" cy="863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chemeClr val="tx1"/>
                </a:solidFill>
              </a:rPr>
              <a:t>Audacity for editing</a:t>
            </a:r>
          </a:p>
        </p:txBody>
      </p:sp>
      <p:pic>
        <p:nvPicPr>
          <p:cNvPr id="1290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338" y="2347913"/>
            <a:ext cx="4932362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7583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630238" y="404813"/>
            <a:ext cx="6192837" cy="863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chemeClr val="tx1"/>
                </a:solidFill>
              </a:rPr>
              <a:t>Create your own iTunes account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23850" y="404813"/>
            <a:ext cx="6192838" cy="863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chemeClr val="tx1"/>
                </a:solidFill>
              </a:rPr>
              <a:t>QR code displays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35375" y="5661025"/>
            <a:ext cx="5257800" cy="1008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dirty="0"/>
              <a:t>http://bit.ly/QRcodedisplay</a:t>
            </a:r>
          </a:p>
        </p:txBody>
      </p:sp>
      <p:pic>
        <p:nvPicPr>
          <p:cNvPr id="131078" name="Picture 2" descr="http://deeplearning.edublogs.org/files/2012/08/qr-code-01-15ju7yj-300x1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628775"/>
            <a:ext cx="360045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9" name="Picture 7" descr="http://deeplearning.edublogs.org/files/2012/08/big-wild-qr-code-12sz8f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1412875"/>
            <a:ext cx="269875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0" name="Picture 6" descr="http://deeplearning.edublogs.org/files/2012/08/ART-BOOKS-1flzjq8-300x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365625"/>
            <a:ext cx="2857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42938" y="0"/>
            <a:ext cx="100012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TextBox 3"/>
          <p:cNvSpPr txBox="1">
            <a:spLocks noChangeArrowheads="1"/>
          </p:cNvSpPr>
          <p:nvPr/>
        </p:nvSpPr>
        <p:spPr bwMode="auto">
          <a:xfrm>
            <a:off x="1714500" y="6000750"/>
            <a:ext cx="6786563" cy="1200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altLang="en-US" sz="2400">
                <a:hlinkClick r:id="rId4"/>
              </a:rPr>
              <a:t>http://tweepml.org/MFL-Twitterers</a:t>
            </a:r>
            <a:r>
              <a:rPr lang="en-GB" altLang="en-US" sz="2400"/>
              <a:t> </a:t>
            </a:r>
            <a:endParaRPr lang="en-US" altLang="en-US" sz="2400"/>
          </a:p>
          <a:p>
            <a:pPr algn="ctr">
              <a:lnSpc>
                <a:spcPct val="150000"/>
              </a:lnSpc>
            </a:pPr>
            <a:endParaRPr lang="en-GB" altLang="en-US" sz="240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88" y="2286000"/>
            <a:ext cx="4429125" cy="383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ed Rectangle 8"/>
          <p:cNvSpPr/>
          <p:nvPr/>
        </p:nvSpPr>
        <p:spPr>
          <a:xfrm>
            <a:off x="323850" y="260350"/>
            <a:ext cx="5184775" cy="10080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chemeClr val="tx1"/>
                </a:solidFill>
              </a:rPr>
              <a:t>Twitter</a:t>
            </a:r>
          </a:p>
          <a:p>
            <a:pPr algn="ctr">
              <a:defRPr/>
            </a:pPr>
            <a:r>
              <a:rPr lang="en-GB" sz="2800" dirty="0">
                <a:solidFill>
                  <a:schemeClr val="tx1"/>
                </a:solidFill>
              </a:rPr>
              <a:t>- your personal support network</a:t>
            </a:r>
            <a:r>
              <a:rPr lang="en-GB" sz="24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7" descr="df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6700" y="3498850"/>
            <a:ext cx="3797300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Picture 4"/>
          <p:cNvPicPr>
            <a:picLocks noChangeAspect="1"/>
          </p:cNvPicPr>
          <p:nvPr/>
        </p:nvPicPr>
        <p:blipFill>
          <a:blip r:embed="rId3" cstate="print"/>
          <a:srcRect l="49472" t="15450" r="16972" b="8846"/>
          <a:stretch>
            <a:fillRect/>
          </a:stretch>
        </p:blipFill>
        <p:spPr bwMode="auto">
          <a:xfrm>
            <a:off x="4183063" y="188913"/>
            <a:ext cx="5213350" cy="661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467544" y="4005064"/>
            <a:ext cx="3741738" cy="22621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57175" indent="-257175">
              <a:buFontTx/>
              <a:buAutoNum type="arabicParenR"/>
              <a:defRPr/>
            </a:pPr>
            <a:r>
              <a:rPr lang="es-ES" sz="1950" dirty="0" smtClean="0">
                <a:solidFill>
                  <a:sysClr val="windowText" lastClr="000000"/>
                </a:solidFill>
              </a:rPr>
              <a:t>Primero en el alfabeto</a:t>
            </a:r>
          </a:p>
          <a:p>
            <a:pPr marL="257175" indent="-257175">
              <a:buFontTx/>
              <a:buAutoNum type="arabicParenR"/>
              <a:defRPr/>
            </a:pPr>
            <a:r>
              <a:rPr lang="es-ES" sz="1950" dirty="0" smtClean="0">
                <a:solidFill>
                  <a:sysClr val="windowText" lastClr="000000"/>
                </a:solidFill>
              </a:rPr>
              <a:t>Segundo en el alfabeto</a:t>
            </a:r>
          </a:p>
          <a:p>
            <a:pPr marL="257175" indent="-257175">
              <a:buFontTx/>
              <a:buAutoNum type="arabicParenR"/>
              <a:defRPr/>
            </a:pPr>
            <a:r>
              <a:rPr lang="es-ES" sz="1950" dirty="0" smtClean="0">
                <a:solidFill>
                  <a:sysClr val="windowText" lastClr="000000"/>
                </a:solidFill>
              </a:rPr>
              <a:t>Tercero en el alfabeto</a:t>
            </a:r>
          </a:p>
          <a:p>
            <a:pPr marL="257175" indent="-257175">
              <a:buFontTx/>
              <a:buAutoNum type="arabicParenR"/>
              <a:defRPr/>
            </a:pPr>
            <a:r>
              <a:rPr lang="es-ES" sz="1950" dirty="0" smtClean="0">
                <a:solidFill>
                  <a:sysClr val="windowText" lastClr="000000"/>
                </a:solidFill>
              </a:rPr>
              <a:t>Cuarto en el alfabeto</a:t>
            </a:r>
          </a:p>
          <a:p>
            <a:pPr>
              <a:defRPr/>
            </a:pPr>
            <a:endParaRPr lang="en-GB" sz="1950" dirty="0">
              <a:solidFill>
                <a:sysClr val="windowText" lastClr="000000"/>
              </a:solidFill>
            </a:endParaRPr>
          </a:p>
          <a:p>
            <a:pPr>
              <a:defRPr/>
            </a:pPr>
            <a:r>
              <a:rPr lang="en-GB" sz="3000" dirty="0">
                <a:solidFill>
                  <a:sysClr val="windowText" lastClr="000000"/>
                </a:solidFill>
              </a:rPr>
              <a:t>20 </a:t>
            </a:r>
            <a:r>
              <a:rPr lang="en-GB" sz="3000" dirty="0" err="1">
                <a:solidFill>
                  <a:sysClr val="windowText" lastClr="000000"/>
                </a:solidFill>
              </a:rPr>
              <a:t>minutos</a:t>
            </a:r>
            <a:endParaRPr lang="en-GB" sz="3000" dirty="0">
              <a:solidFill>
                <a:sysClr val="windowText" lastClr="000000"/>
              </a:solidFill>
            </a:endParaRPr>
          </a:p>
        </p:txBody>
      </p:sp>
      <p:pic>
        <p:nvPicPr>
          <p:cNvPr id="78854" name="Picture 6" descr="http://www.sitech.co.nz/images/363-EasiSpeak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4269" y="1460301"/>
            <a:ext cx="2395538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250825" y="260350"/>
            <a:ext cx="4321175" cy="10080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 smtClean="0">
                <a:solidFill>
                  <a:schemeClr val="tx1"/>
                </a:solidFill>
              </a:rPr>
              <a:t>Marking for understanding</a:t>
            </a:r>
            <a:endParaRPr lang="en-GB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0825" y="260350"/>
            <a:ext cx="4321175" cy="10080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 smtClean="0">
                <a:solidFill>
                  <a:schemeClr val="tx1"/>
                </a:solidFill>
              </a:rPr>
              <a:t>Still worried they’re staring out the window?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985" y="1412776"/>
            <a:ext cx="386602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4575" y="836613"/>
            <a:ext cx="3717925" cy="581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 smtClean="0">
              <a:ea typeface="+mj-ea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1295" y="1880590"/>
            <a:ext cx="8640763" cy="223279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5000" b="1" u="sng" dirty="0" smtClean="0">
                <a:solidFill>
                  <a:schemeClr val="bg1"/>
                </a:solidFill>
              </a:rPr>
              <a:t>Doing things differently</a:t>
            </a:r>
          </a:p>
          <a:p>
            <a:pPr algn="ctr" eaLnBrk="1" hangingPunct="1">
              <a:defRPr/>
            </a:pPr>
            <a:r>
              <a:rPr lang="en-GB" sz="4000" dirty="0" smtClean="0">
                <a:solidFill>
                  <a:schemeClr val="bg1"/>
                </a:solidFill>
              </a:rPr>
              <a:t>- building engagement with languages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67188" y="4221163"/>
            <a:ext cx="4787900" cy="23764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2400" b="1" u="sng" dirty="0">
                <a:solidFill>
                  <a:schemeClr val="tx1"/>
                </a:solidFill>
              </a:rPr>
              <a:t>For more ideas</a:t>
            </a:r>
          </a:p>
          <a:p>
            <a:pPr algn="ctr" eaLnBrk="1" hangingPunct="1">
              <a:defRPr/>
            </a:pPr>
            <a:r>
              <a:rPr lang="en-GB" sz="2400" dirty="0">
                <a:solidFill>
                  <a:schemeClr val="tx1"/>
                </a:solidFill>
              </a:rPr>
              <a:t>www.chrisfuller.typepad.com </a:t>
            </a:r>
          </a:p>
          <a:p>
            <a:pPr algn="ctr" eaLnBrk="1" hangingPunct="1">
              <a:defRPr/>
            </a:pPr>
            <a:r>
              <a:rPr lang="en-GB" sz="2400" b="1" u="sng" dirty="0">
                <a:solidFill>
                  <a:schemeClr val="tx1"/>
                </a:solidFill>
              </a:rPr>
              <a:t>To chat things over</a:t>
            </a:r>
          </a:p>
          <a:p>
            <a:pPr algn="ctr" eaLnBrk="1" hangingPunct="1">
              <a:defRPr/>
            </a:pPr>
            <a:r>
              <a:rPr lang="en-GB" sz="2400" dirty="0">
                <a:solidFill>
                  <a:schemeClr val="tx1"/>
                </a:solidFill>
              </a:rPr>
              <a:t>@</a:t>
            </a:r>
            <a:r>
              <a:rPr lang="en-GB" sz="2400" dirty="0" err="1">
                <a:solidFill>
                  <a:schemeClr val="tx1"/>
                </a:solidFill>
              </a:rPr>
              <a:t>chrisfullerisms</a:t>
            </a:r>
            <a:endParaRPr lang="en-GB" sz="24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en-GB" sz="2400" b="1" u="sng" dirty="0">
                <a:solidFill>
                  <a:schemeClr val="tx1"/>
                </a:solidFill>
              </a:rPr>
              <a:t>To discuss and ask questions</a:t>
            </a:r>
          </a:p>
          <a:p>
            <a:pPr algn="ctr" eaLnBrk="1" hangingPunct="1">
              <a:defRPr/>
            </a:pPr>
            <a:r>
              <a:rPr lang="en-GB" sz="2400" dirty="0">
                <a:solidFill>
                  <a:schemeClr val="tx1"/>
                </a:solidFill>
              </a:rPr>
              <a:t>Chrisfullerinspain@hotmail.com</a:t>
            </a:r>
            <a:endParaRPr lang="en-GB" sz="2400" b="1" u="sng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24" y="108836"/>
            <a:ext cx="5838527" cy="16639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4797152"/>
            <a:ext cx="3555886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4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0825" y="260350"/>
            <a:ext cx="4321175" cy="10080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 smtClean="0">
                <a:solidFill>
                  <a:schemeClr val="tx1"/>
                </a:solidFill>
              </a:rPr>
              <a:t>Marking for understanding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95" y="1412776"/>
            <a:ext cx="2947833" cy="522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24744"/>
            <a:ext cx="3046037" cy="5403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0825" y="260350"/>
            <a:ext cx="4321175" cy="10080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 smtClean="0">
                <a:solidFill>
                  <a:schemeClr val="tx1"/>
                </a:solidFill>
              </a:rPr>
              <a:t>Marking for understanding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84784"/>
            <a:ext cx="3866029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7504" y="1484784"/>
            <a:ext cx="4211959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dirty="0" smtClean="0"/>
              <a:t>bit.ly/</a:t>
            </a:r>
            <a:r>
              <a:rPr lang="en-GB" sz="2600" b="1" dirty="0" err="1" smtClean="0"/>
              <a:t>QRcodebookmarklet</a:t>
            </a:r>
            <a:r>
              <a:rPr lang="en-GB" sz="2600" dirty="0" smtClean="0"/>
              <a:t> </a:t>
            </a:r>
            <a:endParaRPr lang="en-GB" sz="2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" t="3560" r="29546" b="41476"/>
          <a:stretch/>
        </p:blipFill>
        <p:spPr bwMode="auto">
          <a:xfrm>
            <a:off x="2076" y="2954270"/>
            <a:ext cx="4422813" cy="2685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0825" y="260350"/>
            <a:ext cx="4321175" cy="10080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 smtClean="0">
                <a:solidFill>
                  <a:schemeClr val="tx1"/>
                </a:solidFill>
              </a:rPr>
              <a:t>What do students </a:t>
            </a:r>
          </a:p>
          <a:p>
            <a:pPr algn="ctr">
              <a:defRPr/>
            </a:pPr>
            <a:r>
              <a:rPr lang="en-GB" sz="2800" dirty="0" smtClean="0">
                <a:solidFill>
                  <a:schemeClr val="tx1"/>
                </a:solidFill>
              </a:rPr>
              <a:t>want to say?!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573016"/>
            <a:ext cx="5466151" cy="30814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1484784"/>
            <a:ext cx="4316528" cy="2433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0825" y="260350"/>
            <a:ext cx="4321175" cy="10080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 smtClean="0">
                <a:solidFill>
                  <a:schemeClr val="tx1"/>
                </a:solidFill>
              </a:rPr>
              <a:t>What do students </a:t>
            </a:r>
          </a:p>
          <a:p>
            <a:pPr algn="ctr">
              <a:defRPr/>
            </a:pPr>
            <a:r>
              <a:rPr lang="en-GB" sz="2800" dirty="0" smtClean="0">
                <a:solidFill>
                  <a:schemeClr val="tx1"/>
                </a:solidFill>
              </a:rPr>
              <a:t>want to say?!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" y="1556792"/>
            <a:ext cx="914400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0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10291</TotalTime>
  <Words>747</Words>
  <Application>Microsoft Office PowerPoint</Application>
  <PresentationFormat>On-screen Show (4:3)</PresentationFormat>
  <Paragraphs>201</Paragraphs>
  <Slides>51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Ali</dc:creator>
  <cp:lastModifiedBy>Chris Fuller</cp:lastModifiedBy>
  <cp:revision>15</cp:revision>
  <dcterms:created xsi:type="dcterms:W3CDTF">2015-02-01T12:03:05Z</dcterms:created>
  <dcterms:modified xsi:type="dcterms:W3CDTF">2015-03-21T14:13:24Z</dcterms:modified>
</cp:coreProperties>
</file>