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 id="2147483828" r:id="rId4"/>
    <p:sldMasterId id="2147483840" r:id="rId5"/>
    <p:sldMasterId id="2147483852" r:id="rId6"/>
  </p:sldMasterIdLst>
  <p:notesMasterIdLst>
    <p:notesMasterId r:id="rId34"/>
  </p:notesMasterIdLst>
  <p:handoutMasterIdLst>
    <p:handoutMasterId r:id="rId35"/>
  </p:handoutMasterIdLst>
  <p:sldIdLst>
    <p:sldId id="256" r:id="rId7"/>
    <p:sldId id="342" r:id="rId8"/>
    <p:sldId id="324" r:id="rId9"/>
    <p:sldId id="327" r:id="rId10"/>
    <p:sldId id="330" r:id="rId11"/>
    <p:sldId id="326" r:id="rId12"/>
    <p:sldId id="339" r:id="rId13"/>
    <p:sldId id="338" r:id="rId14"/>
    <p:sldId id="340" r:id="rId15"/>
    <p:sldId id="341" r:id="rId16"/>
    <p:sldId id="328" r:id="rId17"/>
    <p:sldId id="331" r:id="rId18"/>
    <p:sldId id="336" r:id="rId19"/>
    <p:sldId id="337" r:id="rId20"/>
    <p:sldId id="344" r:id="rId21"/>
    <p:sldId id="343" r:id="rId22"/>
    <p:sldId id="346" r:id="rId23"/>
    <p:sldId id="345" r:id="rId24"/>
    <p:sldId id="332" r:id="rId25"/>
    <p:sldId id="347" r:id="rId26"/>
    <p:sldId id="348" r:id="rId27"/>
    <p:sldId id="349" r:id="rId28"/>
    <p:sldId id="350" r:id="rId29"/>
    <p:sldId id="333" r:id="rId30"/>
    <p:sldId id="335" r:id="rId31"/>
    <p:sldId id="329"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876"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486F37-5049-46F3-8FA0-A3032A9533D8}" type="datetimeFigureOut">
              <a:rPr lang="en-GB" smtClean="0"/>
              <a:t>13/07/2015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FCFCDA-021E-4DC5-AAE4-BC1B7D7C221D}" type="slidenum">
              <a:rPr lang="en-GB" smtClean="0"/>
              <a:t>‹#›</a:t>
            </a:fld>
            <a:endParaRPr lang="en-GB"/>
          </a:p>
        </p:txBody>
      </p:sp>
    </p:spTree>
    <p:extLst>
      <p:ext uri="{BB962C8B-B14F-4D97-AF65-F5344CB8AC3E}">
        <p14:creationId xmlns:p14="http://schemas.microsoft.com/office/powerpoint/2010/main" val="3725784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3FD38-1B8C-4579-9024-AE0114E3AB7F}" type="datetimeFigureOut">
              <a:rPr lang="en-GB" smtClean="0"/>
              <a:t>13/07/2015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A73D2-537C-4B0A-A48A-10037B6EE02F}" type="slidenum">
              <a:rPr lang="en-GB" smtClean="0"/>
              <a:t>‹#›</a:t>
            </a:fld>
            <a:endParaRPr lang="en-GB"/>
          </a:p>
        </p:txBody>
      </p:sp>
    </p:spTree>
    <p:extLst>
      <p:ext uri="{BB962C8B-B14F-4D97-AF65-F5344CB8AC3E}">
        <p14:creationId xmlns:p14="http://schemas.microsoft.com/office/powerpoint/2010/main" val="22849492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r>
              <a:rPr lang="en-GB" dirty="0" smtClean="0"/>
              <a:t> to include introduction and aims</a:t>
            </a:r>
            <a:endParaRPr lang="en-GB" dirty="0"/>
          </a:p>
        </p:txBody>
      </p:sp>
      <p:sp>
        <p:nvSpPr>
          <p:cNvPr id="4" name="Slide Number Placeholder 3"/>
          <p:cNvSpPr>
            <a:spLocks noGrp="1"/>
          </p:cNvSpPr>
          <p:nvPr>
            <p:ph type="sldNum" sz="quarter" idx="10"/>
          </p:nvPr>
        </p:nvSpPr>
        <p:spPr/>
        <p:txBody>
          <a:bodyPr/>
          <a:lstStyle/>
          <a:p>
            <a:fld id="{703A73D2-537C-4B0A-A48A-10037B6EE02F}" type="slidenum">
              <a:rPr lang="en-GB" smtClean="0"/>
              <a:t>1</a:t>
            </a:fld>
            <a:endParaRPr lang="en-GB"/>
          </a:p>
        </p:txBody>
      </p:sp>
    </p:spTree>
    <p:extLst>
      <p:ext uri="{BB962C8B-B14F-4D97-AF65-F5344CB8AC3E}">
        <p14:creationId xmlns:p14="http://schemas.microsoft.com/office/powerpoint/2010/main" val="150857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smtClean="0"/>
          </a:p>
          <a:p>
            <a:r>
              <a:rPr lang="en-GB" dirty="0" smtClean="0"/>
              <a:t>“…developing critical</a:t>
            </a:r>
            <a:r>
              <a:rPr lang="en-GB" baseline="0" dirty="0" smtClean="0"/>
              <a:t> inquiry” Wayne O’Neill LIS p25</a:t>
            </a:r>
          </a:p>
          <a:p>
            <a:r>
              <a:rPr lang="en-GB" baseline="0" dirty="0" smtClean="0"/>
              <a:t>Look at LILT and Hawkins Language Awareness stuff</a:t>
            </a:r>
            <a:endParaRPr lang="en-GB" dirty="0"/>
          </a:p>
        </p:txBody>
      </p:sp>
      <p:sp>
        <p:nvSpPr>
          <p:cNvPr id="4" name="Slide Number Placeholder 3"/>
          <p:cNvSpPr>
            <a:spLocks noGrp="1"/>
          </p:cNvSpPr>
          <p:nvPr>
            <p:ph type="sldNum" sz="quarter" idx="10"/>
          </p:nvPr>
        </p:nvSpPr>
        <p:spPr/>
        <p:txBody>
          <a:bodyPr/>
          <a:lstStyle/>
          <a:p>
            <a:fld id="{703A73D2-537C-4B0A-A48A-10037B6EE02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8196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also be done in TL to broaden pupils’ spontaneous</a:t>
            </a:r>
            <a:r>
              <a:rPr lang="en-GB" baseline="0" dirty="0" smtClean="0"/>
              <a:t> speech – a way of practising that skill – particularly relevant for new GCSEs</a:t>
            </a:r>
            <a:endParaRPr lang="en-GB" dirty="0"/>
          </a:p>
        </p:txBody>
      </p:sp>
      <p:sp>
        <p:nvSpPr>
          <p:cNvPr id="4" name="Slide Number Placeholder 3"/>
          <p:cNvSpPr>
            <a:spLocks noGrp="1"/>
          </p:cNvSpPr>
          <p:nvPr>
            <p:ph type="sldNum" sz="quarter" idx="10"/>
          </p:nvPr>
        </p:nvSpPr>
        <p:spPr/>
        <p:txBody>
          <a:bodyPr/>
          <a:lstStyle/>
          <a:p>
            <a:fld id="{703A73D2-537C-4B0A-A48A-10037B6EE02F}" type="slidenum">
              <a:rPr lang="en-GB" smtClean="0"/>
              <a:t>7</a:t>
            </a:fld>
            <a:endParaRPr lang="en-GB"/>
          </a:p>
        </p:txBody>
      </p:sp>
    </p:spTree>
    <p:extLst>
      <p:ext uri="{BB962C8B-B14F-4D97-AF65-F5344CB8AC3E}">
        <p14:creationId xmlns:p14="http://schemas.microsoft.com/office/powerpoint/2010/main" val="423640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703A73D2-537C-4B0A-A48A-10037B6EE02F}" type="slidenum">
              <a:rPr lang="en-GB" smtClean="0"/>
              <a:t>10</a:t>
            </a:fld>
            <a:endParaRPr lang="en-GB"/>
          </a:p>
        </p:txBody>
      </p:sp>
    </p:spTree>
    <p:extLst>
      <p:ext uri="{BB962C8B-B14F-4D97-AF65-F5344CB8AC3E}">
        <p14:creationId xmlns:p14="http://schemas.microsoft.com/office/powerpoint/2010/main" val="180929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A73D2-537C-4B0A-A48A-10037B6EE02F}" type="slidenum">
              <a:rPr lang="en-GB" smtClean="0"/>
              <a:t>13</a:t>
            </a:fld>
            <a:endParaRPr lang="en-GB"/>
          </a:p>
        </p:txBody>
      </p:sp>
    </p:spTree>
    <p:extLst>
      <p:ext uri="{BB962C8B-B14F-4D97-AF65-F5344CB8AC3E}">
        <p14:creationId xmlns:p14="http://schemas.microsoft.com/office/powerpoint/2010/main" val="140775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895" indent="-168895">
              <a:buFont typeface="Arial" pitchFamily="34" charset="0"/>
              <a:buChar char="•"/>
            </a:pPr>
            <a:r>
              <a:rPr lang="en-GB" dirty="0" smtClean="0"/>
              <a:t>The</a:t>
            </a:r>
            <a:r>
              <a:rPr lang="en-GB" baseline="0" dirty="0" smtClean="0"/>
              <a:t> slide could be printed out for pupils, and the various examples cut out for sorting.</a:t>
            </a:r>
          </a:p>
        </p:txBody>
      </p:sp>
      <p:sp>
        <p:nvSpPr>
          <p:cNvPr id="4" name="Slide Number Placeholder 3"/>
          <p:cNvSpPr>
            <a:spLocks noGrp="1"/>
          </p:cNvSpPr>
          <p:nvPr>
            <p:ph type="sldNum" sz="quarter" idx="10"/>
          </p:nvPr>
        </p:nvSpPr>
        <p:spPr/>
        <p:txBody>
          <a:bodyPr/>
          <a:lstStyle/>
          <a:p>
            <a:fld id="{2258ED8B-81B7-4E41-89C7-41287EB064E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1288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8ED8B-81B7-4E41-89C7-41287EB064EA}"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22076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0 </a:t>
            </a:r>
            <a:r>
              <a:rPr lang="en-GB" dirty="0" err="1" smtClean="0"/>
              <a:t>mins</a:t>
            </a:r>
            <a:r>
              <a:rPr lang="en-GB" dirty="0" smtClean="0"/>
              <a:t> - close</a:t>
            </a:r>
            <a:endParaRPr lang="en-GB" dirty="0"/>
          </a:p>
        </p:txBody>
      </p:sp>
      <p:sp>
        <p:nvSpPr>
          <p:cNvPr id="4" name="Slide Number Placeholder 3"/>
          <p:cNvSpPr>
            <a:spLocks noGrp="1"/>
          </p:cNvSpPr>
          <p:nvPr>
            <p:ph type="sldNum" sz="quarter" idx="10"/>
          </p:nvPr>
        </p:nvSpPr>
        <p:spPr/>
        <p:txBody>
          <a:bodyPr/>
          <a:lstStyle/>
          <a:p>
            <a:fld id="{703A73D2-537C-4B0A-A48A-10037B6EE02F}" type="slidenum">
              <a:rPr lang="en-GB" smtClean="0"/>
              <a:t>27</a:t>
            </a:fld>
            <a:endParaRPr lang="en-GB"/>
          </a:p>
        </p:txBody>
      </p:sp>
    </p:spTree>
    <p:extLst>
      <p:ext uri="{BB962C8B-B14F-4D97-AF65-F5344CB8AC3E}">
        <p14:creationId xmlns:p14="http://schemas.microsoft.com/office/powerpoint/2010/main" val="284939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0FC004A-D707-40C5-A45F-B1934ACE4DD4}" type="datetimeFigureOut">
              <a:rPr lang="en-GB" smtClean="0"/>
              <a:t>13/07/2015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BDC93C9-35C8-4287-A094-21732DBA0EB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FC004A-D707-40C5-A45F-B1934ACE4DD4}"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FC004A-D707-40C5-A45F-B1934ACE4DD4}"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04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479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45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581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432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793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424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604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FC004A-D707-40C5-A45F-B1934ACE4DD4}"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340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629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284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0859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354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7626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8038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0042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00942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252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FC004A-D707-40C5-A45F-B1934ACE4DD4}"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C93C9-35C8-4287-A094-21732DBA0EB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43136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0672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126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9231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8019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4183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2399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7851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88106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7126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FC004A-D707-40C5-A45F-B1934ACE4DD4}" type="datetimeFigureOut">
              <a:rPr lang="en-GB" smtClean="0"/>
              <a:t>13/07/2015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7350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88820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2076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3436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40940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8032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0484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0822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71394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84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FC004A-D707-40C5-A45F-B1934ACE4DD4}" type="datetimeFigureOut">
              <a:rPr lang="en-GB" smtClean="0"/>
              <a:t>13/07/2015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8140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02328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50545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5836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4889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9339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2912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48930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85970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602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FC004A-D707-40C5-A45F-B1934ACE4DD4}" type="datetimeFigureOut">
              <a:rPr lang="en-GB" smtClean="0"/>
              <a:t>13/07/2015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0758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000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56230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35085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84850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8076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8256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C004A-D707-40C5-A45F-B1934ACE4DD4}" type="datetimeFigureOut">
              <a:rPr lang="en-GB" smtClean="0"/>
              <a:t>13/07/2015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FC004A-D707-40C5-A45F-B1934ACE4DD4}" type="datetimeFigureOut">
              <a:rPr lang="en-GB" smtClean="0"/>
              <a:t>13/07/2015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C93C9-35C8-4287-A094-21732DBA0EB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0FC004A-D707-40C5-A45F-B1934ACE4DD4}" type="datetimeFigureOut">
              <a:rPr lang="en-GB" smtClean="0"/>
              <a:t>13/07/2015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DC93C9-35C8-4287-A094-21732DBA0EB1}"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FC004A-D707-40C5-A45F-B1934ACE4DD4}" type="datetimeFigureOut">
              <a:rPr lang="en-GB" smtClean="0"/>
              <a:t>13/07/2015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DC93C9-35C8-4287-A094-21732DBA0EB1}"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7E15F-FAE9-401D-91B8-90CDB30F0D25}" type="datetimeFigureOut">
              <a:rPr lang="en-GB" smtClean="0">
                <a:solidFill>
                  <a:prstClr val="black">
                    <a:tint val="75000"/>
                  </a:prstClr>
                </a:solidFill>
              </a:rPr>
              <a:pPr/>
              <a:t>13/07/2015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709D0-68FF-4752-B4EA-E87F91F8F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3210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997406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032407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997227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0B9CB-57C4-4484-B960-5C2C7E77FE8C}" type="datetimeFigureOut">
              <a:rPr lang="en-GB" smtClean="0">
                <a:solidFill>
                  <a:prstClr val="black">
                    <a:tint val="75000"/>
                  </a:prstClr>
                </a:solidFill>
              </a:rPr>
              <a:pPr/>
              <a:t>13/07/2015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6F06-D8C3-4563-BE27-70F636B1DFB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7147323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ristindenham.net/#!ling-in-ed/c1sju" TargetMode="External"/><Relationship Id="rId2" Type="http://schemas.openxmlformats.org/officeDocument/2006/relationships/hyperlink" Target="http://www.globalcommseducation.weebly.com/" TargetMode="External"/><Relationship Id="rId1" Type="http://schemas.openxmlformats.org/officeDocument/2006/relationships/slideLayout" Target="../slideLayouts/slideLayout2.xml"/><Relationship Id="rId6" Type="http://schemas.openxmlformats.org/officeDocument/2006/relationships/hyperlink" Target="http://www.lingozine.com/read-a-free-issue.html" TargetMode="External"/><Relationship Id="rId5" Type="http://schemas.openxmlformats.org/officeDocument/2006/relationships/hyperlink" Target="http://www.explorelanguage.org/" TargetMode="External"/><Relationship Id="rId4" Type="http://schemas.openxmlformats.org/officeDocument/2006/relationships/hyperlink" Target="http://www.teachling.wwu.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UQVyol7N1Jo" TargetMode="External"/><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lo.org/example-questions" TargetMode="External"/><Relationship Id="rId2" Type="http://schemas.openxmlformats.org/officeDocument/2006/relationships/hyperlink" Target="http://www.uklo.org/breakthrough-workout" TargetMode="External"/><Relationship Id="rId1" Type="http://schemas.openxmlformats.org/officeDocument/2006/relationships/slideLayout" Target="../slideLayouts/slideLayout2.xml"/><Relationship Id="rId4" Type="http://schemas.openxmlformats.org/officeDocument/2006/relationships/hyperlink" Target="http://www.uklo.org/how-it-work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www.languageonthemove.com/" TargetMode="External"/><Relationship Id="rId2" Type="http://schemas.openxmlformats.org/officeDocument/2006/relationships/hyperlink" Target="http://www.endangeredlanguages.com/" TargetMode="External"/><Relationship Id="rId1" Type="http://schemas.openxmlformats.org/officeDocument/2006/relationships/slideLayout" Target="../slideLayouts/slideLayout2.xml"/><Relationship Id="rId5" Type="http://schemas.openxmlformats.org/officeDocument/2006/relationships/hyperlink" Target="http://www.ethnologue.com/" TargetMode="External"/><Relationship Id="rId4" Type="http://schemas.openxmlformats.org/officeDocument/2006/relationships/hyperlink" Target="http://www.languageinconflict.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kasarahcampbell.weebly.com/" TargetMode="External"/><Relationship Id="rId2" Type="http://schemas.openxmlformats.org/officeDocument/2006/relationships/hyperlink" Target="mailto:akasarahcampbell@gmail.com" TargetMode="External"/><Relationship Id="rId1" Type="http://schemas.openxmlformats.org/officeDocument/2006/relationships/slideLayout" Target="../slideLayouts/slideLayout5.xml"/><Relationship Id="rId6" Type="http://schemas.openxmlformats.org/officeDocument/2006/relationships/hyperlink" Target="https://twitter.com/uklingolympiad" TargetMode="External"/><Relationship Id="rId5" Type="http://schemas.openxmlformats.org/officeDocument/2006/relationships/hyperlink" Target="http://www.facebook.com/UKLinguisticsOlympiad" TargetMode="External"/><Relationship Id="rId4" Type="http://schemas.openxmlformats.org/officeDocument/2006/relationships/hyperlink" Target="http://www.uklo.org/about/contact"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explorelanguage.org/" TargetMode="External"/><Relationship Id="rId13" Type="http://schemas.openxmlformats.org/officeDocument/2006/relationships/hyperlink" Target="http://www.englishbiz.co.uk/grammar/main_files/definitionsa-m.htm#Head" TargetMode="External"/><Relationship Id="rId3" Type="http://schemas.openxmlformats.org/officeDocument/2006/relationships/hyperlink" Target="http://www.uklo.org/" TargetMode="External"/><Relationship Id="rId7" Type="http://schemas.openxmlformats.org/officeDocument/2006/relationships/hyperlink" Target="http://www.teachling.wwu.edu/" TargetMode="External"/><Relationship Id="rId12" Type="http://schemas.openxmlformats.org/officeDocument/2006/relationships/hyperlink" Target="http://www.lingozine.com/read-a-free-issu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kristindenham.net/#!ling-in-ed/c1sju" TargetMode="External"/><Relationship Id="rId11" Type="http://schemas.openxmlformats.org/officeDocument/2006/relationships/hyperlink" Target="http://www.lingozine.com/" TargetMode="External"/><Relationship Id="rId5" Type="http://schemas.openxmlformats.org/officeDocument/2006/relationships/hyperlink" Target="http://globalcommseducation.weebly.com/" TargetMode="External"/><Relationship Id="rId10" Type="http://schemas.openxmlformats.org/officeDocument/2006/relationships/hyperlink" Target="http://www.arts.gla.ac.uk/STELLA/LILT/frameset.htm" TargetMode="External"/><Relationship Id="rId4" Type="http://schemas.openxmlformats.org/officeDocument/2006/relationships/hyperlink" Target="http://www.uklo.org/breakthrough-workout" TargetMode="External"/><Relationship Id="rId9" Type="http://schemas.openxmlformats.org/officeDocument/2006/relationships/hyperlink" Target="http://sha.org.uk/Home/About_us/Projects/Discovering_language/Discovering_language/" TargetMode="External"/><Relationship Id="rId14" Type="http://schemas.openxmlformats.org/officeDocument/2006/relationships/hyperlink" Target="http://www.academia.edu/13343011/Cushing_I._2015_._Linguistics_puzzles_and_English_teaching._NATE_Newcast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052736"/>
            <a:ext cx="8568952" cy="1828800"/>
          </a:xfrm>
        </p:spPr>
        <p:txBody>
          <a:bodyPr>
            <a:normAutofit fontScale="90000"/>
          </a:bodyPr>
          <a:lstStyle/>
          <a:p>
            <a:r>
              <a:rPr lang="en-GB" sz="4800" dirty="0" smtClean="0"/>
              <a:t>Linguistics in and beyond the languages classroom: how and why</a:t>
            </a:r>
            <a:endParaRPr lang="en-GB" sz="4800" dirty="0"/>
          </a:p>
        </p:txBody>
      </p:sp>
      <p:sp>
        <p:nvSpPr>
          <p:cNvPr id="3" name="Subtitle 2"/>
          <p:cNvSpPr>
            <a:spLocks noGrp="1"/>
          </p:cNvSpPr>
          <p:nvPr>
            <p:ph type="subTitle" idx="1"/>
          </p:nvPr>
        </p:nvSpPr>
        <p:spPr/>
        <p:txBody>
          <a:bodyPr/>
          <a:lstStyle/>
          <a:p>
            <a:r>
              <a:rPr lang="en-GB" dirty="0" smtClean="0"/>
              <a:t>Sarah Campbell</a:t>
            </a:r>
          </a:p>
          <a:p>
            <a:r>
              <a:rPr lang="en-GB" dirty="0" smtClean="0"/>
              <a:t>ALL London webinar</a:t>
            </a:r>
          </a:p>
          <a:p>
            <a:r>
              <a:rPr lang="en-GB" dirty="0" smtClean="0"/>
              <a:t>14</a:t>
            </a:r>
            <a:r>
              <a:rPr lang="en-GB" baseline="30000" dirty="0" smtClean="0"/>
              <a:t>th</a:t>
            </a:r>
            <a:r>
              <a:rPr lang="en-GB" dirty="0" smtClean="0"/>
              <a:t> July 2015</a:t>
            </a:r>
            <a:endParaRPr lang="en-GB" dirty="0"/>
          </a:p>
        </p:txBody>
      </p:sp>
    </p:spTree>
    <p:extLst>
      <p:ext uri="{BB962C8B-B14F-4D97-AF65-F5344CB8AC3E}">
        <p14:creationId xmlns:p14="http://schemas.microsoft.com/office/powerpoint/2010/main" val="2377535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r>
              <a:rPr lang="en-GB" sz="2800" dirty="0" smtClean="0"/>
              <a:t>The value of a linguistics approach for KS2/3 transition </a:t>
            </a:r>
            <a:endParaRPr lang="en-GB" sz="2800" dirty="0"/>
          </a:p>
        </p:txBody>
      </p:sp>
      <p:sp>
        <p:nvSpPr>
          <p:cNvPr id="3" name="Content Placeholder 2"/>
          <p:cNvSpPr>
            <a:spLocks noGrp="1"/>
          </p:cNvSpPr>
          <p:nvPr>
            <p:ph idx="1"/>
          </p:nvPr>
        </p:nvSpPr>
        <p:spPr>
          <a:xfrm>
            <a:off x="107504" y="1412776"/>
            <a:ext cx="4248472" cy="5328592"/>
          </a:xfrm>
          <a:ln>
            <a:solidFill>
              <a:schemeClr val="accent1"/>
            </a:solidFill>
          </a:ln>
        </p:spPr>
        <p:txBody>
          <a:bodyPr>
            <a:noAutofit/>
          </a:bodyPr>
          <a:lstStyle/>
          <a:p>
            <a:pPr>
              <a:lnSpc>
                <a:spcPct val="150000"/>
              </a:lnSpc>
            </a:pPr>
            <a:r>
              <a:rPr lang="en-GB" sz="1800" dirty="0" smtClean="0"/>
              <a:t>Transition age pupils have been found to be most receptive to learning about language ‘for language’s sake’</a:t>
            </a:r>
          </a:p>
          <a:p>
            <a:pPr>
              <a:lnSpc>
                <a:spcPct val="150000"/>
              </a:lnSpc>
            </a:pPr>
            <a:r>
              <a:rPr lang="en-GB" sz="1800" i="1" dirty="0" smtClean="0"/>
              <a:t>“ In our experience we have found that younger students are far less infected than older students and adults by the strictures of prescriptive grammar… They do not resist the notion that there is a linguistics, a science of language and of mind…..”</a:t>
            </a:r>
          </a:p>
          <a:p>
            <a:pPr marL="0" indent="0">
              <a:buNone/>
            </a:pPr>
            <a:endParaRPr lang="en-GB" sz="1200" dirty="0" smtClean="0"/>
          </a:p>
          <a:p>
            <a:pPr marL="0" indent="0">
              <a:buNone/>
            </a:pPr>
            <a:r>
              <a:rPr lang="en-GB" sz="1200" dirty="0" smtClean="0"/>
              <a:t>Honda, M., O’Neil, W. and Pippin, D. “On promoting linguistics literacy” </a:t>
            </a:r>
            <a:r>
              <a:rPr lang="en-GB" sz="1200" dirty="0"/>
              <a:t>in Denham, K. and </a:t>
            </a:r>
            <a:r>
              <a:rPr lang="en-GB" sz="1200" dirty="0" err="1"/>
              <a:t>Lobeck</a:t>
            </a:r>
            <a:r>
              <a:rPr lang="en-GB" sz="1200" dirty="0"/>
              <a:t>, A. (ed.) “Linguistics at School” (</a:t>
            </a:r>
            <a:r>
              <a:rPr lang="en-GB" sz="1200" dirty="0" smtClean="0"/>
              <a:t>2014: 178-9)</a:t>
            </a:r>
          </a:p>
        </p:txBody>
      </p:sp>
      <p:sp>
        <p:nvSpPr>
          <p:cNvPr id="4" name="Content Placeholder 2"/>
          <p:cNvSpPr txBox="1">
            <a:spLocks/>
          </p:cNvSpPr>
          <p:nvPr/>
        </p:nvSpPr>
        <p:spPr>
          <a:xfrm>
            <a:off x="4508376" y="1412776"/>
            <a:ext cx="4248472" cy="5040560"/>
          </a:xfrm>
          <a:prstGeom prst="rect">
            <a:avLst/>
          </a:prstGeom>
          <a:ln>
            <a:solidFill>
              <a:schemeClr val="accent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r>
              <a:rPr lang="en-GB" sz="1800" dirty="0" smtClean="0"/>
              <a:t>A linguistics approach supports the increasingly popular ‘multi-lingual’ </a:t>
            </a:r>
            <a:r>
              <a:rPr lang="en-GB" sz="1800" dirty="0"/>
              <a:t> </a:t>
            </a:r>
            <a:r>
              <a:rPr lang="en-GB" sz="1800" dirty="0" smtClean="0"/>
              <a:t>/ language awareness model of language teaching at KS2 (see </a:t>
            </a:r>
            <a:r>
              <a:rPr lang="en-GB" sz="1800" dirty="0" err="1" smtClean="0"/>
              <a:t>eg</a:t>
            </a:r>
            <a:r>
              <a:rPr lang="en-GB" sz="1800" dirty="0" smtClean="0"/>
              <a:t>. Peter </a:t>
            </a:r>
            <a:r>
              <a:rPr lang="en-GB" sz="1800" dirty="0" err="1" smtClean="0"/>
              <a:t>Downes</a:t>
            </a:r>
            <a:r>
              <a:rPr lang="en-GB" sz="1800" dirty="0" smtClean="0"/>
              <a:t>’ Discovering Language project)</a:t>
            </a:r>
          </a:p>
          <a:p>
            <a:pPr marL="0" indent="0">
              <a:lnSpc>
                <a:spcPct val="150000"/>
              </a:lnSpc>
              <a:buNone/>
            </a:pPr>
            <a:endParaRPr lang="en-GB" sz="1800" dirty="0" smtClean="0"/>
          </a:p>
          <a:p>
            <a:pPr>
              <a:lnSpc>
                <a:spcPct val="150000"/>
              </a:lnSpc>
            </a:pPr>
            <a:r>
              <a:rPr lang="en-GB" sz="1800" dirty="0" smtClean="0"/>
              <a:t>A linguistics approach supports the </a:t>
            </a:r>
            <a:r>
              <a:rPr lang="en-GB" sz="1800" dirty="0"/>
              <a:t>National Curriculum ‘POS’ for KS2 and 3, in particular “</a:t>
            </a:r>
            <a:r>
              <a:rPr lang="en-GB" sz="1800" i="1" dirty="0"/>
              <a:t>Language teaching should provide the foundation for learning further </a:t>
            </a:r>
            <a:r>
              <a:rPr lang="en-GB" sz="1800" i="1" dirty="0" smtClean="0"/>
              <a:t>languages…”</a:t>
            </a:r>
            <a:endParaRPr lang="en-GB" sz="1800" i="1" dirty="0"/>
          </a:p>
          <a:p>
            <a:pPr>
              <a:lnSpc>
                <a:spcPct val="150000"/>
              </a:lnSpc>
            </a:pPr>
            <a:endParaRPr lang="en-GB" sz="1800" dirty="0" smtClean="0"/>
          </a:p>
          <a:p>
            <a:pPr>
              <a:lnSpc>
                <a:spcPct val="150000"/>
              </a:lnSpc>
            </a:pPr>
            <a:endParaRPr lang="en-GB" sz="1200" dirty="0" smtClean="0"/>
          </a:p>
        </p:txBody>
      </p:sp>
    </p:spTree>
    <p:extLst>
      <p:ext uri="{BB962C8B-B14F-4D97-AF65-F5344CB8AC3E}">
        <p14:creationId xmlns:p14="http://schemas.microsoft.com/office/powerpoint/2010/main" val="171734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29600" cy="1143000"/>
          </a:xfrm>
        </p:spPr>
        <p:txBody>
          <a:bodyPr/>
          <a:lstStyle/>
          <a:p>
            <a:pPr algn="ctr"/>
            <a:r>
              <a:rPr lang="en-GB" dirty="0" smtClean="0"/>
              <a:t>MFL and beyond…</a:t>
            </a:r>
            <a:endParaRPr lang="en-GB" dirty="0"/>
          </a:p>
        </p:txBody>
      </p:sp>
      <p:sp>
        <p:nvSpPr>
          <p:cNvPr id="2" name="Content Placeholder 1"/>
          <p:cNvSpPr>
            <a:spLocks noGrp="1"/>
          </p:cNvSpPr>
          <p:nvPr>
            <p:ph idx="1"/>
          </p:nvPr>
        </p:nvSpPr>
        <p:spPr>
          <a:xfrm>
            <a:off x="179512" y="1700808"/>
            <a:ext cx="8856984" cy="4389120"/>
          </a:xfrm>
        </p:spPr>
        <p:txBody>
          <a:bodyPr>
            <a:noAutofit/>
          </a:bodyPr>
          <a:lstStyle/>
          <a:p>
            <a:r>
              <a:rPr lang="en-GB" sz="1800" b="1" dirty="0" smtClean="0"/>
              <a:t>‘</a:t>
            </a:r>
            <a:r>
              <a:rPr lang="en-GB" sz="1800" b="1" dirty="0"/>
              <a:t>cross-linguistic’ </a:t>
            </a:r>
            <a:r>
              <a:rPr lang="en-GB" sz="1800" b="1" dirty="0" smtClean="0"/>
              <a:t>collaboration</a:t>
            </a:r>
          </a:p>
          <a:p>
            <a:pPr lvl="1"/>
            <a:r>
              <a:rPr lang="en-GB" sz="1800" dirty="0" smtClean="0"/>
              <a:t>collaboration with English / Classics departments on language work </a:t>
            </a:r>
          </a:p>
          <a:p>
            <a:pPr marL="393192" lvl="1" indent="0">
              <a:buNone/>
            </a:pPr>
            <a:endParaRPr lang="en-GB" sz="1800" dirty="0" smtClean="0"/>
          </a:p>
          <a:p>
            <a:r>
              <a:rPr lang="en-GB" sz="1800" dirty="0" smtClean="0"/>
              <a:t> </a:t>
            </a:r>
            <a:r>
              <a:rPr lang="en-GB" sz="1800" b="1" dirty="0" smtClean="0"/>
              <a:t>enrichment and intervention</a:t>
            </a:r>
          </a:p>
          <a:p>
            <a:pPr lvl="1"/>
            <a:r>
              <a:rPr lang="en-GB" sz="1800" dirty="0" smtClean="0"/>
              <a:t>linguistics offers much scope for pupils to develop and improve transferable skills such as problem solving, teamwork, critical thinking, analysis, </a:t>
            </a:r>
            <a:r>
              <a:rPr lang="en-GB" sz="1800" dirty="0" err="1" smtClean="0"/>
              <a:t>etc</a:t>
            </a:r>
            <a:r>
              <a:rPr lang="en-GB" sz="1800" dirty="0" smtClean="0"/>
              <a:t>, so would work well for G&amp;T or SEN intervention work, or for a themed day</a:t>
            </a:r>
          </a:p>
          <a:p>
            <a:pPr marL="393192" lvl="1" indent="0">
              <a:buNone/>
            </a:pPr>
            <a:endParaRPr lang="en-GB" sz="1800" dirty="0" smtClean="0"/>
          </a:p>
          <a:p>
            <a:r>
              <a:rPr lang="en-GB" sz="1800" b="1" dirty="0" smtClean="0"/>
              <a:t>broader </a:t>
            </a:r>
            <a:r>
              <a:rPr lang="en-GB" sz="1800" b="1" dirty="0"/>
              <a:t>cross-curricular </a:t>
            </a:r>
            <a:r>
              <a:rPr lang="en-GB" sz="1800" b="1" dirty="0" smtClean="0"/>
              <a:t>work</a:t>
            </a:r>
          </a:p>
          <a:p>
            <a:pPr lvl="1"/>
            <a:r>
              <a:rPr lang="en-GB" sz="1800" dirty="0" smtClean="0"/>
              <a:t>US middle school teacher David Pippin’s work has shown that linguistics can be a serious subject for scientific study in the classroom </a:t>
            </a:r>
          </a:p>
          <a:p>
            <a:pPr lvl="1"/>
            <a:r>
              <a:rPr lang="en-GB" sz="1800" dirty="0" smtClean="0"/>
              <a:t>Socio- and historical linguistics can offer different perspectives in citizenship, history and geography lessons.</a:t>
            </a:r>
            <a:endParaRPr lang="en-GB" sz="1800" dirty="0"/>
          </a:p>
          <a:p>
            <a:endParaRPr lang="en-GB" dirty="0"/>
          </a:p>
        </p:txBody>
      </p:sp>
    </p:spTree>
    <p:extLst>
      <p:ext uri="{BB962C8B-B14F-4D97-AF65-F5344CB8AC3E}">
        <p14:creationId xmlns:p14="http://schemas.microsoft.com/office/powerpoint/2010/main" val="1079069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226" y="188640"/>
            <a:ext cx="8229600" cy="1143000"/>
          </a:xfrm>
        </p:spPr>
        <p:txBody>
          <a:bodyPr>
            <a:noAutofit/>
          </a:bodyPr>
          <a:lstStyle/>
          <a:p>
            <a:pPr algn="ctr"/>
            <a:r>
              <a:rPr lang="en-GB" dirty="0" smtClean="0"/>
              <a:t>‘Cross-linguistic’ collaboration</a:t>
            </a:r>
            <a:endParaRPr lang="en-GB" dirty="0"/>
          </a:p>
        </p:txBody>
      </p:sp>
      <p:sp>
        <p:nvSpPr>
          <p:cNvPr id="2" name="Content Placeholder 1"/>
          <p:cNvSpPr>
            <a:spLocks noGrp="1"/>
          </p:cNvSpPr>
          <p:nvPr>
            <p:ph idx="1"/>
          </p:nvPr>
        </p:nvSpPr>
        <p:spPr>
          <a:xfrm>
            <a:off x="467544" y="1484784"/>
            <a:ext cx="8229600" cy="2304256"/>
          </a:xfrm>
        </p:spPr>
        <p:txBody>
          <a:bodyPr>
            <a:noAutofit/>
          </a:bodyPr>
          <a:lstStyle/>
          <a:p>
            <a:pPr marL="393192" lvl="1" indent="0">
              <a:buNone/>
            </a:pPr>
            <a:endParaRPr lang="en-GB" sz="1600" dirty="0" smtClean="0"/>
          </a:p>
          <a:p>
            <a:pPr marL="0" indent="0">
              <a:buNone/>
            </a:pPr>
            <a:endParaRPr lang="en-GB" dirty="0"/>
          </a:p>
        </p:txBody>
      </p:sp>
      <p:sp>
        <p:nvSpPr>
          <p:cNvPr id="5" name="Content Placeholder 2"/>
          <p:cNvSpPr txBox="1">
            <a:spLocks/>
          </p:cNvSpPr>
          <p:nvPr/>
        </p:nvSpPr>
        <p:spPr>
          <a:xfrm>
            <a:off x="163556" y="1412776"/>
            <a:ext cx="8872940" cy="24482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r>
              <a:rPr lang="en-GB" sz="1800" dirty="0" smtClean="0"/>
              <a:t>Interest in collaboration between different types of language teachers is currently gaining pace, particularly in the field of grammar teaching.  Collaborative work on language can be broadly defined as:</a:t>
            </a:r>
          </a:p>
          <a:p>
            <a:pPr marL="0" indent="0">
              <a:lnSpc>
                <a:spcPct val="150000"/>
              </a:lnSpc>
              <a:buNone/>
            </a:pPr>
            <a:endParaRPr lang="en-GB" sz="1800" dirty="0" smtClean="0"/>
          </a:p>
          <a:p>
            <a:pPr marL="0" indent="0">
              <a:lnSpc>
                <a:spcPct val="150000"/>
              </a:lnSpc>
              <a:buNone/>
            </a:pPr>
            <a:r>
              <a:rPr lang="en-GB" sz="1800" i="1" dirty="0" smtClean="0"/>
              <a:t>All forms of language and linguistics related teaching which has the aim of raising the profile of, and pupils’ interest and ability levels in language, and in which there is collaboration between linguists of different types, and / or standalone teaching about language which contributes to knowledge and skills in, but is not necessarily overtly presented as, English, Classics or MFL work’</a:t>
            </a:r>
          </a:p>
          <a:p>
            <a:pPr marL="393192" lvl="1" indent="0">
              <a:lnSpc>
                <a:spcPct val="150000"/>
              </a:lnSpc>
              <a:buNone/>
            </a:pPr>
            <a:endParaRPr lang="en-GB" sz="1600" dirty="0" smtClean="0"/>
          </a:p>
          <a:p>
            <a:pPr>
              <a:lnSpc>
                <a:spcPct val="150000"/>
              </a:lnSpc>
            </a:pPr>
            <a:endParaRPr lang="en-GB" sz="1600" i="1" dirty="0" smtClean="0"/>
          </a:p>
        </p:txBody>
      </p:sp>
    </p:spTree>
    <p:extLst>
      <p:ext uri="{BB962C8B-B14F-4D97-AF65-F5344CB8AC3E}">
        <p14:creationId xmlns:p14="http://schemas.microsoft.com/office/powerpoint/2010/main" val="4137908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61" y="620688"/>
            <a:ext cx="7920880" cy="494928"/>
          </a:xfrm>
        </p:spPr>
        <p:txBody>
          <a:bodyPr>
            <a:normAutofit/>
          </a:bodyPr>
          <a:lstStyle/>
          <a:p>
            <a:pPr algn="ctr"/>
            <a:r>
              <a:rPr lang="en-GB" sz="2800" dirty="0" smtClean="0"/>
              <a:t>Ideas for implementing cross-linguistic collaboration </a:t>
            </a:r>
            <a:endParaRPr lang="en-GB" sz="2800" dirty="0"/>
          </a:p>
        </p:txBody>
      </p:sp>
      <p:sp>
        <p:nvSpPr>
          <p:cNvPr id="3" name="TextBox 2"/>
          <p:cNvSpPr txBox="1"/>
          <p:nvPr/>
        </p:nvSpPr>
        <p:spPr>
          <a:xfrm>
            <a:off x="273140" y="1196752"/>
            <a:ext cx="8763355" cy="526297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Cross curricular ‘domino’ starters and plenaries / homework </a:t>
            </a:r>
          </a:p>
          <a:p>
            <a:endParaRPr lang="en-GB" sz="1600" dirty="0" smtClean="0"/>
          </a:p>
          <a:p>
            <a:pPr marL="285750" indent="-285750">
              <a:buFont typeface="Arial" panose="020B0604020202020204" pitchFamily="34" charset="0"/>
              <a:buChar char="•"/>
            </a:pPr>
            <a:r>
              <a:rPr lang="en-GB" sz="1600" dirty="0" smtClean="0"/>
              <a:t>Cross curricular  pupil ‘</a:t>
            </a:r>
            <a:r>
              <a:rPr lang="en-GB" sz="1600" dirty="0" err="1" smtClean="0"/>
              <a:t>envoying</a:t>
            </a:r>
            <a:r>
              <a:rPr lang="en-GB" sz="1600" dirty="0" smtClean="0"/>
              <a:t>’ </a:t>
            </a:r>
          </a:p>
          <a:p>
            <a:endParaRPr lang="en-GB" sz="1600" dirty="0" smtClean="0"/>
          </a:p>
          <a:p>
            <a:pPr marL="285750" indent="-285750">
              <a:buFont typeface="Arial" panose="020B0604020202020204" pitchFamily="34" charset="0"/>
              <a:buChar char="•"/>
            </a:pPr>
            <a:r>
              <a:rPr lang="en-GB" sz="1600" dirty="0" smtClean="0"/>
              <a:t>‘Cameo’ teaching / team teaching or joint ‘reflect and extend’ lessons after  separate work on a specific area of language</a:t>
            </a:r>
          </a:p>
          <a:p>
            <a:endParaRPr lang="en-GB" sz="1600" dirty="0" smtClean="0"/>
          </a:p>
          <a:p>
            <a:pPr marL="285750" indent="-285750">
              <a:buFont typeface="Arial" panose="020B0604020202020204" pitchFamily="34" charset="0"/>
              <a:buChar char="•"/>
            </a:pPr>
            <a:r>
              <a:rPr lang="en-GB" sz="1600" dirty="0" smtClean="0"/>
              <a:t>‘Crowdsource’ examples of grammatical features from pupils’ home languages, allowing pupils to deepen their understanding of features through comparison</a:t>
            </a:r>
          </a:p>
          <a:p>
            <a:endParaRPr lang="en-GB" sz="1600" dirty="0" smtClean="0"/>
          </a:p>
          <a:p>
            <a:pPr marL="285750" indent="-285750">
              <a:buFont typeface="Arial" panose="020B0604020202020204" pitchFamily="34" charset="0"/>
              <a:buChar char="•"/>
            </a:pPr>
            <a:r>
              <a:rPr lang="en-GB" sz="1600" dirty="0" smtClean="0"/>
              <a:t>Develop pupils’ </a:t>
            </a:r>
            <a:r>
              <a:rPr lang="en-GB" sz="1600" dirty="0" err="1" smtClean="0"/>
              <a:t>metalanguage</a:t>
            </a:r>
            <a:r>
              <a:rPr lang="en-GB" sz="1600" dirty="0" smtClean="0"/>
              <a:t> by getting them to create their own grammar glossaries with examples from different languages</a:t>
            </a:r>
          </a:p>
          <a:p>
            <a:endParaRPr lang="en-GB" sz="1600" dirty="0" smtClean="0"/>
          </a:p>
          <a:p>
            <a:pPr marL="285750" indent="-285750">
              <a:buFont typeface="Arial" panose="020B0604020202020204" pitchFamily="34" charset="0"/>
              <a:buChar char="•"/>
            </a:pPr>
            <a:r>
              <a:rPr lang="en-GB" sz="1600" dirty="0" smtClean="0"/>
              <a:t>Terminology bingo cards – pupils tick off features in return for merits when they have heard items of grammatical terminology mentioned in MFL, English (and Classics where applicable) </a:t>
            </a:r>
            <a:r>
              <a:rPr lang="en-GB" sz="1600" i="1" dirty="0" smtClean="0"/>
              <a:t>and</a:t>
            </a:r>
            <a:r>
              <a:rPr lang="en-GB" sz="1600" dirty="0" smtClean="0"/>
              <a:t> can explain / exemplify the feature</a:t>
            </a:r>
          </a:p>
          <a:p>
            <a:endParaRPr lang="en-GB" sz="1600" dirty="0" smtClean="0"/>
          </a:p>
          <a:p>
            <a:pPr marL="285750" indent="-285750">
              <a:buFont typeface="Arial" panose="020B0604020202020204" pitchFamily="34" charset="0"/>
              <a:buChar char="•"/>
            </a:pPr>
            <a:r>
              <a:rPr lang="en-GB" sz="1600" dirty="0" smtClean="0"/>
              <a:t>Set cross curricular ‘language journals’ as an ongoing homework, with pupils recording noteworthy </a:t>
            </a:r>
            <a:r>
              <a:rPr lang="en-GB" sz="1600" dirty="0" err="1" smtClean="0"/>
              <a:t>eg</a:t>
            </a:r>
            <a:r>
              <a:rPr lang="en-GB" sz="1600" dirty="0" smtClean="0"/>
              <a:t>. grammatical, lexical, sociolinguistic examples they use, hear and read</a:t>
            </a:r>
          </a:p>
          <a:p>
            <a:endParaRPr lang="en-GB" sz="1600" dirty="0" smtClean="0"/>
          </a:p>
          <a:p>
            <a:pPr marL="285750" indent="-285750">
              <a:buFont typeface="Arial" panose="020B0604020202020204" pitchFamily="34" charset="0"/>
              <a:buChar char="•"/>
            </a:pPr>
            <a:r>
              <a:rPr lang="en-GB" sz="1600" dirty="0" smtClean="0"/>
              <a:t>Use English and FL versions of children’s books for parallel linguistic analysis.  </a:t>
            </a:r>
          </a:p>
        </p:txBody>
      </p:sp>
    </p:spTree>
    <p:extLst>
      <p:ext uri="{BB962C8B-B14F-4D97-AF65-F5344CB8AC3E}">
        <p14:creationId xmlns:p14="http://schemas.microsoft.com/office/powerpoint/2010/main" val="1226095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2304256"/>
          </a:xfrm>
        </p:spPr>
        <p:txBody>
          <a:bodyPr>
            <a:noAutofit/>
          </a:bodyPr>
          <a:lstStyle/>
          <a:p>
            <a:pPr marL="393192" lvl="1" indent="0">
              <a:buNone/>
            </a:pPr>
            <a:endParaRPr lang="en-GB" sz="1600" dirty="0" smtClean="0"/>
          </a:p>
          <a:p>
            <a:pPr marL="0" indent="0">
              <a:buNone/>
            </a:pPr>
            <a:endParaRPr lang="en-GB" dirty="0"/>
          </a:p>
        </p:txBody>
      </p:sp>
      <p:sp>
        <p:nvSpPr>
          <p:cNvPr id="5" name="Content Placeholder 2"/>
          <p:cNvSpPr txBox="1">
            <a:spLocks/>
          </p:cNvSpPr>
          <p:nvPr/>
        </p:nvSpPr>
        <p:spPr>
          <a:xfrm>
            <a:off x="163556" y="1196752"/>
            <a:ext cx="8872940" cy="388843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r>
              <a:rPr lang="en-GB" sz="1900" dirty="0" smtClean="0"/>
              <a:t>Global Communications is a fully resourced three-unit linguistics course for Key Stage 3 pupils  </a:t>
            </a:r>
            <a:r>
              <a:rPr lang="en-GB" sz="1900" dirty="0" smtClean="0">
                <a:hlinkClick r:id="rId2"/>
              </a:rPr>
              <a:t>www.globalcommseducation.weebly.com</a:t>
            </a:r>
            <a:r>
              <a:rPr lang="en-GB" sz="1900" dirty="0" smtClean="0"/>
              <a:t> </a:t>
            </a:r>
          </a:p>
          <a:p>
            <a:pPr>
              <a:lnSpc>
                <a:spcPct val="150000"/>
              </a:lnSpc>
            </a:pPr>
            <a:r>
              <a:rPr lang="en-GB" sz="1900" dirty="0" smtClean="0"/>
              <a:t>Professor Kristin Denham from Western Washington University has made many articles / resources available on her websites   </a:t>
            </a:r>
          </a:p>
          <a:p>
            <a:pPr marL="27432" indent="0">
              <a:buNone/>
            </a:pPr>
            <a:r>
              <a:rPr lang="en-GB" sz="1900" dirty="0" smtClean="0">
                <a:hlinkClick r:id="rId3"/>
              </a:rPr>
              <a:t>www.kristindenham.net</a:t>
            </a:r>
            <a:r>
              <a:rPr lang="en-GB" sz="1900" dirty="0">
                <a:hlinkClick r:id="rId3"/>
              </a:rPr>
              <a:t>/#!</a:t>
            </a:r>
            <a:r>
              <a:rPr lang="en-GB" sz="1900" dirty="0" smtClean="0">
                <a:hlinkClick r:id="rId3"/>
              </a:rPr>
              <a:t>ling-in-ed/c1sju</a:t>
            </a:r>
            <a:r>
              <a:rPr lang="en-GB" sz="1900" dirty="0" smtClean="0"/>
              <a:t> </a:t>
            </a:r>
          </a:p>
          <a:p>
            <a:pPr marL="27432" indent="0">
              <a:buNone/>
            </a:pPr>
            <a:r>
              <a:rPr lang="en-GB" sz="1900" dirty="0" smtClean="0">
                <a:hlinkClick r:id="rId4"/>
              </a:rPr>
              <a:t>www.teachling.wwu.edu/</a:t>
            </a:r>
            <a:r>
              <a:rPr lang="en-GB" sz="1900" dirty="0" smtClean="0"/>
              <a:t> </a:t>
            </a:r>
          </a:p>
          <a:p>
            <a:pPr marL="27432" indent="0">
              <a:buNone/>
            </a:pPr>
            <a:r>
              <a:rPr lang="en-GB" sz="1900" dirty="0" smtClean="0">
                <a:hlinkClick r:id="rId5"/>
              </a:rPr>
              <a:t>www.explorelanguage.org/</a:t>
            </a:r>
            <a:r>
              <a:rPr lang="en-GB" sz="1900" dirty="0" smtClean="0"/>
              <a:t> </a:t>
            </a:r>
          </a:p>
          <a:p>
            <a:pPr>
              <a:lnSpc>
                <a:spcPct val="150000"/>
              </a:lnSpc>
            </a:pPr>
            <a:r>
              <a:rPr lang="en-GB" sz="1900" dirty="0" smtClean="0"/>
              <a:t>‘Lingo’ is a new language and linguistics magazine for KS2 and 3 pupils  from the producers of Babel.  You read the first issue </a:t>
            </a:r>
            <a:r>
              <a:rPr lang="en-GB" sz="1900" dirty="0"/>
              <a:t>free online at </a:t>
            </a:r>
            <a:r>
              <a:rPr lang="en-GB" sz="1900" dirty="0">
                <a:hlinkClick r:id="rId6"/>
              </a:rPr>
              <a:t>http://</a:t>
            </a:r>
            <a:r>
              <a:rPr lang="en-GB" sz="1900" dirty="0" smtClean="0">
                <a:hlinkClick r:id="rId6"/>
              </a:rPr>
              <a:t>www.lingozine.com/read-a-free-issue.html</a:t>
            </a:r>
            <a:r>
              <a:rPr lang="en-GB" sz="1900" dirty="0" smtClean="0"/>
              <a:t> </a:t>
            </a:r>
          </a:p>
          <a:p>
            <a:pPr>
              <a:lnSpc>
                <a:spcPct val="150000"/>
              </a:lnSpc>
            </a:pPr>
            <a:r>
              <a:rPr lang="en-GB" sz="1900" dirty="0" smtClean="0"/>
              <a:t>Mick Webb’s ‘The Book of Languages’ is a great source of KS2/3 level language information.  David Crystal’s ‘Cambridge </a:t>
            </a:r>
            <a:r>
              <a:rPr lang="en-GB" sz="1900" dirty="0" err="1" smtClean="0"/>
              <a:t>Encylopedia</a:t>
            </a:r>
            <a:r>
              <a:rPr lang="en-GB" sz="1900" dirty="0" smtClean="0"/>
              <a:t> of the English Language’ is highly detailed and informative for older year groups or for teachers.</a:t>
            </a:r>
          </a:p>
          <a:p>
            <a:pPr lvl="1">
              <a:lnSpc>
                <a:spcPct val="150000"/>
              </a:lnSpc>
            </a:pPr>
            <a:endParaRPr lang="en-GB" sz="1700" dirty="0"/>
          </a:p>
          <a:p>
            <a:pPr lvl="1">
              <a:lnSpc>
                <a:spcPct val="150000"/>
              </a:lnSpc>
            </a:pPr>
            <a:endParaRPr lang="en-GB" sz="1600" dirty="0" smtClean="0"/>
          </a:p>
          <a:p>
            <a:pPr>
              <a:lnSpc>
                <a:spcPct val="150000"/>
              </a:lnSpc>
            </a:pPr>
            <a:endParaRPr lang="en-GB" sz="1600" i="1" dirty="0" smtClean="0"/>
          </a:p>
        </p:txBody>
      </p:sp>
      <p:sp>
        <p:nvSpPr>
          <p:cNvPr id="6" name="Title 1"/>
          <p:cNvSpPr>
            <a:spLocks noGrp="1"/>
          </p:cNvSpPr>
          <p:nvPr>
            <p:ph type="title"/>
          </p:nvPr>
        </p:nvSpPr>
        <p:spPr>
          <a:xfrm>
            <a:off x="453161" y="620688"/>
            <a:ext cx="7920880" cy="494928"/>
          </a:xfrm>
        </p:spPr>
        <p:txBody>
          <a:bodyPr>
            <a:normAutofit/>
          </a:bodyPr>
          <a:lstStyle/>
          <a:p>
            <a:pPr algn="ctr"/>
            <a:r>
              <a:rPr lang="en-GB" sz="2800" dirty="0" smtClean="0"/>
              <a:t>Linguistics resources</a:t>
            </a:r>
            <a:endParaRPr lang="en-GB" sz="2800" dirty="0"/>
          </a:p>
        </p:txBody>
      </p:sp>
    </p:spTree>
    <p:extLst>
      <p:ext uri="{BB962C8B-B14F-4D97-AF65-F5344CB8AC3E}">
        <p14:creationId xmlns:p14="http://schemas.microsoft.com/office/powerpoint/2010/main" val="361073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1608" y="6093295"/>
            <a:ext cx="906854" cy="5890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192235" y="1261550"/>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1</a:t>
            </a:r>
            <a:r>
              <a:rPr lang="en-GB" sz="1500" dirty="0" smtClean="0">
                <a:solidFill>
                  <a:prstClr val="black"/>
                </a:solidFill>
              </a:rPr>
              <a:t> A mum sings to her child to help him stop crying.</a:t>
            </a:r>
            <a:endParaRPr lang="en-GB" sz="1500" dirty="0">
              <a:solidFill>
                <a:prstClr val="black"/>
              </a:solidFill>
            </a:endParaRPr>
          </a:p>
        </p:txBody>
      </p:sp>
      <p:sp>
        <p:nvSpPr>
          <p:cNvPr id="3" name="TextBox 2"/>
          <p:cNvSpPr txBox="1"/>
          <p:nvPr/>
        </p:nvSpPr>
        <p:spPr>
          <a:xfrm>
            <a:off x="395536" y="260648"/>
            <a:ext cx="8424936" cy="830997"/>
          </a:xfrm>
          <a:prstGeom prst="rect">
            <a:avLst/>
          </a:prstGeom>
          <a:noFill/>
          <a:ln w="25400">
            <a:solidFill>
              <a:schemeClr val="accent1"/>
            </a:solidFill>
          </a:ln>
        </p:spPr>
        <p:txBody>
          <a:bodyPr wrap="square" rtlCol="0">
            <a:spAutoFit/>
          </a:bodyPr>
          <a:lstStyle/>
          <a:p>
            <a:pPr algn="ctr"/>
            <a:r>
              <a:rPr lang="en-GB" sz="2400" b="1" dirty="0" smtClean="0">
                <a:solidFill>
                  <a:prstClr val="black"/>
                </a:solidFill>
              </a:rPr>
              <a:t>Group these examples of language into three categories and give each category a title or description.</a:t>
            </a:r>
            <a:endParaRPr lang="en-GB" sz="2400" b="1" dirty="0">
              <a:solidFill>
                <a:prstClr val="black"/>
              </a:solidFill>
            </a:endParaRPr>
          </a:p>
        </p:txBody>
      </p:sp>
      <p:sp>
        <p:nvSpPr>
          <p:cNvPr id="7" name="TextBox 6"/>
          <p:cNvSpPr txBox="1"/>
          <p:nvPr/>
        </p:nvSpPr>
        <p:spPr>
          <a:xfrm>
            <a:off x="223659" y="2061818"/>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4</a:t>
            </a:r>
            <a:r>
              <a:rPr lang="en-GB" sz="1500" dirty="0" smtClean="0">
                <a:solidFill>
                  <a:prstClr val="black"/>
                </a:solidFill>
              </a:rPr>
              <a:t> Two best friends invent a secret code to speak in.</a:t>
            </a:r>
            <a:endParaRPr lang="en-GB" sz="1500" dirty="0">
              <a:solidFill>
                <a:prstClr val="black"/>
              </a:solidFill>
            </a:endParaRPr>
          </a:p>
        </p:txBody>
      </p:sp>
      <p:sp>
        <p:nvSpPr>
          <p:cNvPr id="8" name="TextBox 7"/>
          <p:cNvSpPr txBox="1"/>
          <p:nvPr/>
        </p:nvSpPr>
        <p:spPr>
          <a:xfrm>
            <a:off x="6171341" y="1261550"/>
            <a:ext cx="2808312" cy="784830"/>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3</a:t>
            </a:r>
            <a:r>
              <a:rPr lang="en-GB" sz="1500" dirty="0" smtClean="0">
                <a:solidFill>
                  <a:prstClr val="black"/>
                </a:solidFill>
              </a:rPr>
              <a:t> A granddad refers to his granddaughter by a family nickname.</a:t>
            </a:r>
            <a:endParaRPr lang="en-GB" sz="1500" dirty="0">
              <a:solidFill>
                <a:prstClr val="black"/>
              </a:solidFill>
            </a:endParaRPr>
          </a:p>
        </p:txBody>
      </p:sp>
      <p:sp>
        <p:nvSpPr>
          <p:cNvPr id="9" name="TextBox 8"/>
          <p:cNvSpPr txBox="1"/>
          <p:nvPr/>
        </p:nvSpPr>
        <p:spPr>
          <a:xfrm>
            <a:off x="226840" y="4816903"/>
            <a:ext cx="2808312" cy="784830"/>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13</a:t>
            </a:r>
            <a:r>
              <a:rPr lang="en-GB" sz="1500" dirty="0" smtClean="0">
                <a:solidFill>
                  <a:prstClr val="black"/>
                </a:solidFill>
              </a:rPr>
              <a:t> A girl puts two kisses and a smiley at the end of text message to her friend.</a:t>
            </a:r>
            <a:endParaRPr lang="en-GB" sz="1500" dirty="0">
              <a:solidFill>
                <a:prstClr val="black"/>
              </a:solidFill>
            </a:endParaRPr>
          </a:p>
        </p:txBody>
      </p:sp>
      <p:sp>
        <p:nvSpPr>
          <p:cNvPr id="10" name="TextBox 9"/>
          <p:cNvSpPr txBox="1"/>
          <p:nvPr/>
        </p:nvSpPr>
        <p:spPr>
          <a:xfrm>
            <a:off x="6171341" y="3022662"/>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9</a:t>
            </a:r>
            <a:r>
              <a:rPr lang="en-GB" sz="1500" dirty="0" smtClean="0">
                <a:solidFill>
                  <a:prstClr val="black"/>
                </a:solidFill>
              </a:rPr>
              <a:t> A lady says ‘good morning’ to her neighbour in the street.</a:t>
            </a:r>
            <a:endParaRPr lang="en-GB" sz="1500" dirty="0">
              <a:solidFill>
                <a:prstClr val="black"/>
              </a:solidFill>
            </a:endParaRPr>
          </a:p>
        </p:txBody>
      </p:sp>
      <p:sp>
        <p:nvSpPr>
          <p:cNvPr id="11" name="TextBox 10"/>
          <p:cNvSpPr txBox="1"/>
          <p:nvPr/>
        </p:nvSpPr>
        <p:spPr>
          <a:xfrm>
            <a:off x="6171341" y="2242117"/>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6</a:t>
            </a:r>
            <a:r>
              <a:rPr lang="en-GB" sz="1500" dirty="0" smtClean="0">
                <a:solidFill>
                  <a:prstClr val="black"/>
                </a:solidFill>
              </a:rPr>
              <a:t> A shop assistant tells a boy how much a DVD costs.</a:t>
            </a:r>
            <a:endParaRPr lang="en-GB" sz="1500" dirty="0">
              <a:solidFill>
                <a:prstClr val="black"/>
              </a:solidFill>
            </a:endParaRPr>
          </a:p>
        </p:txBody>
      </p:sp>
      <p:sp>
        <p:nvSpPr>
          <p:cNvPr id="12" name="TextBox 11"/>
          <p:cNvSpPr txBox="1"/>
          <p:nvPr/>
        </p:nvSpPr>
        <p:spPr>
          <a:xfrm>
            <a:off x="3140224" y="1340768"/>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2</a:t>
            </a:r>
            <a:r>
              <a:rPr lang="en-GB" sz="1500" dirty="0" smtClean="0">
                <a:solidFill>
                  <a:prstClr val="black"/>
                </a:solidFill>
              </a:rPr>
              <a:t> A teacher tells the class what their homework is.</a:t>
            </a:r>
            <a:endParaRPr lang="en-GB" sz="1500" dirty="0">
              <a:solidFill>
                <a:prstClr val="black"/>
              </a:solidFill>
            </a:endParaRPr>
          </a:p>
        </p:txBody>
      </p:sp>
      <p:sp>
        <p:nvSpPr>
          <p:cNvPr id="13" name="TextBox 12"/>
          <p:cNvSpPr txBox="1"/>
          <p:nvPr/>
        </p:nvSpPr>
        <p:spPr>
          <a:xfrm>
            <a:off x="3230248" y="5053764"/>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14</a:t>
            </a:r>
            <a:r>
              <a:rPr lang="en-GB" sz="1500" dirty="0" smtClean="0">
                <a:solidFill>
                  <a:prstClr val="black"/>
                </a:solidFill>
              </a:rPr>
              <a:t> The winning lottery numbers are published on a website.</a:t>
            </a:r>
            <a:endParaRPr lang="en-GB" sz="1500" dirty="0">
              <a:solidFill>
                <a:prstClr val="black"/>
              </a:solidFill>
            </a:endParaRPr>
          </a:p>
        </p:txBody>
      </p:sp>
      <p:sp>
        <p:nvSpPr>
          <p:cNvPr id="14" name="TextBox 13"/>
          <p:cNvSpPr txBox="1"/>
          <p:nvPr/>
        </p:nvSpPr>
        <p:spPr>
          <a:xfrm>
            <a:off x="245720" y="3989151"/>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10</a:t>
            </a:r>
            <a:r>
              <a:rPr lang="en-GB" sz="1500" dirty="0" smtClean="0">
                <a:solidFill>
                  <a:prstClr val="black"/>
                </a:solidFill>
              </a:rPr>
              <a:t> A TV presenter reads the weather forecast.</a:t>
            </a:r>
            <a:endParaRPr lang="en-GB" sz="1500" dirty="0">
              <a:solidFill>
                <a:prstClr val="black"/>
              </a:solidFill>
            </a:endParaRPr>
          </a:p>
        </p:txBody>
      </p:sp>
      <p:sp>
        <p:nvSpPr>
          <p:cNvPr id="15" name="TextBox 14"/>
          <p:cNvSpPr txBox="1"/>
          <p:nvPr/>
        </p:nvSpPr>
        <p:spPr>
          <a:xfrm>
            <a:off x="6173007" y="4661349"/>
            <a:ext cx="2808312" cy="784830"/>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15</a:t>
            </a:r>
            <a:r>
              <a:rPr lang="en-GB" sz="1500" dirty="0" smtClean="0">
                <a:solidFill>
                  <a:prstClr val="black"/>
                </a:solidFill>
              </a:rPr>
              <a:t> A doctor reads a patient’s notes and discusses them with the nurse.</a:t>
            </a:r>
            <a:endParaRPr lang="en-GB" sz="1500" dirty="0">
              <a:solidFill>
                <a:prstClr val="black"/>
              </a:solidFill>
            </a:endParaRPr>
          </a:p>
        </p:txBody>
      </p:sp>
      <p:sp>
        <p:nvSpPr>
          <p:cNvPr id="16" name="TextBox 15"/>
          <p:cNvSpPr txBox="1"/>
          <p:nvPr/>
        </p:nvSpPr>
        <p:spPr>
          <a:xfrm>
            <a:off x="3203848" y="2126701"/>
            <a:ext cx="2808312" cy="784830"/>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5</a:t>
            </a:r>
            <a:r>
              <a:rPr lang="en-GB" sz="1500" dirty="0" smtClean="0">
                <a:solidFill>
                  <a:prstClr val="black"/>
                </a:solidFill>
              </a:rPr>
              <a:t> A policeman reads the arrest statement to a suspected criminal.</a:t>
            </a:r>
            <a:endParaRPr lang="en-GB" sz="1500" dirty="0">
              <a:solidFill>
                <a:prstClr val="black"/>
              </a:solidFill>
            </a:endParaRPr>
          </a:p>
        </p:txBody>
      </p:sp>
      <p:sp>
        <p:nvSpPr>
          <p:cNvPr id="17" name="TextBox 16"/>
          <p:cNvSpPr txBox="1"/>
          <p:nvPr/>
        </p:nvSpPr>
        <p:spPr>
          <a:xfrm>
            <a:off x="3203848" y="3191172"/>
            <a:ext cx="2808312" cy="784830"/>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8</a:t>
            </a:r>
            <a:r>
              <a:rPr lang="en-GB" sz="1500" dirty="0" smtClean="0">
                <a:solidFill>
                  <a:prstClr val="black"/>
                </a:solidFill>
              </a:rPr>
              <a:t> A teacher points at a class and says ‘</a:t>
            </a:r>
            <a:r>
              <a:rPr lang="en-GB" sz="1500" dirty="0" err="1" smtClean="0">
                <a:solidFill>
                  <a:prstClr val="black"/>
                </a:solidFill>
              </a:rPr>
              <a:t>ssshh</a:t>
            </a:r>
            <a:r>
              <a:rPr lang="en-GB" sz="1500" dirty="0" smtClean="0">
                <a:solidFill>
                  <a:prstClr val="black"/>
                </a:solidFill>
              </a:rPr>
              <a:t>’ when they have been misbehaving.</a:t>
            </a:r>
            <a:endParaRPr lang="en-GB" sz="1500" dirty="0">
              <a:solidFill>
                <a:prstClr val="black"/>
              </a:solidFill>
            </a:endParaRPr>
          </a:p>
        </p:txBody>
      </p:sp>
      <p:sp>
        <p:nvSpPr>
          <p:cNvPr id="18" name="TextBox 17"/>
          <p:cNvSpPr txBox="1"/>
          <p:nvPr/>
        </p:nvSpPr>
        <p:spPr>
          <a:xfrm>
            <a:off x="214919" y="2921169"/>
            <a:ext cx="2808312" cy="784830"/>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7</a:t>
            </a:r>
            <a:r>
              <a:rPr lang="en-GB" sz="1500" dirty="0" smtClean="0">
                <a:solidFill>
                  <a:prstClr val="black"/>
                </a:solidFill>
              </a:rPr>
              <a:t> A bully swears at a classmate and says he can’t join in their football game.</a:t>
            </a:r>
            <a:endParaRPr lang="en-GB" sz="1500" dirty="0">
              <a:solidFill>
                <a:prstClr val="black"/>
              </a:solidFill>
            </a:endParaRPr>
          </a:p>
        </p:txBody>
      </p:sp>
      <p:sp>
        <p:nvSpPr>
          <p:cNvPr id="19" name="TextBox 18"/>
          <p:cNvSpPr txBox="1"/>
          <p:nvPr/>
        </p:nvSpPr>
        <p:spPr>
          <a:xfrm>
            <a:off x="3209497" y="4266150"/>
            <a:ext cx="2808312" cy="553998"/>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11</a:t>
            </a:r>
            <a:r>
              <a:rPr lang="en-GB" sz="1500" dirty="0" smtClean="0">
                <a:solidFill>
                  <a:prstClr val="black"/>
                </a:solidFill>
              </a:rPr>
              <a:t> The council put up a ‘No Ball Games’ sign outside some flats.</a:t>
            </a:r>
            <a:endParaRPr lang="en-GB" sz="1500" dirty="0">
              <a:solidFill>
                <a:prstClr val="black"/>
              </a:solidFill>
            </a:endParaRPr>
          </a:p>
        </p:txBody>
      </p:sp>
      <p:sp>
        <p:nvSpPr>
          <p:cNvPr id="20" name="TextBox 19"/>
          <p:cNvSpPr txBox="1"/>
          <p:nvPr/>
        </p:nvSpPr>
        <p:spPr>
          <a:xfrm>
            <a:off x="6171341" y="3705999"/>
            <a:ext cx="2808312" cy="784830"/>
          </a:xfrm>
          <a:prstGeom prst="rect">
            <a:avLst/>
          </a:prstGeom>
          <a:noFill/>
          <a:ln>
            <a:solidFill>
              <a:schemeClr val="accent1"/>
            </a:solidFill>
          </a:ln>
        </p:spPr>
        <p:txBody>
          <a:bodyPr wrap="square" rtlCol="0">
            <a:spAutoFit/>
          </a:bodyPr>
          <a:lstStyle/>
          <a:p>
            <a:pPr algn="ctr"/>
            <a:r>
              <a:rPr lang="en-GB" sz="1500" b="1" dirty="0" smtClean="0">
                <a:solidFill>
                  <a:prstClr val="black"/>
                </a:solidFill>
              </a:rPr>
              <a:t>12</a:t>
            </a:r>
            <a:r>
              <a:rPr lang="en-GB" sz="1500" dirty="0" smtClean="0">
                <a:solidFill>
                  <a:prstClr val="black"/>
                </a:solidFill>
              </a:rPr>
              <a:t> A guest on a TV show does not speak until the host asks her a question.</a:t>
            </a:r>
            <a:endParaRPr lang="en-GB" sz="1500" dirty="0">
              <a:solidFill>
                <a:prstClr val="black"/>
              </a:solidFill>
            </a:endParaRPr>
          </a:p>
        </p:txBody>
      </p:sp>
      <p:sp>
        <p:nvSpPr>
          <p:cNvPr id="21" name="TextBox 20"/>
          <p:cNvSpPr txBox="1"/>
          <p:nvPr/>
        </p:nvSpPr>
        <p:spPr>
          <a:xfrm>
            <a:off x="192234" y="5748828"/>
            <a:ext cx="7692133" cy="1015663"/>
          </a:xfrm>
          <a:prstGeom prst="rect">
            <a:avLst/>
          </a:prstGeom>
          <a:noFill/>
          <a:ln w="25400">
            <a:solidFill>
              <a:schemeClr val="accent1"/>
            </a:solidFill>
          </a:ln>
        </p:spPr>
        <p:txBody>
          <a:bodyPr wrap="square" rtlCol="0">
            <a:spAutoFit/>
          </a:bodyPr>
          <a:lstStyle/>
          <a:p>
            <a:pPr marL="342900" indent="-342900">
              <a:buFont typeface="Arial" pitchFamily="34" charset="0"/>
              <a:buChar char="•"/>
            </a:pPr>
            <a:r>
              <a:rPr lang="en-GB" sz="2000" b="1" i="1" dirty="0" smtClean="0">
                <a:solidFill>
                  <a:srgbClr val="0070C0"/>
                </a:solidFill>
              </a:rPr>
              <a:t>What does the language in each category do? </a:t>
            </a:r>
          </a:p>
          <a:p>
            <a:pPr marL="342900" indent="-342900">
              <a:buFont typeface="Arial" pitchFamily="34" charset="0"/>
              <a:buChar char="•"/>
            </a:pPr>
            <a:r>
              <a:rPr lang="en-GB" sz="2000" b="1" i="1" dirty="0" smtClean="0">
                <a:solidFill>
                  <a:srgbClr val="0070C0"/>
                </a:solidFill>
              </a:rPr>
              <a:t>Do some of the statements fall into more than one category? Why?</a:t>
            </a:r>
          </a:p>
          <a:p>
            <a:pPr marL="342900" indent="-342900">
              <a:buFont typeface="Arial" pitchFamily="34" charset="0"/>
              <a:buChar char="•"/>
            </a:pPr>
            <a:r>
              <a:rPr lang="en-GB" sz="2000" b="1" i="1" dirty="0" smtClean="0">
                <a:solidFill>
                  <a:srgbClr val="0070C0"/>
                </a:solidFill>
              </a:rPr>
              <a:t>Can you think of other examples for each category?</a:t>
            </a:r>
            <a:endParaRPr lang="en-GB" sz="2000" b="1" i="1" dirty="0">
              <a:solidFill>
                <a:srgbClr val="0070C0"/>
              </a:solidFill>
            </a:endParaRPr>
          </a:p>
        </p:txBody>
      </p:sp>
    </p:spTree>
    <p:extLst>
      <p:ext uri="{BB962C8B-B14F-4D97-AF65-F5344CB8AC3E}">
        <p14:creationId xmlns:p14="http://schemas.microsoft.com/office/powerpoint/2010/main" val="3146581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978605"/>
            <a:ext cx="2249079" cy="17037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692343" y="2996952"/>
            <a:ext cx="2808312" cy="369332"/>
          </a:xfrm>
          <a:prstGeom prst="rect">
            <a:avLst/>
          </a:prstGeom>
          <a:noFill/>
        </p:spPr>
        <p:txBody>
          <a:bodyPr wrap="square" rtlCol="0">
            <a:spAutoFit/>
          </a:bodyPr>
          <a:lstStyle/>
          <a:p>
            <a:r>
              <a:rPr lang="en-GB" dirty="0" err="1" smtClean="0">
                <a:solidFill>
                  <a:prstClr val="black"/>
                </a:solidFill>
              </a:rPr>
              <a:t>Ich</a:t>
            </a:r>
            <a:r>
              <a:rPr lang="en-GB" dirty="0" smtClean="0">
                <a:solidFill>
                  <a:prstClr val="black"/>
                </a:solidFill>
              </a:rPr>
              <a:t> </a:t>
            </a:r>
            <a:r>
              <a:rPr lang="en-GB" dirty="0" err="1" smtClean="0">
                <a:solidFill>
                  <a:prstClr val="black"/>
                </a:solidFill>
              </a:rPr>
              <a:t>habe</a:t>
            </a:r>
            <a:r>
              <a:rPr lang="en-GB" dirty="0" smtClean="0">
                <a:solidFill>
                  <a:prstClr val="black"/>
                </a:solidFill>
              </a:rPr>
              <a:t> </a:t>
            </a:r>
            <a:r>
              <a:rPr lang="en-GB" dirty="0" err="1" smtClean="0">
                <a:solidFill>
                  <a:prstClr val="black"/>
                </a:solidFill>
              </a:rPr>
              <a:t>ein</a:t>
            </a:r>
            <a:r>
              <a:rPr lang="en-GB" dirty="0" smtClean="0">
                <a:solidFill>
                  <a:prstClr val="black"/>
                </a:solidFill>
              </a:rPr>
              <a:t> </a:t>
            </a:r>
            <a:r>
              <a:rPr lang="en-GB" dirty="0" err="1" smtClean="0">
                <a:solidFill>
                  <a:prstClr val="black"/>
                </a:solidFill>
              </a:rPr>
              <a:t>blaues</a:t>
            </a:r>
            <a:r>
              <a:rPr lang="en-GB" dirty="0" smtClean="0">
                <a:solidFill>
                  <a:prstClr val="black"/>
                </a:solidFill>
              </a:rPr>
              <a:t> Auto.</a:t>
            </a:r>
            <a:endParaRPr lang="en-GB" dirty="0">
              <a:solidFill>
                <a:prstClr val="black"/>
              </a:solidFill>
            </a:endParaRPr>
          </a:p>
        </p:txBody>
      </p:sp>
      <p:sp>
        <p:nvSpPr>
          <p:cNvPr id="5" name="TextBox 4"/>
          <p:cNvSpPr txBox="1"/>
          <p:nvPr/>
        </p:nvSpPr>
        <p:spPr>
          <a:xfrm>
            <a:off x="395536" y="3915803"/>
            <a:ext cx="2808312" cy="369332"/>
          </a:xfrm>
          <a:prstGeom prst="rect">
            <a:avLst/>
          </a:prstGeom>
          <a:noFill/>
        </p:spPr>
        <p:txBody>
          <a:bodyPr wrap="square" rtlCol="0">
            <a:spAutoFit/>
          </a:bodyPr>
          <a:lstStyle/>
          <a:p>
            <a:r>
              <a:rPr lang="en-GB" dirty="0" smtClean="0">
                <a:solidFill>
                  <a:prstClr val="black"/>
                </a:solidFill>
              </a:rPr>
              <a:t>Mein </a:t>
            </a:r>
            <a:r>
              <a:rPr lang="en-GB" dirty="0" err="1" smtClean="0">
                <a:solidFill>
                  <a:prstClr val="black"/>
                </a:solidFill>
              </a:rPr>
              <a:t>Hund</a:t>
            </a:r>
            <a:r>
              <a:rPr lang="en-GB" dirty="0" smtClean="0">
                <a:solidFill>
                  <a:prstClr val="black"/>
                </a:solidFill>
              </a:rPr>
              <a:t> </a:t>
            </a:r>
            <a:r>
              <a:rPr lang="en-GB" dirty="0" err="1" smtClean="0">
                <a:solidFill>
                  <a:prstClr val="black"/>
                </a:solidFill>
              </a:rPr>
              <a:t>ist</a:t>
            </a:r>
            <a:r>
              <a:rPr lang="en-GB" dirty="0" smtClean="0">
                <a:solidFill>
                  <a:prstClr val="black"/>
                </a:solidFill>
              </a:rPr>
              <a:t> </a:t>
            </a:r>
            <a:r>
              <a:rPr lang="en-GB" dirty="0" err="1" smtClean="0">
                <a:solidFill>
                  <a:prstClr val="black"/>
                </a:solidFill>
              </a:rPr>
              <a:t>freundlich</a:t>
            </a:r>
            <a:r>
              <a:rPr lang="en-GB" dirty="0" smtClean="0">
                <a:solidFill>
                  <a:prstClr val="black"/>
                </a:solidFill>
              </a:rPr>
              <a:t>.</a:t>
            </a:r>
            <a:endParaRPr lang="en-GB" dirty="0">
              <a:solidFill>
                <a:prstClr val="black"/>
              </a:solidFill>
            </a:endParaRPr>
          </a:p>
        </p:txBody>
      </p:sp>
      <p:sp>
        <p:nvSpPr>
          <p:cNvPr id="6" name="TextBox 5"/>
          <p:cNvSpPr txBox="1"/>
          <p:nvPr/>
        </p:nvSpPr>
        <p:spPr>
          <a:xfrm>
            <a:off x="4930903" y="2068364"/>
            <a:ext cx="2808312" cy="369332"/>
          </a:xfrm>
          <a:prstGeom prst="rect">
            <a:avLst/>
          </a:prstGeom>
          <a:noFill/>
        </p:spPr>
        <p:txBody>
          <a:bodyPr wrap="square" rtlCol="0">
            <a:spAutoFit/>
          </a:bodyPr>
          <a:lstStyle/>
          <a:p>
            <a:r>
              <a:rPr lang="en-GB" dirty="0" err="1" smtClean="0">
                <a:solidFill>
                  <a:prstClr val="black"/>
                </a:solidFill>
              </a:rPr>
              <a:t>J’ai</a:t>
            </a:r>
            <a:r>
              <a:rPr lang="en-GB" dirty="0" smtClean="0">
                <a:solidFill>
                  <a:prstClr val="black"/>
                </a:solidFill>
              </a:rPr>
              <a:t> </a:t>
            </a:r>
            <a:r>
              <a:rPr lang="en-GB" dirty="0" err="1" smtClean="0">
                <a:solidFill>
                  <a:prstClr val="black"/>
                </a:solidFill>
              </a:rPr>
              <a:t>une</a:t>
            </a:r>
            <a:r>
              <a:rPr lang="en-GB" dirty="0" smtClean="0">
                <a:solidFill>
                  <a:prstClr val="black"/>
                </a:solidFill>
              </a:rPr>
              <a:t> </a:t>
            </a:r>
            <a:r>
              <a:rPr lang="en-GB" dirty="0" err="1" smtClean="0">
                <a:solidFill>
                  <a:prstClr val="black"/>
                </a:solidFill>
              </a:rPr>
              <a:t>voiture</a:t>
            </a:r>
            <a:r>
              <a:rPr lang="en-GB" dirty="0" smtClean="0">
                <a:solidFill>
                  <a:prstClr val="black"/>
                </a:solidFill>
              </a:rPr>
              <a:t> </a:t>
            </a:r>
            <a:r>
              <a:rPr lang="en-GB" dirty="0" err="1" smtClean="0">
                <a:solidFill>
                  <a:prstClr val="black"/>
                </a:solidFill>
              </a:rPr>
              <a:t>bleue</a:t>
            </a:r>
            <a:r>
              <a:rPr lang="en-GB" dirty="0" smtClean="0">
                <a:solidFill>
                  <a:prstClr val="black"/>
                </a:solidFill>
              </a:rPr>
              <a:t>.</a:t>
            </a:r>
            <a:endParaRPr lang="en-GB" dirty="0">
              <a:solidFill>
                <a:prstClr val="black"/>
              </a:solidFill>
            </a:endParaRPr>
          </a:p>
        </p:txBody>
      </p:sp>
      <p:sp>
        <p:nvSpPr>
          <p:cNvPr id="7" name="TextBox 6"/>
          <p:cNvSpPr txBox="1"/>
          <p:nvPr/>
        </p:nvSpPr>
        <p:spPr>
          <a:xfrm>
            <a:off x="3205341" y="2812286"/>
            <a:ext cx="2808312" cy="369332"/>
          </a:xfrm>
          <a:prstGeom prst="rect">
            <a:avLst/>
          </a:prstGeom>
          <a:noFill/>
        </p:spPr>
        <p:txBody>
          <a:bodyPr wrap="square" rtlCol="0">
            <a:spAutoFit/>
          </a:bodyPr>
          <a:lstStyle/>
          <a:p>
            <a:r>
              <a:rPr lang="en-GB" dirty="0" smtClean="0">
                <a:solidFill>
                  <a:prstClr val="black"/>
                </a:solidFill>
              </a:rPr>
              <a:t>Mon </a:t>
            </a:r>
            <a:r>
              <a:rPr lang="en-GB" dirty="0" err="1" smtClean="0">
                <a:solidFill>
                  <a:prstClr val="black"/>
                </a:solidFill>
              </a:rPr>
              <a:t>chien</a:t>
            </a:r>
            <a:r>
              <a:rPr lang="en-GB" dirty="0" smtClean="0">
                <a:solidFill>
                  <a:prstClr val="black"/>
                </a:solidFill>
              </a:rPr>
              <a:t> </a:t>
            </a:r>
            <a:r>
              <a:rPr lang="en-GB" dirty="0" err="1" smtClean="0">
                <a:solidFill>
                  <a:prstClr val="black"/>
                </a:solidFill>
              </a:rPr>
              <a:t>est</a:t>
            </a:r>
            <a:r>
              <a:rPr lang="en-GB" dirty="0" smtClean="0">
                <a:solidFill>
                  <a:prstClr val="black"/>
                </a:solidFill>
              </a:rPr>
              <a:t> </a:t>
            </a:r>
            <a:r>
              <a:rPr lang="en-GB" dirty="0" err="1" smtClean="0">
                <a:solidFill>
                  <a:prstClr val="black"/>
                </a:solidFill>
              </a:rPr>
              <a:t>gentil</a:t>
            </a:r>
            <a:r>
              <a:rPr lang="en-GB" dirty="0" smtClean="0">
                <a:solidFill>
                  <a:prstClr val="black"/>
                </a:solidFill>
              </a:rPr>
              <a:t>.</a:t>
            </a:r>
            <a:endParaRPr lang="en-GB" dirty="0">
              <a:solidFill>
                <a:prstClr val="black"/>
              </a:solidFill>
            </a:endParaRPr>
          </a:p>
        </p:txBody>
      </p:sp>
      <p:sp>
        <p:nvSpPr>
          <p:cNvPr id="3" name="Rectangle 2"/>
          <p:cNvSpPr/>
          <p:nvPr/>
        </p:nvSpPr>
        <p:spPr>
          <a:xfrm>
            <a:off x="4889565" y="3373844"/>
            <a:ext cx="2442207" cy="369332"/>
          </a:xfrm>
          <a:prstGeom prst="rect">
            <a:avLst/>
          </a:prstGeom>
        </p:spPr>
        <p:txBody>
          <a:bodyPr wrap="none">
            <a:spAutoFit/>
          </a:bodyPr>
          <a:lstStyle/>
          <a:p>
            <a:r>
              <a:rPr lang="nl-NL" dirty="0">
                <a:solidFill>
                  <a:prstClr val="black"/>
                </a:solidFill>
              </a:rPr>
              <a:t>Ik heb een blauwe </a:t>
            </a:r>
            <a:r>
              <a:rPr lang="nl-NL" dirty="0" smtClean="0">
                <a:solidFill>
                  <a:prstClr val="black"/>
                </a:solidFill>
              </a:rPr>
              <a:t>auto.</a:t>
            </a:r>
            <a:endParaRPr lang="en-GB" dirty="0">
              <a:solidFill>
                <a:prstClr val="black"/>
              </a:solidFill>
            </a:endParaRPr>
          </a:p>
        </p:txBody>
      </p:sp>
      <p:sp>
        <p:nvSpPr>
          <p:cNvPr id="8" name="Rectangle 7"/>
          <p:cNvSpPr/>
          <p:nvPr/>
        </p:nvSpPr>
        <p:spPr>
          <a:xfrm>
            <a:off x="5423099" y="4100469"/>
            <a:ext cx="2433680" cy="369332"/>
          </a:xfrm>
          <a:prstGeom prst="rect">
            <a:avLst/>
          </a:prstGeom>
        </p:spPr>
        <p:txBody>
          <a:bodyPr wrap="none">
            <a:spAutoFit/>
          </a:bodyPr>
          <a:lstStyle/>
          <a:p>
            <a:r>
              <a:rPr lang="en-GB" dirty="0" err="1">
                <a:solidFill>
                  <a:prstClr val="black"/>
                </a:solidFill>
              </a:rPr>
              <a:t>Mijn</a:t>
            </a:r>
            <a:r>
              <a:rPr lang="en-GB" dirty="0">
                <a:solidFill>
                  <a:prstClr val="black"/>
                </a:solidFill>
              </a:rPr>
              <a:t> </a:t>
            </a:r>
            <a:r>
              <a:rPr lang="en-GB" dirty="0" err="1">
                <a:solidFill>
                  <a:prstClr val="black"/>
                </a:solidFill>
              </a:rPr>
              <a:t>hond</a:t>
            </a:r>
            <a:r>
              <a:rPr lang="en-GB" dirty="0">
                <a:solidFill>
                  <a:prstClr val="black"/>
                </a:solidFill>
              </a:rPr>
              <a:t> is </a:t>
            </a:r>
            <a:r>
              <a:rPr lang="en-GB" dirty="0" err="1" smtClean="0">
                <a:solidFill>
                  <a:prstClr val="black"/>
                </a:solidFill>
              </a:rPr>
              <a:t>vriendelijk</a:t>
            </a:r>
            <a:r>
              <a:rPr lang="en-GB" dirty="0" smtClean="0">
                <a:solidFill>
                  <a:prstClr val="black"/>
                </a:solidFill>
              </a:rPr>
              <a:t>.</a:t>
            </a:r>
            <a:endParaRPr lang="en-GB" dirty="0">
              <a:solidFill>
                <a:prstClr val="black"/>
              </a:solidFill>
            </a:endParaRPr>
          </a:p>
        </p:txBody>
      </p:sp>
      <p:sp>
        <p:nvSpPr>
          <p:cNvPr id="9" name="Rectangle 8"/>
          <p:cNvSpPr/>
          <p:nvPr/>
        </p:nvSpPr>
        <p:spPr>
          <a:xfrm>
            <a:off x="2141509" y="4437112"/>
            <a:ext cx="2556726" cy="369332"/>
          </a:xfrm>
          <a:prstGeom prst="rect">
            <a:avLst/>
          </a:prstGeom>
        </p:spPr>
        <p:txBody>
          <a:bodyPr wrap="none">
            <a:spAutoFit/>
          </a:bodyPr>
          <a:lstStyle/>
          <a:p>
            <a:r>
              <a:rPr lang="it-IT" dirty="0">
                <a:solidFill>
                  <a:prstClr val="black"/>
                </a:solidFill>
              </a:rPr>
              <a:t>Il mio cane è </a:t>
            </a:r>
            <a:r>
              <a:rPr lang="it-IT" dirty="0" smtClean="0">
                <a:solidFill>
                  <a:prstClr val="black"/>
                </a:solidFill>
              </a:rPr>
              <a:t>amichevole.</a:t>
            </a:r>
            <a:endParaRPr lang="en-GB" dirty="0">
              <a:solidFill>
                <a:prstClr val="black"/>
              </a:solidFill>
            </a:endParaRPr>
          </a:p>
        </p:txBody>
      </p:sp>
      <p:sp>
        <p:nvSpPr>
          <p:cNvPr id="10" name="Rectangle 9"/>
          <p:cNvSpPr/>
          <p:nvPr/>
        </p:nvSpPr>
        <p:spPr>
          <a:xfrm>
            <a:off x="828121" y="5347937"/>
            <a:ext cx="1577035" cy="369332"/>
          </a:xfrm>
          <a:prstGeom prst="rect">
            <a:avLst/>
          </a:prstGeom>
        </p:spPr>
        <p:txBody>
          <a:bodyPr wrap="none">
            <a:spAutoFit/>
          </a:bodyPr>
          <a:lstStyle/>
          <a:p>
            <a:r>
              <a:rPr lang="en-GB" dirty="0" err="1">
                <a:solidFill>
                  <a:prstClr val="black"/>
                </a:solidFill>
              </a:rPr>
              <a:t>Ho</a:t>
            </a:r>
            <a:r>
              <a:rPr lang="en-GB" dirty="0">
                <a:solidFill>
                  <a:prstClr val="black"/>
                </a:solidFill>
              </a:rPr>
              <a:t> </a:t>
            </a:r>
            <a:r>
              <a:rPr lang="en-GB" dirty="0" err="1">
                <a:solidFill>
                  <a:prstClr val="black"/>
                </a:solidFill>
              </a:rPr>
              <a:t>un'auto</a:t>
            </a:r>
            <a:r>
              <a:rPr lang="en-GB" dirty="0">
                <a:solidFill>
                  <a:prstClr val="black"/>
                </a:solidFill>
              </a:rPr>
              <a:t> </a:t>
            </a:r>
            <a:r>
              <a:rPr lang="en-GB" dirty="0" err="1">
                <a:solidFill>
                  <a:prstClr val="black"/>
                </a:solidFill>
              </a:rPr>
              <a:t>blu</a:t>
            </a:r>
            <a:endParaRPr lang="en-GB" dirty="0">
              <a:solidFill>
                <a:prstClr val="black"/>
              </a:solidFill>
            </a:endParaRPr>
          </a:p>
        </p:txBody>
      </p:sp>
      <p:sp>
        <p:nvSpPr>
          <p:cNvPr id="11" name="Rectangle 10"/>
          <p:cNvSpPr/>
          <p:nvPr/>
        </p:nvSpPr>
        <p:spPr>
          <a:xfrm>
            <a:off x="611560" y="2020198"/>
            <a:ext cx="2131161" cy="369332"/>
          </a:xfrm>
          <a:prstGeom prst="rect">
            <a:avLst/>
          </a:prstGeom>
        </p:spPr>
        <p:txBody>
          <a:bodyPr wrap="none">
            <a:spAutoFit/>
          </a:bodyPr>
          <a:lstStyle/>
          <a:p>
            <a:r>
              <a:rPr lang="en-GB" dirty="0" err="1">
                <a:solidFill>
                  <a:prstClr val="black"/>
                </a:solidFill>
              </a:rPr>
              <a:t>Tengo</a:t>
            </a:r>
            <a:r>
              <a:rPr lang="en-GB" dirty="0">
                <a:solidFill>
                  <a:prstClr val="black"/>
                </a:solidFill>
              </a:rPr>
              <a:t> un </a:t>
            </a:r>
            <a:r>
              <a:rPr lang="en-GB" dirty="0" err="1">
                <a:solidFill>
                  <a:prstClr val="black"/>
                </a:solidFill>
              </a:rPr>
              <a:t>coche</a:t>
            </a:r>
            <a:r>
              <a:rPr lang="en-GB" dirty="0">
                <a:solidFill>
                  <a:prstClr val="black"/>
                </a:solidFill>
              </a:rPr>
              <a:t> </a:t>
            </a:r>
            <a:r>
              <a:rPr lang="en-GB" dirty="0" err="1">
                <a:solidFill>
                  <a:prstClr val="black"/>
                </a:solidFill>
              </a:rPr>
              <a:t>azul</a:t>
            </a:r>
            <a:r>
              <a:rPr lang="en-GB" dirty="0">
                <a:solidFill>
                  <a:prstClr val="black"/>
                </a:solidFill>
              </a:rPr>
              <a:t>.</a:t>
            </a:r>
          </a:p>
        </p:txBody>
      </p:sp>
      <p:sp>
        <p:nvSpPr>
          <p:cNvPr id="12" name="Rectangle 11"/>
          <p:cNvSpPr/>
          <p:nvPr/>
        </p:nvSpPr>
        <p:spPr>
          <a:xfrm>
            <a:off x="4067944" y="5163271"/>
            <a:ext cx="2215158" cy="369332"/>
          </a:xfrm>
          <a:prstGeom prst="rect">
            <a:avLst/>
          </a:prstGeom>
        </p:spPr>
        <p:txBody>
          <a:bodyPr wrap="none">
            <a:spAutoFit/>
          </a:bodyPr>
          <a:lstStyle/>
          <a:p>
            <a:r>
              <a:rPr lang="en-GB" dirty="0" err="1">
                <a:solidFill>
                  <a:prstClr val="black"/>
                </a:solidFill>
              </a:rPr>
              <a:t>Mi</a:t>
            </a:r>
            <a:r>
              <a:rPr lang="en-GB" dirty="0">
                <a:solidFill>
                  <a:prstClr val="black"/>
                </a:solidFill>
              </a:rPr>
              <a:t> </a:t>
            </a:r>
            <a:r>
              <a:rPr lang="en-GB" dirty="0" err="1">
                <a:solidFill>
                  <a:prstClr val="black"/>
                </a:solidFill>
              </a:rPr>
              <a:t>perro</a:t>
            </a:r>
            <a:r>
              <a:rPr lang="en-GB" dirty="0">
                <a:solidFill>
                  <a:prstClr val="black"/>
                </a:solidFill>
              </a:rPr>
              <a:t> </a:t>
            </a:r>
            <a:r>
              <a:rPr lang="en-GB" dirty="0" err="1">
                <a:solidFill>
                  <a:prstClr val="black"/>
                </a:solidFill>
              </a:rPr>
              <a:t>es</a:t>
            </a:r>
            <a:r>
              <a:rPr lang="en-GB" dirty="0">
                <a:solidFill>
                  <a:prstClr val="black"/>
                </a:solidFill>
              </a:rPr>
              <a:t> </a:t>
            </a:r>
            <a:r>
              <a:rPr lang="en-GB" dirty="0" err="1">
                <a:solidFill>
                  <a:prstClr val="black"/>
                </a:solidFill>
              </a:rPr>
              <a:t>amistoso</a:t>
            </a:r>
            <a:r>
              <a:rPr lang="en-GB" dirty="0">
                <a:solidFill>
                  <a:prstClr val="black"/>
                </a:solidFill>
              </a:rPr>
              <a:t>.</a:t>
            </a:r>
          </a:p>
        </p:txBody>
      </p:sp>
      <p:sp>
        <p:nvSpPr>
          <p:cNvPr id="13" name="TextBox 12"/>
          <p:cNvSpPr txBox="1"/>
          <p:nvPr/>
        </p:nvSpPr>
        <p:spPr>
          <a:xfrm>
            <a:off x="225080" y="161240"/>
            <a:ext cx="8768835" cy="1692771"/>
          </a:xfrm>
          <a:prstGeom prst="rect">
            <a:avLst/>
          </a:prstGeom>
          <a:noFill/>
          <a:ln w="25400">
            <a:solidFill>
              <a:schemeClr val="accent1"/>
            </a:solidFill>
          </a:ln>
        </p:spPr>
        <p:txBody>
          <a:bodyPr wrap="square" rtlCol="0">
            <a:spAutoFit/>
          </a:bodyPr>
          <a:lstStyle/>
          <a:p>
            <a:pPr algn="ctr"/>
            <a:r>
              <a:rPr lang="en-GB" b="1" dirty="0" smtClean="0">
                <a:solidFill>
                  <a:prstClr val="black"/>
                </a:solidFill>
              </a:rPr>
              <a:t>Now look at the sentences from other languages.  </a:t>
            </a:r>
          </a:p>
          <a:p>
            <a:pPr algn="ctr"/>
            <a:r>
              <a:rPr lang="en-GB" b="1" dirty="0" smtClean="0">
                <a:solidFill>
                  <a:prstClr val="black"/>
                </a:solidFill>
              </a:rPr>
              <a:t>Try to colour code them appropriately:</a:t>
            </a:r>
          </a:p>
          <a:p>
            <a:pPr algn="ctr"/>
            <a:endParaRPr lang="en-GB" sz="1100" b="1" dirty="0">
              <a:solidFill>
                <a:prstClr val="black"/>
              </a:solidFill>
            </a:endParaRPr>
          </a:p>
          <a:p>
            <a:pPr algn="ctr">
              <a:lnSpc>
                <a:spcPct val="150000"/>
              </a:lnSpc>
            </a:pPr>
            <a:r>
              <a:rPr lang="en-GB" sz="2000" b="1" dirty="0" smtClean="0">
                <a:solidFill>
                  <a:srgbClr val="FF0000"/>
                </a:solidFill>
              </a:rPr>
              <a:t>Nouns</a:t>
            </a:r>
            <a:r>
              <a:rPr lang="en-GB" sz="2000" b="1" dirty="0" smtClean="0">
                <a:solidFill>
                  <a:prstClr val="black"/>
                </a:solidFill>
              </a:rPr>
              <a:t> in </a:t>
            </a:r>
            <a:r>
              <a:rPr lang="en-GB" sz="2000" b="1" dirty="0" smtClean="0">
                <a:solidFill>
                  <a:srgbClr val="FF0000"/>
                </a:solidFill>
              </a:rPr>
              <a:t>red </a:t>
            </a:r>
            <a:r>
              <a:rPr lang="en-GB" sz="2000" b="1" dirty="0" smtClean="0">
                <a:solidFill>
                  <a:prstClr val="black"/>
                </a:solidFill>
              </a:rPr>
              <a:t>/</a:t>
            </a:r>
            <a:r>
              <a:rPr lang="en-GB" sz="2000" b="1" dirty="0" smtClean="0">
                <a:solidFill>
                  <a:srgbClr val="FF0000"/>
                </a:solidFill>
              </a:rPr>
              <a:t> </a:t>
            </a:r>
            <a:r>
              <a:rPr lang="en-GB" sz="2000" b="1" dirty="0" smtClean="0">
                <a:solidFill>
                  <a:srgbClr val="0033CC"/>
                </a:solidFill>
              </a:rPr>
              <a:t>Adjectives</a:t>
            </a:r>
            <a:r>
              <a:rPr lang="en-GB" sz="2000" b="1" dirty="0" smtClean="0">
                <a:solidFill>
                  <a:prstClr val="black"/>
                </a:solidFill>
              </a:rPr>
              <a:t> in </a:t>
            </a:r>
            <a:r>
              <a:rPr lang="en-GB" sz="2000" b="1" dirty="0" smtClean="0">
                <a:solidFill>
                  <a:srgbClr val="0033CC"/>
                </a:solidFill>
              </a:rPr>
              <a:t>blue </a:t>
            </a:r>
            <a:r>
              <a:rPr lang="en-GB" sz="2000" b="1" dirty="0" smtClean="0">
                <a:solidFill>
                  <a:prstClr val="black"/>
                </a:solidFill>
              </a:rPr>
              <a:t>/</a:t>
            </a:r>
            <a:r>
              <a:rPr lang="en-GB" sz="2000" b="1" dirty="0" smtClean="0">
                <a:solidFill>
                  <a:srgbClr val="0033CC"/>
                </a:solidFill>
              </a:rPr>
              <a:t> </a:t>
            </a:r>
            <a:r>
              <a:rPr lang="en-GB" sz="2000" b="1" dirty="0" smtClean="0">
                <a:solidFill>
                  <a:srgbClr val="00B050"/>
                </a:solidFill>
              </a:rPr>
              <a:t>Pronouns</a:t>
            </a:r>
            <a:r>
              <a:rPr lang="en-GB" sz="2000" b="1" dirty="0" smtClean="0">
                <a:solidFill>
                  <a:prstClr val="black"/>
                </a:solidFill>
              </a:rPr>
              <a:t> in </a:t>
            </a:r>
            <a:r>
              <a:rPr lang="en-GB" sz="2000" b="1" dirty="0" smtClean="0">
                <a:solidFill>
                  <a:srgbClr val="00B050"/>
                </a:solidFill>
              </a:rPr>
              <a:t>green</a:t>
            </a:r>
          </a:p>
          <a:p>
            <a:pPr algn="ctr">
              <a:lnSpc>
                <a:spcPct val="150000"/>
              </a:lnSpc>
            </a:pPr>
            <a:r>
              <a:rPr lang="en-GB" sz="1600" b="1" dirty="0" smtClean="0">
                <a:solidFill>
                  <a:prstClr val="black"/>
                </a:solidFill>
              </a:rPr>
              <a:t>(Not all words will need to be colour coded.) </a:t>
            </a:r>
            <a:endParaRPr lang="en-GB" sz="1600" b="1" dirty="0">
              <a:solidFill>
                <a:prstClr val="black"/>
              </a:solidFill>
            </a:endParaRPr>
          </a:p>
        </p:txBody>
      </p:sp>
    </p:spTree>
    <p:extLst>
      <p:ext uri="{BB962C8B-B14F-4D97-AF65-F5344CB8AC3E}">
        <p14:creationId xmlns:p14="http://schemas.microsoft.com/office/powerpoint/2010/main" val="1617672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5469544"/>
            <a:ext cx="1601007" cy="1212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165616" y="260648"/>
            <a:ext cx="7980051" cy="769441"/>
          </a:xfrm>
          <a:prstGeom prst="rect">
            <a:avLst/>
          </a:prstGeom>
          <a:noFill/>
        </p:spPr>
        <p:txBody>
          <a:bodyPr wrap="square" lIns="91440" tIns="45720" rIns="91440" bIns="45720">
            <a:spAutoFit/>
          </a:bodyPr>
          <a:lstStyle/>
          <a:p>
            <a:pPr algn="ctr"/>
            <a:r>
              <a:rPr lang="en-US" sz="4400" b="1" dirty="0" smtClean="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rPr>
              <a:t>Old English (5</a:t>
            </a:r>
            <a:r>
              <a:rPr lang="en-US" sz="4400" b="1" baseline="30000" dirty="0" smtClean="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rPr>
              <a:t>th</a:t>
            </a:r>
            <a:r>
              <a:rPr lang="en-US" sz="4400" b="1" dirty="0" smtClean="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rPr>
              <a:t> to 12</a:t>
            </a:r>
            <a:r>
              <a:rPr lang="en-US" sz="4400" b="1" baseline="30000" dirty="0" smtClean="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rPr>
              <a:t>th</a:t>
            </a:r>
            <a:r>
              <a:rPr lang="en-US" sz="4400" b="1" dirty="0" smtClean="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rPr>
              <a:t> Century)</a:t>
            </a:r>
            <a:endParaRPr lang="en-US" sz="4400" b="1"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endParaRPr>
          </a:p>
        </p:txBody>
      </p:sp>
      <p:sp>
        <p:nvSpPr>
          <p:cNvPr id="8" name="Rectangle 7"/>
          <p:cNvSpPr/>
          <p:nvPr/>
        </p:nvSpPr>
        <p:spPr>
          <a:xfrm>
            <a:off x="467544" y="1340768"/>
            <a:ext cx="4536504" cy="3693319"/>
          </a:xfrm>
          <a:prstGeom prst="rect">
            <a:avLst/>
          </a:prstGeom>
          <a:ln>
            <a:solidFill>
              <a:srgbClr val="00B050"/>
            </a:solidFill>
          </a:ln>
        </p:spPr>
        <p:txBody>
          <a:bodyPr wrap="square">
            <a:spAutoFit/>
          </a:bodyPr>
          <a:lstStyle/>
          <a:p>
            <a:r>
              <a:rPr lang="en-GB" dirty="0" err="1">
                <a:solidFill>
                  <a:prstClr val="black"/>
                </a:solidFill>
              </a:rPr>
              <a:t>Fæder</a:t>
            </a:r>
            <a:r>
              <a:rPr lang="en-GB" dirty="0">
                <a:solidFill>
                  <a:prstClr val="black"/>
                </a:solidFill>
              </a:rPr>
              <a:t> </a:t>
            </a:r>
            <a:r>
              <a:rPr lang="en-GB" dirty="0" err="1">
                <a:solidFill>
                  <a:prstClr val="black"/>
                </a:solidFill>
              </a:rPr>
              <a:t>ūre</a:t>
            </a:r>
            <a:r>
              <a:rPr lang="en-GB" dirty="0">
                <a:solidFill>
                  <a:prstClr val="black"/>
                </a:solidFill>
              </a:rPr>
              <a:t>, </a:t>
            </a:r>
            <a:r>
              <a:rPr lang="en-GB" dirty="0" err="1">
                <a:solidFill>
                  <a:prstClr val="black"/>
                </a:solidFill>
              </a:rPr>
              <a:t>þū</a:t>
            </a:r>
            <a:r>
              <a:rPr lang="en-GB" dirty="0">
                <a:solidFill>
                  <a:prstClr val="black"/>
                </a:solidFill>
              </a:rPr>
              <a:t> </a:t>
            </a:r>
            <a:r>
              <a:rPr lang="en-GB" dirty="0" err="1">
                <a:solidFill>
                  <a:prstClr val="black"/>
                </a:solidFill>
              </a:rPr>
              <a:t>þe</a:t>
            </a:r>
            <a:r>
              <a:rPr lang="en-GB" dirty="0">
                <a:solidFill>
                  <a:prstClr val="black"/>
                </a:solidFill>
              </a:rPr>
              <a:t> </a:t>
            </a:r>
            <a:r>
              <a:rPr lang="en-GB" dirty="0" err="1">
                <a:solidFill>
                  <a:prstClr val="black"/>
                </a:solidFill>
              </a:rPr>
              <a:t>eart</a:t>
            </a:r>
            <a:r>
              <a:rPr lang="en-GB" dirty="0">
                <a:solidFill>
                  <a:prstClr val="black"/>
                </a:solidFill>
              </a:rPr>
              <a:t> on </a:t>
            </a:r>
            <a:r>
              <a:rPr lang="en-GB" dirty="0" err="1" smtClean="0">
                <a:solidFill>
                  <a:prstClr val="black"/>
                </a:solidFill>
              </a:rPr>
              <a:t>heofonum</a:t>
            </a:r>
            <a:r>
              <a:rPr lang="en-GB" dirty="0" smtClean="0">
                <a:solidFill>
                  <a:prstClr val="black"/>
                </a:solidFill>
              </a:rPr>
              <a:t>; </a:t>
            </a:r>
            <a:r>
              <a:rPr lang="en-GB" dirty="0" err="1" smtClean="0">
                <a:solidFill>
                  <a:prstClr val="black"/>
                </a:solidFill>
              </a:rPr>
              <a:t>Sīe</a:t>
            </a:r>
            <a:r>
              <a:rPr lang="en-GB" dirty="0" smtClean="0">
                <a:solidFill>
                  <a:prstClr val="black"/>
                </a:solidFill>
              </a:rPr>
              <a:t> </a:t>
            </a:r>
            <a:r>
              <a:rPr lang="en-GB" dirty="0" err="1">
                <a:solidFill>
                  <a:prstClr val="black"/>
                </a:solidFill>
              </a:rPr>
              <a:t>þīn</a:t>
            </a:r>
            <a:r>
              <a:rPr lang="en-GB" dirty="0">
                <a:solidFill>
                  <a:prstClr val="black"/>
                </a:solidFill>
              </a:rPr>
              <a:t> </a:t>
            </a:r>
            <a:r>
              <a:rPr lang="en-GB" dirty="0" err="1">
                <a:solidFill>
                  <a:prstClr val="black"/>
                </a:solidFill>
              </a:rPr>
              <a:t>nama</a:t>
            </a:r>
            <a:r>
              <a:rPr lang="en-GB" dirty="0">
                <a:solidFill>
                  <a:prstClr val="black"/>
                </a:solidFill>
              </a:rPr>
              <a:t> </a:t>
            </a:r>
            <a:r>
              <a:rPr lang="en-GB" dirty="0" err="1" smtClean="0">
                <a:solidFill>
                  <a:prstClr val="black"/>
                </a:solidFill>
              </a:rPr>
              <a:t>gehālgod</a:t>
            </a:r>
            <a:r>
              <a:rPr lang="en-GB" dirty="0" smtClean="0">
                <a:solidFill>
                  <a:prstClr val="black"/>
                </a:solidFill>
              </a:rPr>
              <a:t>, </a:t>
            </a:r>
          </a:p>
          <a:p>
            <a:endParaRPr lang="en-GB" dirty="0">
              <a:solidFill>
                <a:prstClr val="black"/>
              </a:solidFill>
            </a:endParaRPr>
          </a:p>
          <a:p>
            <a:r>
              <a:rPr lang="en-GB" dirty="0" err="1" smtClean="0">
                <a:solidFill>
                  <a:prstClr val="black"/>
                </a:solidFill>
              </a:rPr>
              <a:t>tō</a:t>
            </a:r>
            <a:r>
              <a:rPr lang="en-GB" dirty="0" smtClean="0">
                <a:solidFill>
                  <a:prstClr val="black"/>
                </a:solidFill>
              </a:rPr>
              <a:t> </a:t>
            </a:r>
            <a:r>
              <a:rPr lang="en-GB" dirty="0" err="1">
                <a:solidFill>
                  <a:prstClr val="black"/>
                </a:solidFill>
              </a:rPr>
              <a:t>becume</a:t>
            </a:r>
            <a:r>
              <a:rPr lang="en-GB" dirty="0">
                <a:solidFill>
                  <a:prstClr val="black"/>
                </a:solidFill>
              </a:rPr>
              <a:t> </a:t>
            </a:r>
            <a:r>
              <a:rPr lang="en-GB" dirty="0" err="1">
                <a:solidFill>
                  <a:prstClr val="black"/>
                </a:solidFill>
              </a:rPr>
              <a:t>þīn</a:t>
            </a:r>
            <a:r>
              <a:rPr lang="en-GB" dirty="0">
                <a:solidFill>
                  <a:prstClr val="black"/>
                </a:solidFill>
              </a:rPr>
              <a:t> </a:t>
            </a:r>
            <a:r>
              <a:rPr lang="en-GB" dirty="0" err="1" smtClean="0">
                <a:solidFill>
                  <a:prstClr val="black"/>
                </a:solidFill>
              </a:rPr>
              <a:t>rīce</a:t>
            </a:r>
            <a:r>
              <a:rPr lang="en-GB" dirty="0" smtClean="0">
                <a:solidFill>
                  <a:prstClr val="black"/>
                </a:solidFill>
              </a:rPr>
              <a:t>, </a:t>
            </a:r>
            <a:r>
              <a:rPr lang="en-GB" dirty="0" err="1" smtClean="0">
                <a:solidFill>
                  <a:prstClr val="black"/>
                </a:solidFill>
              </a:rPr>
              <a:t>gewurþe</a:t>
            </a:r>
            <a:r>
              <a:rPr lang="en-GB" dirty="0" smtClean="0">
                <a:solidFill>
                  <a:prstClr val="black"/>
                </a:solidFill>
              </a:rPr>
              <a:t> </a:t>
            </a:r>
            <a:r>
              <a:rPr lang="en-GB" dirty="0" err="1">
                <a:solidFill>
                  <a:prstClr val="black"/>
                </a:solidFill>
              </a:rPr>
              <a:t>þīn</a:t>
            </a:r>
            <a:r>
              <a:rPr lang="en-GB" dirty="0">
                <a:solidFill>
                  <a:prstClr val="black"/>
                </a:solidFill>
              </a:rPr>
              <a:t> </a:t>
            </a:r>
            <a:r>
              <a:rPr lang="en-GB" dirty="0" err="1" smtClean="0">
                <a:solidFill>
                  <a:prstClr val="black"/>
                </a:solidFill>
              </a:rPr>
              <a:t>willa</a:t>
            </a:r>
            <a:r>
              <a:rPr lang="en-GB" dirty="0" smtClean="0">
                <a:solidFill>
                  <a:prstClr val="black"/>
                </a:solidFill>
              </a:rPr>
              <a:t>, on </a:t>
            </a:r>
            <a:r>
              <a:rPr lang="en-GB" dirty="0" err="1">
                <a:solidFill>
                  <a:prstClr val="black"/>
                </a:solidFill>
              </a:rPr>
              <a:t>eorðan</a:t>
            </a:r>
            <a:r>
              <a:rPr lang="en-GB" dirty="0">
                <a:solidFill>
                  <a:prstClr val="black"/>
                </a:solidFill>
              </a:rPr>
              <a:t> </a:t>
            </a:r>
            <a:r>
              <a:rPr lang="en-GB" dirty="0" err="1">
                <a:solidFill>
                  <a:prstClr val="black"/>
                </a:solidFill>
              </a:rPr>
              <a:t>swā</a:t>
            </a:r>
            <a:r>
              <a:rPr lang="en-GB" dirty="0">
                <a:solidFill>
                  <a:prstClr val="black"/>
                </a:solidFill>
              </a:rPr>
              <a:t> </a:t>
            </a:r>
            <a:r>
              <a:rPr lang="en-GB" dirty="0" err="1">
                <a:solidFill>
                  <a:prstClr val="black"/>
                </a:solidFill>
              </a:rPr>
              <a:t>swā</a:t>
            </a:r>
            <a:r>
              <a:rPr lang="en-GB" dirty="0">
                <a:solidFill>
                  <a:prstClr val="black"/>
                </a:solidFill>
              </a:rPr>
              <a:t> on </a:t>
            </a:r>
            <a:r>
              <a:rPr lang="en-GB" dirty="0" err="1">
                <a:solidFill>
                  <a:prstClr val="black"/>
                </a:solidFill>
              </a:rPr>
              <a:t>heofonum</a:t>
            </a:r>
            <a:r>
              <a:rPr lang="en-GB" dirty="0">
                <a:solidFill>
                  <a:prstClr val="black"/>
                </a:solidFill>
              </a:rPr>
              <a:t>.</a:t>
            </a:r>
            <a:br>
              <a:rPr lang="en-GB" dirty="0">
                <a:solidFill>
                  <a:prstClr val="black"/>
                </a:solidFill>
              </a:rPr>
            </a:br>
            <a:endParaRPr lang="en-GB" dirty="0" smtClean="0">
              <a:solidFill>
                <a:prstClr val="black"/>
              </a:solidFill>
            </a:endParaRPr>
          </a:p>
          <a:p>
            <a:r>
              <a:rPr lang="en-GB" dirty="0" err="1" smtClean="0">
                <a:solidFill>
                  <a:prstClr val="black"/>
                </a:solidFill>
              </a:rPr>
              <a:t>Urne</a:t>
            </a:r>
            <a:r>
              <a:rPr lang="en-GB" dirty="0" smtClean="0">
                <a:solidFill>
                  <a:prstClr val="black"/>
                </a:solidFill>
              </a:rPr>
              <a:t> </a:t>
            </a:r>
            <a:r>
              <a:rPr lang="en-GB" dirty="0" err="1">
                <a:solidFill>
                  <a:prstClr val="black"/>
                </a:solidFill>
              </a:rPr>
              <a:t>gedæghwamlican</a:t>
            </a:r>
            <a:r>
              <a:rPr lang="en-GB" dirty="0">
                <a:solidFill>
                  <a:prstClr val="black"/>
                </a:solidFill>
              </a:rPr>
              <a:t> </a:t>
            </a:r>
            <a:r>
              <a:rPr lang="en-GB" dirty="0" err="1">
                <a:solidFill>
                  <a:prstClr val="black"/>
                </a:solidFill>
              </a:rPr>
              <a:t>hlāf</a:t>
            </a:r>
            <a:r>
              <a:rPr lang="en-GB" dirty="0">
                <a:solidFill>
                  <a:prstClr val="black"/>
                </a:solidFill>
              </a:rPr>
              <a:t> </a:t>
            </a:r>
            <a:r>
              <a:rPr lang="en-GB" dirty="0" err="1">
                <a:solidFill>
                  <a:prstClr val="black"/>
                </a:solidFill>
              </a:rPr>
              <a:t>sele</a:t>
            </a:r>
            <a:r>
              <a:rPr lang="en-GB" dirty="0">
                <a:solidFill>
                  <a:prstClr val="black"/>
                </a:solidFill>
              </a:rPr>
              <a:t> </a:t>
            </a:r>
            <a:r>
              <a:rPr lang="en-GB" dirty="0" err="1">
                <a:solidFill>
                  <a:prstClr val="black"/>
                </a:solidFill>
              </a:rPr>
              <a:t>ūs</a:t>
            </a:r>
            <a:r>
              <a:rPr lang="en-GB" dirty="0">
                <a:solidFill>
                  <a:prstClr val="black"/>
                </a:solidFill>
              </a:rPr>
              <a:t> </a:t>
            </a:r>
            <a:r>
              <a:rPr lang="en-GB" dirty="0" err="1">
                <a:solidFill>
                  <a:prstClr val="black"/>
                </a:solidFill>
              </a:rPr>
              <a:t>tōdæg</a:t>
            </a:r>
            <a:r>
              <a:rPr lang="en-GB" dirty="0">
                <a:solidFill>
                  <a:prstClr val="black"/>
                </a:solidFill>
              </a:rPr>
              <a:t>,</a:t>
            </a:r>
            <a:br>
              <a:rPr lang="en-GB" dirty="0">
                <a:solidFill>
                  <a:prstClr val="black"/>
                </a:solidFill>
              </a:rPr>
            </a:br>
            <a:endParaRPr lang="en-GB" dirty="0" smtClean="0">
              <a:solidFill>
                <a:prstClr val="black"/>
              </a:solidFill>
            </a:endParaRPr>
          </a:p>
          <a:p>
            <a:r>
              <a:rPr lang="en-GB" dirty="0" smtClean="0">
                <a:solidFill>
                  <a:prstClr val="black"/>
                </a:solidFill>
              </a:rPr>
              <a:t>and </a:t>
            </a:r>
            <a:r>
              <a:rPr lang="en-GB" dirty="0" err="1">
                <a:solidFill>
                  <a:prstClr val="black"/>
                </a:solidFill>
              </a:rPr>
              <a:t>forgif</a:t>
            </a:r>
            <a:r>
              <a:rPr lang="en-GB" dirty="0">
                <a:solidFill>
                  <a:prstClr val="black"/>
                </a:solidFill>
              </a:rPr>
              <a:t> </a:t>
            </a:r>
            <a:r>
              <a:rPr lang="en-GB" dirty="0" err="1">
                <a:solidFill>
                  <a:prstClr val="black"/>
                </a:solidFill>
              </a:rPr>
              <a:t>ūs</a:t>
            </a:r>
            <a:r>
              <a:rPr lang="en-GB" dirty="0">
                <a:solidFill>
                  <a:prstClr val="black"/>
                </a:solidFill>
              </a:rPr>
              <a:t> </a:t>
            </a:r>
            <a:r>
              <a:rPr lang="en-GB" dirty="0" err="1">
                <a:solidFill>
                  <a:prstClr val="black"/>
                </a:solidFill>
              </a:rPr>
              <a:t>ūre</a:t>
            </a:r>
            <a:r>
              <a:rPr lang="en-GB" dirty="0">
                <a:solidFill>
                  <a:prstClr val="black"/>
                </a:solidFill>
              </a:rPr>
              <a:t> </a:t>
            </a:r>
            <a:r>
              <a:rPr lang="en-GB" dirty="0" err="1" smtClean="0">
                <a:solidFill>
                  <a:prstClr val="black"/>
                </a:solidFill>
              </a:rPr>
              <a:t>gyltas</a:t>
            </a:r>
            <a:r>
              <a:rPr lang="en-GB" dirty="0" smtClean="0">
                <a:solidFill>
                  <a:prstClr val="black"/>
                </a:solidFill>
              </a:rPr>
              <a:t>, </a:t>
            </a:r>
            <a:r>
              <a:rPr lang="en-GB" dirty="0" err="1" smtClean="0">
                <a:solidFill>
                  <a:prstClr val="black"/>
                </a:solidFill>
              </a:rPr>
              <a:t>swā</a:t>
            </a:r>
            <a:r>
              <a:rPr lang="en-GB" dirty="0" smtClean="0">
                <a:solidFill>
                  <a:prstClr val="black"/>
                </a:solidFill>
              </a:rPr>
              <a:t> </a:t>
            </a:r>
            <a:r>
              <a:rPr lang="en-GB" dirty="0" err="1">
                <a:solidFill>
                  <a:prstClr val="black"/>
                </a:solidFill>
              </a:rPr>
              <a:t>swā</a:t>
            </a:r>
            <a:r>
              <a:rPr lang="en-GB" dirty="0">
                <a:solidFill>
                  <a:prstClr val="black"/>
                </a:solidFill>
              </a:rPr>
              <a:t> </a:t>
            </a:r>
            <a:r>
              <a:rPr lang="en-GB" dirty="0" err="1">
                <a:solidFill>
                  <a:prstClr val="black"/>
                </a:solidFill>
              </a:rPr>
              <a:t>wē</a:t>
            </a:r>
            <a:r>
              <a:rPr lang="en-GB" dirty="0">
                <a:solidFill>
                  <a:prstClr val="black"/>
                </a:solidFill>
              </a:rPr>
              <a:t> </a:t>
            </a:r>
            <a:r>
              <a:rPr lang="en-GB" dirty="0" err="1">
                <a:solidFill>
                  <a:prstClr val="black"/>
                </a:solidFill>
              </a:rPr>
              <a:t>forgifaþ</a:t>
            </a:r>
            <a:r>
              <a:rPr lang="en-GB" dirty="0">
                <a:solidFill>
                  <a:prstClr val="black"/>
                </a:solidFill>
              </a:rPr>
              <a:t> </a:t>
            </a:r>
            <a:r>
              <a:rPr lang="en-GB" dirty="0" err="1">
                <a:solidFill>
                  <a:prstClr val="black"/>
                </a:solidFill>
              </a:rPr>
              <a:t>ūrum</a:t>
            </a:r>
            <a:r>
              <a:rPr lang="en-GB" dirty="0">
                <a:solidFill>
                  <a:prstClr val="black"/>
                </a:solidFill>
              </a:rPr>
              <a:t> </a:t>
            </a:r>
            <a:r>
              <a:rPr lang="en-GB" dirty="0" err="1">
                <a:solidFill>
                  <a:prstClr val="black"/>
                </a:solidFill>
              </a:rPr>
              <a:t>gyltendum</a:t>
            </a:r>
            <a:r>
              <a:rPr lang="en-GB" dirty="0">
                <a:solidFill>
                  <a:prstClr val="black"/>
                </a:solidFill>
              </a:rPr>
              <a:t>,</a:t>
            </a:r>
            <a:br>
              <a:rPr lang="en-GB" dirty="0">
                <a:solidFill>
                  <a:prstClr val="black"/>
                </a:solidFill>
              </a:rPr>
            </a:br>
            <a:endParaRPr lang="en-GB" dirty="0" smtClean="0">
              <a:solidFill>
                <a:prstClr val="black"/>
              </a:solidFill>
            </a:endParaRPr>
          </a:p>
          <a:p>
            <a:r>
              <a:rPr lang="en-GB" dirty="0" smtClean="0">
                <a:solidFill>
                  <a:prstClr val="black"/>
                </a:solidFill>
              </a:rPr>
              <a:t>and </a:t>
            </a:r>
            <a:r>
              <a:rPr lang="en-GB" dirty="0">
                <a:solidFill>
                  <a:prstClr val="black"/>
                </a:solidFill>
              </a:rPr>
              <a:t>ne </a:t>
            </a:r>
            <a:r>
              <a:rPr lang="en-GB" dirty="0" err="1">
                <a:solidFill>
                  <a:prstClr val="black"/>
                </a:solidFill>
              </a:rPr>
              <a:t>gelǣd</a:t>
            </a:r>
            <a:r>
              <a:rPr lang="en-GB" dirty="0">
                <a:solidFill>
                  <a:prstClr val="black"/>
                </a:solidFill>
              </a:rPr>
              <a:t> </a:t>
            </a:r>
            <a:r>
              <a:rPr lang="en-GB" dirty="0" err="1">
                <a:solidFill>
                  <a:prstClr val="black"/>
                </a:solidFill>
              </a:rPr>
              <a:t>þū</a:t>
            </a:r>
            <a:r>
              <a:rPr lang="en-GB" dirty="0">
                <a:solidFill>
                  <a:prstClr val="black"/>
                </a:solidFill>
              </a:rPr>
              <a:t> </a:t>
            </a:r>
            <a:r>
              <a:rPr lang="en-GB" dirty="0" err="1">
                <a:solidFill>
                  <a:prstClr val="black"/>
                </a:solidFill>
              </a:rPr>
              <a:t>ūs</a:t>
            </a:r>
            <a:r>
              <a:rPr lang="en-GB" dirty="0">
                <a:solidFill>
                  <a:prstClr val="black"/>
                </a:solidFill>
              </a:rPr>
              <a:t> on </a:t>
            </a:r>
            <a:r>
              <a:rPr lang="en-GB" dirty="0" err="1">
                <a:solidFill>
                  <a:prstClr val="black"/>
                </a:solidFill>
              </a:rPr>
              <a:t>costnunge</a:t>
            </a:r>
            <a:r>
              <a:rPr lang="en-GB" dirty="0">
                <a:solidFill>
                  <a:prstClr val="black"/>
                </a:solidFill>
              </a:rPr>
              <a:t>,</a:t>
            </a:r>
            <a:br>
              <a:rPr lang="en-GB" dirty="0">
                <a:solidFill>
                  <a:prstClr val="black"/>
                </a:solidFill>
              </a:rPr>
            </a:br>
            <a:r>
              <a:rPr lang="en-GB" dirty="0">
                <a:solidFill>
                  <a:prstClr val="black"/>
                </a:solidFill>
              </a:rPr>
              <a:t>ac </a:t>
            </a:r>
            <a:r>
              <a:rPr lang="en-GB" dirty="0" err="1">
                <a:solidFill>
                  <a:prstClr val="black"/>
                </a:solidFill>
              </a:rPr>
              <a:t>ālȳs</a:t>
            </a:r>
            <a:r>
              <a:rPr lang="en-GB" dirty="0">
                <a:solidFill>
                  <a:prstClr val="black"/>
                </a:solidFill>
              </a:rPr>
              <a:t> </a:t>
            </a:r>
            <a:r>
              <a:rPr lang="en-GB" dirty="0" err="1">
                <a:solidFill>
                  <a:prstClr val="black"/>
                </a:solidFill>
              </a:rPr>
              <a:t>ūs</a:t>
            </a:r>
            <a:r>
              <a:rPr lang="en-GB" dirty="0">
                <a:solidFill>
                  <a:prstClr val="black"/>
                </a:solidFill>
              </a:rPr>
              <a:t> of </a:t>
            </a:r>
            <a:r>
              <a:rPr lang="en-GB" dirty="0" err="1">
                <a:solidFill>
                  <a:prstClr val="black"/>
                </a:solidFill>
              </a:rPr>
              <a:t>yfele</a:t>
            </a:r>
            <a:r>
              <a:rPr lang="en-GB" dirty="0">
                <a:solidFill>
                  <a:prstClr val="black"/>
                </a:solidFill>
              </a:rPr>
              <a:t>, </a:t>
            </a:r>
            <a:r>
              <a:rPr lang="en-GB" dirty="0" err="1">
                <a:solidFill>
                  <a:prstClr val="black"/>
                </a:solidFill>
              </a:rPr>
              <a:t>sōþlīce</a:t>
            </a:r>
            <a:r>
              <a:rPr lang="en-GB" dirty="0">
                <a:solidFill>
                  <a:prstClr val="black"/>
                </a:solidFill>
              </a:rPr>
              <a:t>.</a:t>
            </a:r>
          </a:p>
        </p:txBody>
      </p:sp>
      <p:sp>
        <p:nvSpPr>
          <p:cNvPr id="12" name="TextBox 11"/>
          <p:cNvSpPr txBox="1"/>
          <p:nvPr/>
        </p:nvSpPr>
        <p:spPr>
          <a:xfrm>
            <a:off x="5331916" y="1335460"/>
            <a:ext cx="3617231" cy="4001095"/>
          </a:xfrm>
          <a:prstGeom prst="rect">
            <a:avLst/>
          </a:prstGeom>
          <a:noFill/>
          <a:ln w="25400">
            <a:solidFill>
              <a:srgbClr val="00B050"/>
            </a:solidFill>
          </a:ln>
        </p:spPr>
        <p:txBody>
          <a:bodyPr wrap="square" rtlCol="0">
            <a:spAutoFit/>
          </a:bodyPr>
          <a:lstStyle/>
          <a:p>
            <a:pPr marL="342900" indent="-342900">
              <a:buFont typeface="Arial" pitchFamily="34" charset="0"/>
              <a:buChar char="•"/>
            </a:pPr>
            <a:r>
              <a:rPr lang="en-GB" sz="2400" b="1" i="1" dirty="0" smtClean="0">
                <a:solidFill>
                  <a:srgbClr val="00B050"/>
                </a:solidFill>
              </a:rPr>
              <a:t>How do you feel when you read this text?</a:t>
            </a:r>
          </a:p>
          <a:p>
            <a:pPr marL="342900" indent="-342900">
              <a:buFont typeface="Arial" pitchFamily="34" charset="0"/>
              <a:buChar char="•"/>
            </a:pPr>
            <a:r>
              <a:rPr lang="en-GB" sz="2400" b="1" i="1" dirty="0" smtClean="0">
                <a:solidFill>
                  <a:srgbClr val="00B050"/>
                </a:solidFill>
              </a:rPr>
              <a:t>Does it feel like you are reading English?</a:t>
            </a:r>
          </a:p>
          <a:p>
            <a:pPr marL="342900" indent="-342900">
              <a:buFont typeface="Arial" pitchFamily="34" charset="0"/>
              <a:buChar char="•"/>
            </a:pPr>
            <a:r>
              <a:rPr lang="en-GB" sz="2400" b="1" i="1" dirty="0" smtClean="0">
                <a:solidFill>
                  <a:srgbClr val="00B050"/>
                </a:solidFill>
              </a:rPr>
              <a:t>Can you recognise this text?</a:t>
            </a:r>
          </a:p>
          <a:p>
            <a:pPr marL="342900" indent="-342900">
              <a:buFont typeface="Arial" pitchFamily="34" charset="0"/>
              <a:buChar char="•"/>
            </a:pPr>
            <a:r>
              <a:rPr lang="en-GB" sz="2400" b="1" i="1" dirty="0" smtClean="0">
                <a:solidFill>
                  <a:srgbClr val="00B050"/>
                </a:solidFill>
              </a:rPr>
              <a:t>Can you use your foreign language learning skills to work out any words?</a:t>
            </a:r>
          </a:p>
          <a:p>
            <a:endParaRPr lang="en-GB" sz="1400" b="1" i="1" dirty="0" smtClean="0">
              <a:solidFill>
                <a:srgbClr val="8064A2"/>
              </a:solidFill>
            </a:endParaRPr>
          </a:p>
        </p:txBody>
      </p:sp>
      <p:sp>
        <p:nvSpPr>
          <p:cNvPr id="13" name="Oval Callout 12">
            <a:hlinkClick r:id="rId3"/>
          </p:cNvPr>
          <p:cNvSpPr/>
          <p:nvPr/>
        </p:nvSpPr>
        <p:spPr>
          <a:xfrm>
            <a:off x="683568" y="5469544"/>
            <a:ext cx="3888432" cy="695760"/>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Click here to hear the text being read!</a:t>
            </a:r>
            <a:endParaRPr lang="en-GB" dirty="0">
              <a:solidFill>
                <a:prstClr val="white"/>
              </a:solidFill>
            </a:endParaRPr>
          </a:p>
        </p:txBody>
      </p:sp>
    </p:spTree>
    <p:extLst>
      <p:ext uri="{BB962C8B-B14F-4D97-AF65-F5344CB8AC3E}">
        <p14:creationId xmlns:p14="http://schemas.microsoft.com/office/powerpoint/2010/main" val="245112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360447"/>
            <a:ext cx="1745023" cy="13219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101452" y="568826"/>
            <a:ext cx="6309964" cy="6124754"/>
          </a:xfrm>
          <a:prstGeom prst="rect">
            <a:avLst/>
          </a:prstGeom>
          <a:ln>
            <a:solidFill>
              <a:srgbClr val="00B050"/>
            </a:solidFill>
          </a:ln>
        </p:spPr>
        <p:txBody>
          <a:bodyPr wrap="square">
            <a:spAutoFit/>
          </a:bodyPr>
          <a:lstStyle/>
          <a:p>
            <a:r>
              <a:rPr lang="en-GB" sz="1400" b="1" dirty="0">
                <a:solidFill>
                  <a:prstClr val="black"/>
                </a:solidFill>
              </a:rPr>
              <a:t>Losing Our World's Languages</a:t>
            </a:r>
          </a:p>
          <a:p>
            <a:r>
              <a:rPr lang="en-GB" sz="1400" dirty="0">
                <a:solidFill>
                  <a:prstClr val="black"/>
                </a:solidFill>
              </a:rPr>
              <a:t>Every 14 days a language dies. By 2100, more than half of the more than 7,000 languages spoken on Earth—many of them not yet recorded—may disappear, taking with them a wealth of knowledge about history, culture, the natural environment, and the human brain. </a:t>
            </a:r>
            <a:br>
              <a:rPr lang="en-GB" sz="1400" dirty="0">
                <a:solidFill>
                  <a:prstClr val="black"/>
                </a:solidFill>
              </a:rPr>
            </a:br>
            <a:r>
              <a:rPr lang="en-GB" sz="1400" dirty="0">
                <a:solidFill>
                  <a:prstClr val="black"/>
                </a:solidFill>
              </a:rPr>
              <a:t/>
            </a:r>
            <a:br>
              <a:rPr lang="en-GB" sz="1400" dirty="0">
                <a:solidFill>
                  <a:prstClr val="black"/>
                </a:solidFill>
              </a:rPr>
            </a:br>
            <a:r>
              <a:rPr lang="en-GB" sz="1400" b="1" dirty="0">
                <a:solidFill>
                  <a:prstClr val="black"/>
                </a:solidFill>
              </a:rPr>
              <a:t>Why Is It Important</a:t>
            </a:r>
            <a:r>
              <a:rPr lang="en-GB" sz="1400" b="1" dirty="0" smtClean="0">
                <a:solidFill>
                  <a:prstClr val="black"/>
                </a:solidFill>
              </a:rPr>
              <a:t>?</a:t>
            </a:r>
          </a:p>
          <a:p>
            <a:endParaRPr lang="en-GB" sz="1400" b="1" dirty="0">
              <a:solidFill>
                <a:prstClr val="black"/>
              </a:solidFill>
            </a:endParaRPr>
          </a:p>
          <a:p>
            <a:r>
              <a:rPr lang="en-GB" sz="1400" dirty="0">
                <a:solidFill>
                  <a:prstClr val="black"/>
                </a:solidFill>
              </a:rPr>
              <a:t>Language defines a culture, through the people who speak it and what it allows speakers to say. Words that describe a particular cultural practice or idea may not translate precisely into another language. Many endangered languages have rich oral cultures with stories, songs, and histories passed on to younger generations, but no written forms. With the extinction of a language, an entire culture is lost. </a:t>
            </a:r>
            <a:r>
              <a:rPr lang="en-GB" sz="1400" dirty="0" smtClean="0">
                <a:solidFill>
                  <a:prstClr val="black"/>
                </a:solidFill>
              </a:rPr>
              <a:t>  </a:t>
            </a:r>
            <a:r>
              <a:rPr lang="en-GB" sz="1400" dirty="0">
                <a:solidFill>
                  <a:prstClr val="black"/>
                </a:solidFill>
              </a:rPr>
              <a:t/>
            </a:r>
            <a:br>
              <a:rPr lang="en-GB" sz="1400" dirty="0">
                <a:solidFill>
                  <a:prstClr val="black"/>
                </a:solidFill>
              </a:rPr>
            </a:br>
            <a:r>
              <a:rPr lang="en-GB" sz="1400" dirty="0">
                <a:solidFill>
                  <a:prstClr val="black"/>
                </a:solidFill>
              </a:rPr>
              <a:t/>
            </a:r>
            <a:br>
              <a:rPr lang="en-GB" sz="1400" dirty="0">
                <a:solidFill>
                  <a:prstClr val="black"/>
                </a:solidFill>
              </a:rPr>
            </a:br>
            <a:r>
              <a:rPr lang="en-GB" sz="1400" b="1" dirty="0">
                <a:solidFill>
                  <a:prstClr val="black"/>
                </a:solidFill>
              </a:rPr>
              <a:t>Why Do Languages Die Out</a:t>
            </a:r>
            <a:r>
              <a:rPr lang="en-GB" sz="1400" b="1" dirty="0" smtClean="0">
                <a:solidFill>
                  <a:prstClr val="black"/>
                </a:solidFill>
              </a:rPr>
              <a:t>?</a:t>
            </a:r>
          </a:p>
          <a:p>
            <a:endParaRPr lang="en-GB" sz="1400" b="1" dirty="0">
              <a:solidFill>
                <a:prstClr val="black"/>
              </a:solidFill>
            </a:endParaRPr>
          </a:p>
          <a:p>
            <a:r>
              <a:rPr lang="en-GB" sz="1400" dirty="0">
                <a:solidFill>
                  <a:prstClr val="black"/>
                </a:solidFill>
              </a:rPr>
              <a:t>Throughout human history, the languages of powerful groups have spread while the languages of smaller cultures have become extinct. This occurs through official language policies or through the allure that the high prestige of speaking an imperial language can bring. These trends explain, for instance, why more language diversity exists in Bolivia than on the entire European continent, which has a long history of large states and imperial powers. </a:t>
            </a:r>
            <a:endParaRPr lang="en-GB" sz="1400" dirty="0" smtClean="0">
              <a:solidFill>
                <a:prstClr val="black"/>
              </a:solidFill>
            </a:endParaRPr>
          </a:p>
          <a:p>
            <a:r>
              <a:rPr lang="en-GB" sz="1400" dirty="0">
                <a:solidFill>
                  <a:prstClr val="black"/>
                </a:solidFill>
              </a:rPr>
              <a:t/>
            </a:r>
            <a:br>
              <a:rPr lang="en-GB" sz="1400" dirty="0">
                <a:solidFill>
                  <a:prstClr val="black"/>
                </a:solidFill>
              </a:rPr>
            </a:br>
            <a:r>
              <a:rPr lang="en-GB" sz="1400" dirty="0" smtClean="0">
                <a:solidFill>
                  <a:prstClr val="black"/>
                </a:solidFill>
              </a:rPr>
              <a:t>As </a:t>
            </a:r>
            <a:r>
              <a:rPr lang="en-GB" sz="1400" dirty="0">
                <a:solidFill>
                  <a:prstClr val="black"/>
                </a:solidFill>
              </a:rPr>
              <a:t>big languages spread, children whose parents speak a small language often grow up learning the dominant language. Depending on attitudes toward the ancestral language, those children or their children may never learn the smaller language, or they may forget it as it falls out of use. This has occurred throughout human history, but the rate of language disappearance has accelerated dramatically in recent years.</a:t>
            </a:r>
          </a:p>
        </p:txBody>
      </p:sp>
      <p:sp>
        <p:nvSpPr>
          <p:cNvPr id="5" name="TextBox 4"/>
          <p:cNvSpPr txBox="1"/>
          <p:nvPr/>
        </p:nvSpPr>
        <p:spPr>
          <a:xfrm>
            <a:off x="131490" y="80119"/>
            <a:ext cx="8729798" cy="400110"/>
          </a:xfrm>
          <a:prstGeom prst="rect">
            <a:avLst/>
          </a:prstGeom>
          <a:noFill/>
          <a:ln w="25400">
            <a:solidFill>
              <a:srgbClr val="00B050"/>
            </a:solidFill>
          </a:ln>
        </p:spPr>
        <p:txBody>
          <a:bodyPr wrap="square" rtlCol="0">
            <a:spAutoFit/>
          </a:bodyPr>
          <a:lstStyle/>
          <a:p>
            <a:r>
              <a:rPr lang="en-GB" sz="2000" b="1" dirty="0" smtClean="0">
                <a:solidFill>
                  <a:prstClr val="black"/>
                </a:solidFill>
              </a:rPr>
              <a:t>Read this text from the National Geographic Enduring Voices Project.</a:t>
            </a:r>
            <a:endParaRPr lang="en-GB" sz="2000" b="1" i="1" dirty="0">
              <a:solidFill>
                <a:prstClr val="black"/>
              </a:solidFill>
            </a:endParaRPr>
          </a:p>
        </p:txBody>
      </p:sp>
      <p:sp>
        <p:nvSpPr>
          <p:cNvPr id="7" name="TextBox 6"/>
          <p:cNvSpPr txBox="1"/>
          <p:nvPr/>
        </p:nvSpPr>
        <p:spPr>
          <a:xfrm>
            <a:off x="6588223" y="568826"/>
            <a:ext cx="2393095" cy="1169551"/>
          </a:xfrm>
          <a:prstGeom prst="rect">
            <a:avLst/>
          </a:prstGeom>
          <a:noFill/>
          <a:ln w="25400">
            <a:solidFill>
              <a:srgbClr val="00B050"/>
            </a:solidFill>
          </a:ln>
        </p:spPr>
        <p:txBody>
          <a:bodyPr wrap="square" rtlCol="0">
            <a:spAutoFit/>
          </a:bodyPr>
          <a:lstStyle/>
          <a:p>
            <a:pPr marL="342900" indent="-342900">
              <a:buFont typeface="Arial" pitchFamily="34" charset="0"/>
              <a:buChar char="•"/>
            </a:pPr>
            <a:r>
              <a:rPr lang="en-GB" sz="1400" b="1" i="1" dirty="0" smtClean="0">
                <a:solidFill>
                  <a:srgbClr val="00B050"/>
                </a:solidFill>
              </a:rPr>
              <a:t>Why is it important to care about languages dying out?  </a:t>
            </a:r>
            <a:endParaRPr lang="en-GB" sz="1400" b="1" i="1" dirty="0">
              <a:solidFill>
                <a:srgbClr val="00B050"/>
              </a:solidFill>
            </a:endParaRPr>
          </a:p>
          <a:p>
            <a:pPr marL="342900" indent="-342900">
              <a:buFont typeface="Arial" pitchFamily="34" charset="0"/>
              <a:buChar char="•"/>
            </a:pPr>
            <a:r>
              <a:rPr lang="en-GB" sz="1400" b="1" i="1" dirty="0" smtClean="0">
                <a:solidFill>
                  <a:srgbClr val="00B050"/>
                </a:solidFill>
              </a:rPr>
              <a:t>What will be lost if a language dies out?</a:t>
            </a:r>
          </a:p>
        </p:txBody>
      </p:sp>
      <p:sp>
        <p:nvSpPr>
          <p:cNvPr id="8" name="TextBox 7"/>
          <p:cNvSpPr txBox="1"/>
          <p:nvPr/>
        </p:nvSpPr>
        <p:spPr>
          <a:xfrm>
            <a:off x="6588223" y="1914654"/>
            <a:ext cx="2393095" cy="1384995"/>
          </a:xfrm>
          <a:prstGeom prst="rect">
            <a:avLst/>
          </a:prstGeom>
          <a:noFill/>
          <a:ln w="25400">
            <a:solidFill>
              <a:srgbClr val="00B050"/>
            </a:solidFill>
          </a:ln>
        </p:spPr>
        <p:txBody>
          <a:bodyPr wrap="square" rtlCol="0">
            <a:spAutoFit/>
          </a:bodyPr>
          <a:lstStyle/>
          <a:p>
            <a:pPr marL="342900" indent="-342900">
              <a:buFont typeface="Arial" pitchFamily="34" charset="0"/>
              <a:buChar char="•"/>
            </a:pPr>
            <a:r>
              <a:rPr lang="en-GB" sz="1400" b="1" i="1" dirty="0" smtClean="0">
                <a:solidFill>
                  <a:srgbClr val="00B050"/>
                </a:solidFill>
              </a:rPr>
              <a:t>How and why do you think languages die out?</a:t>
            </a:r>
          </a:p>
          <a:p>
            <a:pPr marL="342900" indent="-342900">
              <a:buFont typeface="Arial" pitchFamily="34" charset="0"/>
              <a:buChar char="•"/>
            </a:pPr>
            <a:r>
              <a:rPr lang="en-GB" sz="1400" b="1" i="1" dirty="0" smtClean="0">
                <a:solidFill>
                  <a:srgbClr val="00B050"/>
                </a:solidFill>
              </a:rPr>
              <a:t>What have power, politics and fashion got to do with language extinction?</a:t>
            </a:r>
          </a:p>
        </p:txBody>
      </p:sp>
      <p:sp>
        <p:nvSpPr>
          <p:cNvPr id="9" name="TextBox 8"/>
          <p:cNvSpPr txBox="1"/>
          <p:nvPr/>
        </p:nvSpPr>
        <p:spPr>
          <a:xfrm>
            <a:off x="6588224" y="3501008"/>
            <a:ext cx="2393095" cy="1384995"/>
          </a:xfrm>
          <a:prstGeom prst="rect">
            <a:avLst/>
          </a:prstGeom>
          <a:noFill/>
          <a:ln w="25400">
            <a:solidFill>
              <a:srgbClr val="00B050"/>
            </a:solidFill>
          </a:ln>
        </p:spPr>
        <p:txBody>
          <a:bodyPr wrap="square" rtlCol="0">
            <a:spAutoFit/>
          </a:bodyPr>
          <a:lstStyle/>
          <a:p>
            <a:pPr marL="342900" indent="-342900">
              <a:buFont typeface="Arial" pitchFamily="34" charset="0"/>
              <a:buChar char="•"/>
            </a:pPr>
            <a:r>
              <a:rPr lang="en-GB" sz="1400" b="1" i="1" dirty="0" smtClean="0">
                <a:solidFill>
                  <a:srgbClr val="00B050"/>
                </a:solidFill>
              </a:rPr>
              <a:t>Why might children speak a different language to their parents and what has this got to do with languages dying out?</a:t>
            </a:r>
          </a:p>
        </p:txBody>
      </p:sp>
    </p:spTree>
    <p:extLst>
      <p:ext uri="{BB962C8B-B14F-4D97-AF65-F5344CB8AC3E}">
        <p14:creationId xmlns:p14="http://schemas.microsoft.com/office/powerpoint/2010/main" val="37800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29600" cy="1143000"/>
          </a:xfrm>
        </p:spPr>
        <p:txBody>
          <a:bodyPr/>
          <a:lstStyle/>
          <a:p>
            <a:pPr algn="ctr"/>
            <a:r>
              <a:rPr lang="en-GB" dirty="0" smtClean="0"/>
              <a:t>Enrichment and intervention</a:t>
            </a:r>
            <a:endParaRPr lang="en-GB" dirty="0"/>
          </a:p>
        </p:txBody>
      </p:sp>
      <p:sp>
        <p:nvSpPr>
          <p:cNvPr id="2" name="Content Placeholder 1"/>
          <p:cNvSpPr>
            <a:spLocks noGrp="1"/>
          </p:cNvSpPr>
          <p:nvPr>
            <p:ph idx="1"/>
          </p:nvPr>
        </p:nvSpPr>
        <p:spPr>
          <a:xfrm>
            <a:off x="467544" y="1556792"/>
            <a:ext cx="8229600" cy="4389120"/>
          </a:xfrm>
        </p:spPr>
        <p:txBody>
          <a:bodyPr>
            <a:noAutofit/>
          </a:bodyPr>
          <a:lstStyle/>
          <a:p>
            <a:pPr>
              <a:lnSpc>
                <a:spcPct val="150000"/>
              </a:lnSpc>
            </a:pPr>
            <a:r>
              <a:rPr lang="en-GB" sz="1800" dirty="0" smtClean="0"/>
              <a:t>UKLO problems, whether as part of the competition or as classroom resources, provide excellent extension or G&amp;T activities. Equally, it has been shown that linguistics work (similar to the UKLO Breakthrough Workout resources) can be really beneficial to pupils who identify as reluctant or struggling readers and writers.</a:t>
            </a:r>
          </a:p>
          <a:p>
            <a:pPr marL="0" indent="0">
              <a:lnSpc>
                <a:spcPct val="150000"/>
              </a:lnSpc>
              <a:buNone/>
            </a:pPr>
            <a:endParaRPr lang="en-GB" sz="1800" dirty="0" smtClean="0"/>
          </a:p>
          <a:p>
            <a:pPr lvl="1">
              <a:lnSpc>
                <a:spcPct val="150000"/>
              </a:lnSpc>
            </a:pPr>
            <a:r>
              <a:rPr lang="en-GB" sz="1600" dirty="0" smtClean="0"/>
              <a:t>UKLO Breakthrough Workout are standalone , ‘ready-to-use’ problems for KS2 and 3, with </a:t>
            </a:r>
            <a:r>
              <a:rPr lang="en-GB" sz="1600" dirty="0" err="1" smtClean="0"/>
              <a:t>markschemes</a:t>
            </a:r>
            <a:r>
              <a:rPr lang="en-GB" sz="1600" dirty="0" smtClean="0"/>
              <a:t>, commentaries and teacher prompt questions.  </a:t>
            </a:r>
            <a:r>
              <a:rPr lang="en-GB" sz="1600" dirty="0" smtClean="0">
                <a:hlinkClick r:id="rId2"/>
              </a:rPr>
              <a:t>www.uklo.org/breakthrough-workout</a:t>
            </a:r>
            <a:r>
              <a:rPr lang="en-GB" sz="1600" dirty="0" smtClean="0"/>
              <a:t> </a:t>
            </a:r>
          </a:p>
          <a:p>
            <a:pPr lvl="1">
              <a:lnSpc>
                <a:spcPct val="150000"/>
              </a:lnSpc>
            </a:pPr>
            <a:r>
              <a:rPr lang="en-GB" sz="1600" dirty="0" smtClean="0"/>
              <a:t>UKLO has a large bank of sample and past-paper questions at varying difficult levels on its website </a:t>
            </a:r>
            <a:r>
              <a:rPr lang="en-GB" sz="1600" dirty="0" smtClean="0">
                <a:hlinkClick r:id="rId3"/>
              </a:rPr>
              <a:t>www.uklo.org/example-questions</a:t>
            </a:r>
            <a:r>
              <a:rPr lang="en-GB" sz="1600" dirty="0" smtClean="0"/>
              <a:t> </a:t>
            </a:r>
          </a:p>
          <a:p>
            <a:pPr lvl="1">
              <a:lnSpc>
                <a:spcPct val="150000"/>
              </a:lnSpc>
            </a:pPr>
            <a:r>
              <a:rPr lang="en-GB" sz="1600" dirty="0" smtClean="0"/>
              <a:t>Find out more about entering </a:t>
            </a:r>
            <a:r>
              <a:rPr lang="en-GB" sz="1600" dirty="0"/>
              <a:t>the competition here </a:t>
            </a:r>
            <a:r>
              <a:rPr lang="en-GB" sz="1600" dirty="0">
                <a:hlinkClick r:id="rId4"/>
              </a:rPr>
              <a:t>http://</a:t>
            </a:r>
            <a:r>
              <a:rPr lang="en-GB" sz="1600" dirty="0" smtClean="0">
                <a:hlinkClick r:id="rId4"/>
              </a:rPr>
              <a:t>www.uklo.org/how-it-works</a:t>
            </a:r>
            <a:r>
              <a:rPr lang="en-GB" sz="1600" dirty="0" smtClean="0"/>
              <a:t> </a:t>
            </a:r>
          </a:p>
        </p:txBody>
      </p:sp>
    </p:spTree>
    <p:extLst>
      <p:ext uri="{BB962C8B-B14F-4D97-AF65-F5344CB8AC3E}">
        <p14:creationId xmlns:p14="http://schemas.microsoft.com/office/powerpoint/2010/main" val="413790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203" y="1091803"/>
            <a:ext cx="3024336" cy="1015663"/>
          </a:xfrm>
          <a:prstGeom prst="rect">
            <a:avLst/>
          </a:prstGeom>
          <a:noFill/>
        </p:spPr>
        <p:txBody>
          <a:bodyPr wrap="square" rtlCol="0">
            <a:spAutoFit/>
          </a:bodyPr>
          <a:lstStyle/>
          <a:p>
            <a:r>
              <a:rPr lang="en-GB" sz="6000" dirty="0" err="1" smtClean="0">
                <a:solidFill>
                  <a:schemeClr val="tx2"/>
                </a:solidFill>
              </a:rPr>
              <a:t>medsols</a:t>
            </a:r>
            <a:endParaRPr lang="en-GB" sz="6000" dirty="0" smtClean="0">
              <a:solidFill>
                <a:schemeClr val="tx2"/>
              </a:solidFill>
            </a:endParaRPr>
          </a:p>
        </p:txBody>
      </p:sp>
      <p:sp>
        <p:nvSpPr>
          <p:cNvPr id="6" name="TextBox 5"/>
          <p:cNvSpPr txBox="1"/>
          <p:nvPr/>
        </p:nvSpPr>
        <p:spPr>
          <a:xfrm>
            <a:off x="4932040" y="1058863"/>
            <a:ext cx="3024336" cy="1015663"/>
          </a:xfrm>
          <a:prstGeom prst="rect">
            <a:avLst/>
          </a:prstGeom>
          <a:noFill/>
        </p:spPr>
        <p:txBody>
          <a:bodyPr wrap="square" rtlCol="0">
            <a:spAutoFit/>
          </a:bodyPr>
          <a:lstStyle/>
          <a:p>
            <a:r>
              <a:rPr lang="en-GB" sz="6000" dirty="0" err="1" smtClean="0">
                <a:solidFill>
                  <a:schemeClr val="tx2"/>
                </a:solidFill>
              </a:rPr>
              <a:t>motsols</a:t>
            </a:r>
            <a:endParaRPr lang="en-GB" sz="6000" dirty="0" smtClean="0">
              <a:solidFill>
                <a:schemeClr val="tx2"/>
              </a:solidFill>
            </a:endParaRPr>
          </a:p>
        </p:txBody>
      </p:sp>
      <p:sp>
        <p:nvSpPr>
          <p:cNvPr id="7" name="TextBox 6"/>
          <p:cNvSpPr txBox="1"/>
          <p:nvPr/>
        </p:nvSpPr>
        <p:spPr>
          <a:xfrm>
            <a:off x="763960" y="3501008"/>
            <a:ext cx="1512168" cy="1015663"/>
          </a:xfrm>
          <a:prstGeom prst="rect">
            <a:avLst/>
          </a:prstGeom>
          <a:noFill/>
        </p:spPr>
        <p:txBody>
          <a:bodyPr wrap="square" rtlCol="0">
            <a:spAutoFit/>
          </a:bodyPr>
          <a:lstStyle/>
          <a:p>
            <a:r>
              <a:rPr lang="en-GB" sz="6000" dirty="0" smtClean="0">
                <a:solidFill>
                  <a:schemeClr val="tx2"/>
                </a:solidFill>
              </a:rPr>
              <a:t>pjäs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73" t="7485" r="1428" b="10193"/>
          <a:stretch/>
        </p:blipFill>
        <p:spPr>
          <a:xfrm>
            <a:off x="4188618" y="3645024"/>
            <a:ext cx="2255590" cy="144016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2072869"/>
            <a:ext cx="978853" cy="9282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032" y="2072870"/>
            <a:ext cx="978678" cy="928275"/>
          </a:xfrm>
          <a:prstGeom prst="rect">
            <a:avLst/>
          </a:prstGeom>
        </p:spPr>
      </p:pic>
    </p:spTree>
    <p:extLst>
      <p:ext uri="{BB962C8B-B14F-4D97-AF65-F5344CB8AC3E}">
        <p14:creationId xmlns:p14="http://schemas.microsoft.com/office/powerpoint/2010/main" val="1962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275" t="4464" r="14861" b="7143"/>
          <a:stretch/>
        </p:blipFill>
        <p:spPr bwMode="auto">
          <a:xfrm>
            <a:off x="155767" y="404664"/>
            <a:ext cx="8736713" cy="612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868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06" t="4465" r="14434" b="10644"/>
          <a:stretch/>
        </p:blipFill>
        <p:spPr bwMode="auto">
          <a:xfrm>
            <a:off x="-12643" y="0"/>
            <a:ext cx="9020202" cy="604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304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32" t="4691" r="14620" b="8247"/>
          <a:stretch/>
        </p:blipFill>
        <p:spPr bwMode="auto">
          <a:xfrm>
            <a:off x="31845" y="332656"/>
            <a:ext cx="8917975" cy="615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098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40" t="4577" r="14328" b="9445"/>
          <a:stretch/>
        </p:blipFill>
        <p:spPr bwMode="auto">
          <a:xfrm>
            <a:off x="107504" y="0"/>
            <a:ext cx="8843467" cy="601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05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1143000"/>
          </a:xfrm>
        </p:spPr>
        <p:txBody>
          <a:bodyPr/>
          <a:lstStyle/>
          <a:p>
            <a:pPr algn="ctr"/>
            <a:r>
              <a:rPr lang="en-GB" dirty="0" smtClean="0"/>
              <a:t>Broader cross-curricular work</a:t>
            </a:r>
            <a:endParaRPr lang="en-GB" dirty="0"/>
          </a:p>
        </p:txBody>
      </p:sp>
      <p:sp>
        <p:nvSpPr>
          <p:cNvPr id="2" name="Content Placeholder 1"/>
          <p:cNvSpPr>
            <a:spLocks noGrp="1"/>
          </p:cNvSpPr>
          <p:nvPr>
            <p:ph idx="1"/>
          </p:nvPr>
        </p:nvSpPr>
        <p:spPr>
          <a:xfrm>
            <a:off x="191614" y="1484784"/>
            <a:ext cx="8928992" cy="5373216"/>
          </a:xfrm>
        </p:spPr>
        <p:txBody>
          <a:bodyPr>
            <a:noAutofit/>
          </a:bodyPr>
          <a:lstStyle/>
          <a:p>
            <a:pPr marL="274320" lvl="1" indent="-274320">
              <a:buClr>
                <a:schemeClr val="accent3"/>
              </a:buClr>
              <a:buSzPct val="95000"/>
            </a:pPr>
            <a:r>
              <a:rPr lang="en-GB" sz="1600" dirty="0" smtClean="0"/>
              <a:t>US middle school teacher David Pippin’s work has shown that linguistics can be a serious subject for scientific study, for example with this phonology problem:</a:t>
            </a:r>
          </a:p>
          <a:p>
            <a:pPr marL="0" lvl="1" indent="0">
              <a:buClr>
                <a:schemeClr val="accent3"/>
              </a:buClr>
              <a:buSzPct val="95000"/>
              <a:buNone/>
            </a:pPr>
            <a:r>
              <a:rPr lang="en-GB" sz="1600" i="1" dirty="0" smtClean="0"/>
              <a:t> </a:t>
            </a:r>
            <a:r>
              <a:rPr lang="en-GB" sz="1600" i="1" dirty="0" smtClean="0">
                <a:solidFill>
                  <a:prstClr val="black"/>
                </a:solidFill>
              </a:rPr>
              <a:t>“...attempt to explain New England /r/-less-ness and intrusive /r/ in words such as ‘water’ and ‘law’ when used in a variety of sentences”</a:t>
            </a:r>
          </a:p>
          <a:p>
            <a:pPr marL="0" lvl="1" indent="0">
              <a:buClr>
                <a:schemeClr val="accent3"/>
              </a:buClr>
              <a:buSzPct val="95000"/>
              <a:buNone/>
            </a:pPr>
            <a:endParaRPr lang="en-GB" sz="1600" i="1" dirty="0" smtClean="0">
              <a:solidFill>
                <a:prstClr val="black"/>
              </a:solidFill>
            </a:endParaRPr>
          </a:p>
          <a:p>
            <a:pPr marL="0" indent="0">
              <a:buNone/>
            </a:pPr>
            <a:r>
              <a:rPr lang="en-GB" sz="1600" dirty="0" smtClean="0"/>
              <a:t>This kind of work offers children a scientific way to think about language, allowing them to:</a:t>
            </a:r>
          </a:p>
          <a:p>
            <a:pPr lvl="1"/>
            <a:r>
              <a:rPr lang="en-GB" sz="1600" dirty="0" smtClean="0"/>
              <a:t>develop and hone methods of scientific inquiry</a:t>
            </a:r>
          </a:p>
          <a:p>
            <a:pPr lvl="1"/>
            <a:r>
              <a:rPr lang="en-GB" sz="1600" dirty="0" smtClean="0"/>
              <a:t>pose questions</a:t>
            </a:r>
          </a:p>
          <a:p>
            <a:pPr lvl="1"/>
            <a:r>
              <a:rPr lang="en-GB" sz="1600" dirty="0" smtClean="0">
                <a:solidFill>
                  <a:prstClr val="black"/>
                </a:solidFill>
              </a:rPr>
              <a:t>collect and </a:t>
            </a:r>
            <a:r>
              <a:rPr lang="en-GB" sz="1600" dirty="0" err="1" smtClean="0">
                <a:solidFill>
                  <a:prstClr val="black"/>
                </a:solidFill>
              </a:rPr>
              <a:t>analyze</a:t>
            </a:r>
            <a:r>
              <a:rPr lang="en-GB" sz="1600" dirty="0" smtClean="0">
                <a:solidFill>
                  <a:prstClr val="black"/>
                </a:solidFill>
              </a:rPr>
              <a:t> data</a:t>
            </a:r>
          </a:p>
          <a:p>
            <a:pPr lvl="1"/>
            <a:r>
              <a:rPr lang="en-GB" sz="1600" dirty="0" smtClean="0">
                <a:solidFill>
                  <a:prstClr val="black"/>
                </a:solidFill>
              </a:rPr>
              <a:t>formulate testable hypotheses</a:t>
            </a:r>
          </a:p>
          <a:p>
            <a:pPr lvl="1"/>
            <a:r>
              <a:rPr lang="en-GB" sz="1600" dirty="0" smtClean="0">
                <a:solidFill>
                  <a:prstClr val="black"/>
                </a:solidFill>
              </a:rPr>
              <a:t>test, revise and reject hypotheses</a:t>
            </a:r>
          </a:p>
          <a:p>
            <a:pPr marL="0" lvl="0" indent="0">
              <a:spcBef>
                <a:spcPts val="0"/>
              </a:spcBef>
              <a:buClrTx/>
              <a:buSzTx/>
              <a:buNone/>
            </a:pPr>
            <a:endParaRPr lang="en-GB" sz="1000" i="1" dirty="0">
              <a:solidFill>
                <a:prstClr val="black"/>
              </a:solidFill>
            </a:endParaRPr>
          </a:p>
          <a:p>
            <a:pPr marL="0" lvl="0" indent="0">
              <a:spcBef>
                <a:spcPts val="0"/>
              </a:spcBef>
              <a:buClrTx/>
              <a:buSzTx/>
              <a:buNone/>
            </a:pPr>
            <a:r>
              <a:rPr lang="en-GB" sz="900" dirty="0">
                <a:solidFill>
                  <a:prstClr val="black"/>
                </a:solidFill>
              </a:rPr>
              <a:t>Honda, M., O’Neil, W. and Pippin, D. “On promoting linguistics literacy” in Denham, K. and </a:t>
            </a:r>
            <a:r>
              <a:rPr lang="en-GB" sz="900" dirty="0" err="1">
                <a:solidFill>
                  <a:prstClr val="black"/>
                </a:solidFill>
              </a:rPr>
              <a:t>Lobeck</a:t>
            </a:r>
            <a:r>
              <a:rPr lang="en-GB" sz="900" dirty="0">
                <a:solidFill>
                  <a:prstClr val="black"/>
                </a:solidFill>
              </a:rPr>
              <a:t>, A. (ed.) “Linguistics at School” (2014: 175-177; 187-8</a:t>
            </a:r>
            <a:r>
              <a:rPr lang="en-GB" sz="900" dirty="0" smtClean="0">
                <a:solidFill>
                  <a:prstClr val="black"/>
                </a:solidFill>
              </a:rPr>
              <a:t>)</a:t>
            </a:r>
          </a:p>
          <a:p>
            <a:pPr marL="0" lvl="0" indent="0">
              <a:spcBef>
                <a:spcPts val="0"/>
              </a:spcBef>
              <a:buClrTx/>
              <a:buSzTx/>
              <a:buNone/>
            </a:pPr>
            <a:endParaRPr lang="en-GB" sz="1800" dirty="0" smtClean="0"/>
          </a:p>
          <a:p>
            <a:r>
              <a:rPr lang="en-GB" sz="1600" dirty="0" smtClean="0"/>
              <a:t>Socio- and historical linguistics can offer different perspectives in citizenship, history, geography and politics lessons.  The following sites provide a wealth of information:</a:t>
            </a:r>
          </a:p>
          <a:p>
            <a:pPr lvl="1"/>
            <a:r>
              <a:rPr lang="en-GB" sz="1400" dirty="0" smtClean="0">
                <a:solidFill>
                  <a:srgbClr val="0070C0"/>
                </a:solidFill>
                <a:hlinkClick r:id="rId2"/>
              </a:rPr>
              <a:t>www.endangeredlanguages.com</a:t>
            </a:r>
            <a:r>
              <a:rPr lang="en-GB" sz="1400" dirty="0" smtClean="0"/>
              <a:t> </a:t>
            </a:r>
          </a:p>
          <a:p>
            <a:pPr lvl="1"/>
            <a:r>
              <a:rPr lang="en-GB" sz="1400" dirty="0" smtClean="0">
                <a:hlinkClick r:id="rId3"/>
              </a:rPr>
              <a:t>www.languageonthemove.com</a:t>
            </a:r>
            <a:endParaRPr lang="en-GB" sz="1400" dirty="0" smtClean="0"/>
          </a:p>
          <a:p>
            <a:pPr lvl="1"/>
            <a:r>
              <a:rPr lang="en-GB" sz="1400" dirty="0" smtClean="0">
                <a:hlinkClick r:id="rId4"/>
              </a:rPr>
              <a:t>www.languageinconflict.org</a:t>
            </a:r>
            <a:endParaRPr lang="en-GB" sz="1400" dirty="0" smtClean="0"/>
          </a:p>
          <a:p>
            <a:pPr lvl="1"/>
            <a:r>
              <a:rPr lang="en-GB" sz="1400" dirty="0" smtClean="0">
                <a:hlinkClick r:id="rId5"/>
              </a:rPr>
              <a:t>www.ethnologue.com</a:t>
            </a:r>
            <a:r>
              <a:rPr lang="en-GB" sz="1400" dirty="0" smtClean="0"/>
              <a:t> </a:t>
            </a:r>
          </a:p>
          <a:p>
            <a:pPr marL="393192" lvl="1" indent="0">
              <a:buNone/>
            </a:pPr>
            <a:endParaRPr lang="en-GB" sz="1400" dirty="0"/>
          </a:p>
          <a:p>
            <a:pPr marL="0" indent="0">
              <a:buNone/>
            </a:pPr>
            <a:endParaRPr lang="en-GB" dirty="0"/>
          </a:p>
        </p:txBody>
      </p:sp>
    </p:spTree>
    <p:extLst>
      <p:ext uri="{BB962C8B-B14F-4D97-AF65-F5344CB8AC3E}">
        <p14:creationId xmlns:p14="http://schemas.microsoft.com/office/powerpoint/2010/main" val="4137908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 summary…..</a:t>
            </a:r>
            <a:endParaRPr lang="en-GB" dirty="0"/>
          </a:p>
        </p:txBody>
      </p:sp>
      <p:sp>
        <p:nvSpPr>
          <p:cNvPr id="8" name="Content Placeholder 7"/>
          <p:cNvSpPr>
            <a:spLocks noGrp="1"/>
          </p:cNvSpPr>
          <p:nvPr>
            <p:ph idx="1"/>
          </p:nvPr>
        </p:nvSpPr>
        <p:spPr/>
        <p:txBody>
          <a:bodyPr>
            <a:normAutofit fontScale="92500" lnSpcReduction="20000"/>
          </a:bodyPr>
          <a:lstStyle/>
          <a:p>
            <a:r>
              <a:rPr lang="en-GB" dirty="0" smtClean="0"/>
              <a:t>Use linguistics terminology for in-depth investigation of texts	</a:t>
            </a:r>
          </a:p>
          <a:p>
            <a:r>
              <a:rPr lang="en-GB" dirty="0" smtClean="0"/>
              <a:t>‘Little and often’ for every day use</a:t>
            </a:r>
          </a:p>
          <a:p>
            <a:r>
              <a:rPr lang="en-GB" dirty="0" smtClean="0"/>
              <a:t>Make use of linguistics for spontaneous speech opportunities</a:t>
            </a:r>
          </a:p>
          <a:p>
            <a:r>
              <a:rPr lang="en-GB" dirty="0" smtClean="0"/>
              <a:t>Consider the benefits of linguistics for </a:t>
            </a:r>
          </a:p>
          <a:p>
            <a:pPr lvl="1"/>
            <a:r>
              <a:rPr lang="en-GB" dirty="0" smtClean="0"/>
              <a:t>Enrichment</a:t>
            </a:r>
          </a:p>
          <a:p>
            <a:pPr lvl="1"/>
            <a:r>
              <a:rPr lang="en-GB" dirty="0" smtClean="0"/>
              <a:t>Intervention</a:t>
            </a:r>
          </a:p>
          <a:p>
            <a:pPr lvl="1"/>
            <a:r>
              <a:rPr lang="en-GB" dirty="0" smtClean="0"/>
              <a:t>Transition</a:t>
            </a:r>
          </a:p>
          <a:p>
            <a:r>
              <a:rPr lang="en-GB" dirty="0" smtClean="0"/>
              <a:t>Value sociolinguistics as a ‘way in’ to humanities and cultural work</a:t>
            </a:r>
          </a:p>
          <a:p>
            <a:r>
              <a:rPr lang="en-GB" dirty="0" smtClean="0"/>
              <a:t>Stay in touch!</a:t>
            </a:r>
          </a:p>
          <a:p>
            <a:endParaRPr lang="en-GB" dirty="0" smtClean="0"/>
          </a:p>
        </p:txBody>
      </p:sp>
    </p:spTree>
    <p:extLst>
      <p:ext uri="{BB962C8B-B14F-4D97-AF65-F5344CB8AC3E}">
        <p14:creationId xmlns:p14="http://schemas.microsoft.com/office/powerpoint/2010/main" val="57912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Resources and support</a:t>
            </a:r>
            <a:endParaRPr lang="en-GB" dirty="0"/>
          </a:p>
        </p:txBody>
      </p:sp>
      <p:sp>
        <p:nvSpPr>
          <p:cNvPr id="2" name="Text Placeholder 1"/>
          <p:cNvSpPr>
            <a:spLocks noGrp="1"/>
          </p:cNvSpPr>
          <p:nvPr>
            <p:ph type="body" idx="1"/>
          </p:nvPr>
        </p:nvSpPr>
        <p:spPr/>
        <p:txBody>
          <a:bodyPr/>
          <a:lstStyle/>
          <a:p>
            <a:r>
              <a:rPr lang="en-GB" dirty="0" smtClean="0"/>
              <a:t>Sarah Campbell </a:t>
            </a:r>
            <a:endParaRPr lang="en-GB" dirty="0"/>
          </a:p>
        </p:txBody>
      </p:sp>
      <p:sp>
        <p:nvSpPr>
          <p:cNvPr id="6" name="Text Placeholder 5"/>
          <p:cNvSpPr>
            <a:spLocks noGrp="1"/>
          </p:cNvSpPr>
          <p:nvPr>
            <p:ph type="body" sz="half" idx="3"/>
          </p:nvPr>
        </p:nvSpPr>
        <p:spPr/>
        <p:txBody>
          <a:bodyPr/>
          <a:lstStyle/>
          <a:p>
            <a:r>
              <a:rPr lang="en-GB" dirty="0" smtClean="0"/>
              <a:t>UKLO</a:t>
            </a:r>
            <a:endParaRPr lang="en-GB" dirty="0"/>
          </a:p>
        </p:txBody>
      </p:sp>
      <p:sp>
        <p:nvSpPr>
          <p:cNvPr id="5" name="Content Placeholder 4"/>
          <p:cNvSpPr>
            <a:spLocks noGrp="1"/>
          </p:cNvSpPr>
          <p:nvPr>
            <p:ph sz="quarter" idx="2"/>
          </p:nvPr>
        </p:nvSpPr>
        <p:spPr>
          <a:xfrm>
            <a:off x="107504" y="2492896"/>
            <a:ext cx="4040188" cy="1224136"/>
          </a:xfrm>
        </p:spPr>
        <p:txBody>
          <a:bodyPr>
            <a:normAutofit/>
          </a:bodyPr>
          <a:lstStyle/>
          <a:p>
            <a:r>
              <a:rPr lang="en-GB" sz="2000" dirty="0" smtClean="0">
                <a:solidFill>
                  <a:schemeClr val="accent1">
                    <a:lumMod val="75000"/>
                  </a:schemeClr>
                </a:solidFill>
                <a:hlinkClick r:id="rId2"/>
              </a:rPr>
              <a:t>akasarahcampbell@gmail.com</a:t>
            </a:r>
            <a:r>
              <a:rPr lang="en-GB" sz="2000" dirty="0" smtClean="0">
                <a:solidFill>
                  <a:schemeClr val="accent1">
                    <a:lumMod val="75000"/>
                  </a:schemeClr>
                </a:solidFill>
              </a:rPr>
              <a:t> </a:t>
            </a:r>
          </a:p>
          <a:p>
            <a:r>
              <a:rPr lang="en-GB" sz="2000" dirty="0" smtClean="0">
                <a:solidFill>
                  <a:schemeClr val="accent1">
                    <a:lumMod val="75000"/>
                  </a:schemeClr>
                </a:solidFill>
                <a:hlinkClick r:id="rId3"/>
              </a:rPr>
              <a:t>akasarahcampbell.weebly.co.uk</a:t>
            </a:r>
          </a:p>
          <a:p>
            <a:r>
              <a:rPr lang="en-GB" sz="2000" dirty="0" smtClean="0">
                <a:solidFill>
                  <a:schemeClr val="accent1">
                    <a:lumMod val="75000"/>
                  </a:schemeClr>
                </a:solidFill>
              </a:rPr>
              <a:t>Twitter @akasarahc </a:t>
            </a:r>
            <a:endParaRPr lang="en-GB" sz="2000" dirty="0">
              <a:solidFill>
                <a:schemeClr val="accent1">
                  <a:lumMod val="75000"/>
                </a:schemeClr>
              </a:solidFill>
            </a:endParaRPr>
          </a:p>
        </p:txBody>
      </p:sp>
      <p:sp>
        <p:nvSpPr>
          <p:cNvPr id="7" name="Content Placeholder 6"/>
          <p:cNvSpPr>
            <a:spLocks noGrp="1"/>
          </p:cNvSpPr>
          <p:nvPr>
            <p:ph sz="quarter" idx="4"/>
          </p:nvPr>
        </p:nvSpPr>
        <p:spPr>
          <a:xfrm>
            <a:off x="4139952" y="2492896"/>
            <a:ext cx="4896544" cy="3845720"/>
          </a:xfrm>
        </p:spPr>
        <p:txBody>
          <a:bodyPr>
            <a:normAutofit/>
          </a:bodyPr>
          <a:lstStyle/>
          <a:p>
            <a:r>
              <a:rPr lang="en-GB" sz="1800" dirty="0" smtClean="0">
                <a:hlinkClick r:id="rId4"/>
              </a:rPr>
              <a:t>www.uklo.org/about/contact</a:t>
            </a:r>
            <a:endParaRPr lang="en-GB" sz="1800" dirty="0" smtClean="0"/>
          </a:p>
          <a:p>
            <a:r>
              <a:rPr lang="en-GB" sz="1800" dirty="0" smtClean="0">
                <a:hlinkClick r:id="rId5"/>
              </a:rPr>
              <a:t>www.facebook.com/UKLinguisticsOlympiad</a:t>
            </a:r>
            <a:endParaRPr lang="en-GB" sz="1800" dirty="0" smtClean="0"/>
          </a:p>
          <a:p>
            <a:r>
              <a:rPr lang="en-GB" sz="1800" dirty="0" smtClean="0">
                <a:hlinkClick r:id="rId6"/>
              </a:rPr>
              <a:t>@UKLingOlympiad </a:t>
            </a:r>
            <a:endParaRPr lang="en-GB" sz="1800" dirty="0"/>
          </a:p>
        </p:txBody>
      </p:sp>
    </p:spTree>
    <p:extLst>
      <p:ext uri="{BB962C8B-B14F-4D97-AF65-F5344CB8AC3E}">
        <p14:creationId xmlns:p14="http://schemas.microsoft.com/office/powerpoint/2010/main" val="1079069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188640"/>
            <a:ext cx="8229600" cy="710952"/>
          </a:xfrm>
        </p:spPr>
        <p:txBody>
          <a:bodyPr>
            <a:normAutofit/>
          </a:bodyPr>
          <a:lstStyle/>
          <a:p>
            <a:pPr algn="ctr"/>
            <a:r>
              <a:rPr lang="en-GB" sz="2400" dirty="0" smtClean="0"/>
              <a:t>Resources and support </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065462"/>
              </p:ext>
            </p:extLst>
          </p:nvPr>
        </p:nvGraphicFramePr>
        <p:xfrm>
          <a:off x="107504" y="942121"/>
          <a:ext cx="8928992" cy="5852160"/>
        </p:xfrm>
        <a:graphic>
          <a:graphicData uri="http://schemas.openxmlformats.org/drawingml/2006/table">
            <a:tbl>
              <a:tblPr firstRow="1" bandRow="1">
                <a:tableStyleId>{5940675A-B579-460E-94D1-54222C63F5DA}</a:tableStyleId>
              </a:tblPr>
              <a:tblGrid>
                <a:gridCol w="3659423"/>
                <a:gridCol w="5269569"/>
              </a:tblGrid>
              <a:tr h="28803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350" dirty="0" smtClean="0"/>
                        <a:t>United Kingdom Linguistics Olympiad (UKLO) and UKLO</a:t>
                      </a:r>
                      <a:r>
                        <a:rPr lang="en-GB" sz="1350" baseline="0" dirty="0" smtClean="0"/>
                        <a:t> Breakthrough Workout </a:t>
                      </a:r>
                      <a:endParaRPr lang="en-GB" sz="1350" dirty="0" smtClean="0"/>
                    </a:p>
                    <a:p>
                      <a:endParaRPr lang="en-GB" sz="135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350" dirty="0" smtClean="0">
                          <a:solidFill>
                            <a:schemeClr val="accent1"/>
                          </a:solidFill>
                          <a:hlinkClick r:id="rId3"/>
                        </a:rPr>
                        <a:t>http://www.uklo.org</a:t>
                      </a:r>
                      <a:endParaRPr lang="en-GB" sz="1350" dirty="0" smtClean="0">
                        <a:solidFill>
                          <a:schemeClr val="accent1"/>
                        </a:solidFill>
                        <a:hlinkClick r:id="rId4"/>
                      </a:endParaRPr>
                    </a:p>
                    <a:p>
                      <a:pPr marL="0" marR="0" indent="0" defTabSz="914400" eaLnBrk="1" fontAlgn="auto" latinLnBrk="0" hangingPunct="1">
                        <a:lnSpc>
                          <a:spcPct val="100000"/>
                        </a:lnSpc>
                        <a:spcBef>
                          <a:spcPts val="0"/>
                        </a:spcBef>
                        <a:spcAft>
                          <a:spcPts val="0"/>
                        </a:spcAft>
                        <a:buClrTx/>
                        <a:buSzTx/>
                        <a:buFontTx/>
                        <a:buNone/>
                        <a:tabLst/>
                        <a:defRPr/>
                      </a:pPr>
                      <a:endParaRPr lang="en-GB" sz="1350" dirty="0" smtClean="0">
                        <a:solidFill>
                          <a:schemeClr val="accent1"/>
                        </a:solidFill>
                        <a:hlinkClick r:id="rId4"/>
                      </a:endParaRPr>
                    </a:p>
                    <a:p>
                      <a:pPr marL="0" marR="0" indent="0" defTabSz="914400" eaLnBrk="1" fontAlgn="auto" latinLnBrk="0" hangingPunct="1">
                        <a:lnSpc>
                          <a:spcPct val="100000"/>
                        </a:lnSpc>
                        <a:spcBef>
                          <a:spcPts val="0"/>
                        </a:spcBef>
                        <a:spcAft>
                          <a:spcPts val="0"/>
                        </a:spcAft>
                        <a:buClrTx/>
                        <a:buSzTx/>
                        <a:buFontTx/>
                        <a:buNone/>
                        <a:tabLst/>
                        <a:defRPr/>
                      </a:pPr>
                      <a:r>
                        <a:rPr lang="en-GB" sz="1350" dirty="0" smtClean="0">
                          <a:solidFill>
                            <a:schemeClr val="accent1"/>
                          </a:solidFill>
                          <a:hlinkClick r:id="rId4"/>
                        </a:rPr>
                        <a:t>http://www.uklo.org/breakthrough-workout</a:t>
                      </a:r>
                      <a:r>
                        <a:rPr lang="en-GB" sz="1350" dirty="0" smtClean="0">
                          <a:solidFill>
                            <a:schemeClr val="accent1"/>
                          </a:solidFill>
                        </a:rPr>
                        <a:t> </a:t>
                      </a:r>
                    </a:p>
                    <a:p>
                      <a:endParaRPr lang="en-GB" sz="1350" dirty="0">
                        <a:solidFill>
                          <a:schemeClr val="accent1"/>
                        </a:solidFill>
                      </a:endParaRPr>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50" dirty="0" smtClean="0"/>
                        <a:t>Global Communications Key Stage</a:t>
                      </a:r>
                      <a:r>
                        <a:rPr lang="en-GB" sz="1350" baseline="0" dirty="0" smtClean="0"/>
                        <a:t> 3 </a:t>
                      </a:r>
                      <a:r>
                        <a:rPr lang="en-GB" sz="1350" dirty="0" smtClean="0"/>
                        <a:t>Linguistics</a:t>
                      </a:r>
                      <a:r>
                        <a:rPr lang="en-GB" sz="1350" baseline="0" dirty="0" smtClean="0"/>
                        <a:t> Course</a:t>
                      </a:r>
                      <a:endParaRPr lang="en-GB" sz="135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50" dirty="0" smtClean="0">
                          <a:solidFill>
                            <a:schemeClr val="accent1"/>
                          </a:solidFill>
                          <a:hlinkClick r:id="rId5"/>
                        </a:rPr>
                        <a:t>http://globalcommseducation.weebly.com/</a:t>
                      </a:r>
                      <a:r>
                        <a:rPr lang="en-GB" sz="1350" dirty="0" smtClean="0">
                          <a:solidFill>
                            <a:schemeClr val="accent1"/>
                          </a:solidFill>
                        </a:rPr>
                        <a:t> </a:t>
                      </a:r>
                    </a:p>
                  </a:txBody>
                  <a:tcPr/>
                </a:tc>
              </a:tr>
              <a:tr h="288032">
                <a:tc>
                  <a:txBody>
                    <a:bodyPr/>
                    <a:lstStyle/>
                    <a:p>
                      <a:r>
                        <a:rPr lang="en-GB" sz="1350" dirty="0" smtClean="0"/>
                        <a:t>Kristin</a:t>
                      </a:r>
                      <a:r>
                        <a:rPr lang="en-GB" sz="1350" baseline="0" dirty="0" smtClean="0"/>
                        <a:t> Denham’s Linguistics in K-12 Education links page</a:t>
                      </a:r>
                      <a:endParaRPr lang="en-GB" sz="1350" dirty="0"/>
                    </a:p>
                  </a:txBody>
                  <a:tcPr/>
                </a:tc>
                <a:tc>
                  <a:txBody>
                    <a:bodyPr/>
                    <a:lstStyle/>
                    <a:p>
                      <a:r>
                        <a:rPr lang="en-GB" sz="1350" dirty="0" smtClean="0">
                          <a:solidFill>
                            <a:schemeClr val="accent1"/>
                          </a:solidFill>
                          <a:hlinkClick r:id="rId6"/>
                        </a:rPr>
                        <a:t>http://www.kristindenham.net/#!ling-in-ed/c1sju</a:t>
                      </a:r>
                      <a:r>
                        <a:rPr lang="en-GB" sz="1350" dirty="0" smtClean="0">
                          <a:solidFill>
                            <a:schemeClr val="accent1"/>
                          </a:solidFill>
                        </a:rPr>
                        <a:t> </a:t>
                      </a:r>
                      <a:endParaRPr lang="en-GB" sz="1350" dirty="0">
                        <a:solidFill>
                          <a:schemeClr val="accent1"/>
                        </a:solidFill>
                      </a:endParaRPr>
                    </a:p>
                  </a:txBody>
                  <a:tcPr/>
                </a:tc>
              </a:tr>
              <a:tr h="370840">
                <a:tc>
                  <a:txBody>
                    <a:bodyPr/>
                    <a:lstStyle/>
                    <a:p>
                      <a:r>
                        <a:rPr lang="en-GB" sz="1350" dirty="0" smtClean="0"/>
                        <a:t>Western</a:t>
                      </a:r>
                      <a:r>
                        <a:rPr lang="en-GB" sz="1350" baseline="0" dirty="0" smtClean="0"/>
                        <a:t> Washington University (Kristin Denham) Linguistics in Education resources</a:t>
                      </a:r>
                      <a:endParaRPr lang="en-GB" sz="1350" dirty="0"/>
                    </a:p>
                  </a:txBody>
                  <a:tcPr/>
                </a:tc>
                <a:tc>
                  <a:txBody>
                    <a:bodyPr/>
                    <a:lstStyle/>
                    <a:p>
                      <a:r>
                        <a:rPr lang="en-GB" sz="1350" dirty="0" smtClean="0">
                          <a:solidFill>
                            <a:schemeClr val="accent1"/>
                          </a:solidFill>
                          <a:hlinkClick r:id="rId7"/>
                        </a:rPr>
                        <a:t>http://www.teachling.wwu.edu/</a:t>
                      </a:r>
                      <a:r>
                        <a:rPr lang="en-GB" sz="1350" dirty="0" smtClean="0">
                          <a:solidFill>
                            <a:schemeClr val="accent1"/>
                          </a:solidFill>
                        </a:rPr>
                        <a:t> </a:t>
                      </a:r>
                      <a:endParaRPr lang="en-GB" sz="1350" dirty="0">
                        <a:solidFill>
                          <a:schemeClr val="accent1"/>
                        </a:solidFill>
                      </a:endParaRPr>
                    </a:p>
                  </a:txBody>
                  <a:tcPr/>
                </a:tc>
              </a:tr>
              <a:tr h="267072">
                <a:tc>
                  <a:txBody>
                    <a:bodyPr/>
                    <a:lstStyle/>
                    <a:p>
                      <a:r>
                        <a:rPr lang="en-GB" sz="1350" dirty="0" smtClean="0"/>
                        <a:t>Kristin Denham’s Exploring Languages resources page</a:t>
                      </a:r>
                      <a:endParaRPr lang="en-GB" sz="1350" dirty="0"/>
                    </a:p>
                  </a:txBody>
                  <a:tcPr/>
                </a:tc>
                <a:tc>
                  <a:txBody>
                    <a:bodyPr/>
                    <a:lstStyle/>
                    <a:p>
                      <a:r>
                        <a:rPr lang="en-GB" sz="1350" dirty="0" smtClean="0">
                          <a:solidFill>
                            <a:schemeClr val="accent1"/>
                          </a:solidFill>
                          <a:hlinkClick r:id="rId8"/>
                        </a:rPr>
                        <a:t>http://www.explorelanguage.org/</a:t>
                      </a:r>
                      <a:r>
                        <a:rPr lang="en-GB" sz="1350" dirty="0" smtClean="0">
                          <a:solidFill>
                            <a:schemeClr val="accent1"/>
                          </a:solidFill>
                        </a:rPr>
                        <a:t> </a:t>
                      </a:r>
                      <a:endParaRPr lang="en-GB" sz="1350" dirty="0">
                        <a:solidFill>
                          <a:schemeClr val="accent1"/>
                        </a:solidFill>
                      </a:endParaRPr>
                    </a:p>
                  </a:txBody>
                  <a:tcPr/>
                </a:tc>
              </a:tr>
              <a:tr h="267072">
                <a:tc>
                  <a:txBody>
                    <a:bodyPr/>
                    <a:lstStyle/>
                    <a:p>
                      <a:r>
                        <a:rPr lang="en-GB" sz="1350" dirty="0" smtClean="0"/>
                        <a:t>Association</a:t>
                      </a:r>
                      <a:r>
                        <a:rPr lang="en-GB" sz="1350" baseline="0" dirty="0" smtClean="0"/>
                        <a:t> of School and College Leaders / Peter </a:t>
                      </a:r>
                      <a:r>
                        <a:rPr lang="en-GB" sz="1350" baseline="0" dirty="0" err="1" smtClean="0"/>
                        <a:t>Downes</a:t>
                      </a:r>
                      <a:r>
                        <a:rPr lang="en-GB" sz="1350" baseline="0" dirty="0" smtClean="0"/>
                        <a:t> Discovering Language Multi Language Awareness Programme</a:t>
                      </a:r>
                      <a:endParaRPr lang="en-GB" sz="1350" dirty="0"/>
                    </a:p>
                  </a:txBody>
                  <a:tcPr/>
                </a:tc>
                <a:tc>
                  <a:txBody>
                    <a:bodyPr/>
                    <a:lstStyle/>
                    <a:p>
                      <a:r>
                        <a:rPr lang="en-GB" sz="1350" dirty="0" smtClean="0">
                          <a:solidFill>
                            <a:schemeClr val="accent1"/>
                          </a:solidFill>
                          <a:hlinkClick r:id="rId9"/>
                        </a:rPr>
                        <a:t>http://sha.org.uk/Home/About_us/Projects/Discovering_language/Discovering_language/</a:t>
                      </a:r>
                      <a:r>
                        <a:rPr lang="en-GB" sz="1350" dirty="0" smtClean="0">
                          <a:solidFill>
                            <a:schemeClr val="accent1"/>
                          </a:solidFill>
                        </a:rPr>
                        <a:t> </a:t>
                      </a:r>
                      <a:endParaRPr lang="en-GB" sz="1350" dirty="0">
                        <a:solidFill>
                          <a:schemeClr val="accent1"/>
                        </a:solidFill>
                      </a:endParaRPr>
                    </a:p>
                  </a:txBody>
                  <a:tcPr/>
                </a:tc>
              </a:tr>
              <a:tr h="267072">
                <a:tc>
                  <a:txBody>
                    <a:bodyPr/>
                    <a:lstStyle/>
                    <a:p>
                      <a:r>
                        <a:rPr lang="en-GB" sz="1350" dirty="0" smtClean="0"/>
                        <a:t>University</a:t>
                      </a:r>
                      <a:r>
                        <a:rPr lang="en-GB" sz="1350" baseline="0" dirty="0" smtClean="0"/>
                        <a:t> of Glasgow Language into Languages Teaching (LILT) project and resources</a:t>
                      </a:r>
                      <a:endParaRPr lang="en-GB" sz="1350" dirty="0"/>
                    </a:p>
                  </a:txBody>
                  <a:tcPr/>
                </a:tc>
                <a:tc>
                  <a:txBody>
                    <a:bodyPr/>
                    <a:lstStyle/>
                    <a:p>
                      <a:r>
                        <a:rPr lang="en-GB" sz="1350" dirty="0" smtClean="0">
                          <a:solidFill>
                            <a:schemeClr val="accent1"/>
                          </a:solidFill>
                          <a:hlinkClick r:id="rId10"/>
                        </a:rPr>
                        <a:t>http://www.arts.gla.ac.uk/STELLA/LILT/frameset.htm</a:t>
                      </a:r>
                      <a:r>
                        <a:rPr lang="en-GB" sz="1350" dirty="0" smtClean="0">
                          <a:solidFill>
                            <a:schemeClr val="accent1"/>
                          </a:solidFill>
                        </a:rPr>
                        <a:t> </a:t>
                      </a:r>
                      <a:endParaRPr lang="en-GB" sz="1350" dirty="0">
                        <a:solidFill>
                          <a:schemeClr val="accent1"/>
                        </a:solidFill>
                      </a:endParaRPr>
                    </a:p>
                  </a:txBody>
                  <a:tcPr/>
                </a:tc>
              </a:tr>
              <a:tr h="267072">
                <a:tc>
                  <a:txBody>
                    <a:bodyPr/>
                    <a:lstStyle/>
                    <a:p>
                      <a:r>
                        <a:rPr lang="en-GB" sz="1350" dirty="0" smtClean="0"/>
                        <a:t>Lingo</a:t>
                      </a:r>
                      <a:r>
                        <a:rPr lang="en-GB" sz="1350" baseline="0" dirty="0" smtClean="0"/>
                        <a:t> Magazine</a:t>
                      </a:r>
                      <a:endParaRPr lang="en-GB" sz="1350" dirty="0"/>
                    </a:p>
                  </a:txBody>
                  <a:tcPr/>
                </a:tc>
                <a:tc>
                  <a:txBody>
                    <a:bodyPr/>
                    <a:lstStyle/>
                    <a:p>
                      <a:r>
                        <a:rPr lang="en-GB" sz="1350" dirty="0" smtClean="0">
                          <a:solidFill>
                            <a:schemeClr val="accent1"/>
                          </a:solidFill>
                          <a:hlinkClick r:id="rId11"/>
                        </a:rPr>
                        <a:t>http://www.lingozine.com/</a:t>
                      </a:r>
                      <a:r>
                        <a:rPr lang="en-GB" sz="1350" dirty="0" smtClean="0">
                          <a:solidFill>
                            <a:schemeClr val="accent1"/>
                          </a:solidFill>
                        </a:rPr>
                        <a:t> </a:t>
                      </a:r>
                      <a:r>
                        <a:rPr lang="en-GB" sz="1350" dirty="0" smtClean="0">
                          <a:solidFill>
                            <a:schemeClr val="tx1"/>
                          </a:solidFill>
                        </a:rPr>
                        <a:t>/</a:t>
                      </a:r>
                      <a:r>
                        <a:rPr lang="en-GB" sz="1350" dirty="0" smtClean="0">
                          <a:solidFill>
                            <a:schemeClr val="accent1"/>
                          </a:solidFill>
                        </a:rPr>
                        <a:t> </a:t>
                      </a:r>
                      <a:r>
                        <a:rPr lang="en-GB" sz="1350" dirty="0" smtClean="0">
                          <a:solidFill>
                            <a:schemeClr val="accent1"/>
                          </a:solidFill>
                          <a:hlinkClick r:id="rId12"/>
                        </a:rPr>
                        <a:t>http://www.lingozine.com/read-a-free-issue.html</a:t>
                      </a:r>
                      <a:r>
                        <a:rPr lang="en-GB" sz="1350" dirty="0" smtClean="0">
                          <a:solidFill>
                            <a:schemeClr val="accent1"/>
                          </a:solidFill>
                        </a:rPr>
                        <a:t> </a:t>
                      </a:r>
                      <a:endParaRPr lang="en-GB" sz="1350" dirty="0">
                        <a:solidFill>
                          <a:schemeClr val="accent1"/>
                        </a:solidFill>
                      </a:endParaRPr>
                    </a:p>
                  </a:txBody>
                  <a:tcPr/>
                </a:tc>
              </a:tr>
              <a:tr h="267072">
                <a:tc>
                  <a:txBody>
                    <a:bodyPr/>
                    <a:lstStyle/>
                    <a:p>
                      <a:r>
                        <a:rPr lang="en-GB" sz="1350" dirty="0" smtClean="0"/>
                        <a:t>Linguistics Glossary</a:t>
                      </a:r>
                      <a:endParaRPr lang="en-GB" sz="1350" dirty="0"/>
                    </a:p>
                  </a:txBody>
                  <a:tcPr/>
                </a:tc>
                <a:tc>
                  <a:txBody>
                    <a:bodyPr/>
                    <a:lstStyle/>
                    <a:p>
                      <a:r>
                        <a:rPr lang="en-GB" sz="1350" dirty="0" smtClean="0">
                          <a:solidFill>
                            <a:schemeClr val="accent1"/>
                          </a:solidFill>
                          <a:hlinkClick r:id="rId13"/>
                        </a:rPr>
                        <a:t>http://www.englishbiz.co.uk/grammar/main_files/definitionsa-m.htm#Head</a:t>
                      </a:r>
                      <a:r>
                        <a:rPr lang="en-GB" sz="1350" dirty="0" smtClean="0">
                          <a:solidFill>
                            <a:schemeClr val="accent1"/>
                          </a:solidFill>
                        </a:rPr>
                        <a:t> </a:t>
                      </a:r>
                    </a:p>
                  </a:txBody>
                  <a:tcPr/>
                </a:tc>
              </a:tr>
              <a:tr h="267072">
                <a:tc>
                  <a:txBody>
                    <a:bodyPr/>
                    <a:lstStyle/>
                    <a:p>
                      <a:r>
                        <a:rPr lang="en-GB" sz="1350" dirty="0" smtClean="0"/>
                        <a:t>Ian</a:t>
                      </a:r>
                      <a:r>
                        <a:rPr lang="en-GB" sz="1350" baseline="0" dirty="0" smtClean="0"/>
                        <a:t> Cushing (UKLO) presentation on using linguistics puzzles in English teaching </a:t>
                      </a:r>
                      <a:endParaRPr lang="en-GB" sz="1350" dirty="0"/>
                    </a:p>
                  </a:txBody>
                  <a:tcPr/>
                </a:tc>
                <a:tc>
                  <a:txBody>
                    <a:bodyPr/>
                    <a:lstStyle/>
                    <a:p>
                      <a:r>
                        <a:rPr lang="en-GB" sz="1350" dirty="0" smtClean="0">
                          <a:solidFill>
                            <a:schemeClr val="accent1"/>
                          </a:solidFill>
                          <a:hlinkClick r:id="rId14"/>
                        </a:rPr>
                        <a:t>http://www.academia.edu/13343011/Cushing_I._2015_._Linguistics_puzzles_and_English_teaching._NATE_Newcastle</a:t>
                      </a:r>
                      <a:r>
                        <a:rPr lang="en-GB" sz="1350" dirty="0" smtClean="0">
                          <a:solidFill>
                            <a:schemeClr val="accent1"/>
                          </a:solidFill>
                        </a:rPr>
                        <a:t> </a:t>
                      </a:r>
                    </a:p>
                  </a:txBody>
                  <a:tcPr/>
                </a:tc>
              </a:tr>
            </a:tbl>
          </a:graphicData>
        </a:graphic>
      </p:graphicFrame>
    </p:spTree>
    <p:extLst>
      <p:ext uri="{BB962C8B-B14F-4D97-AF65-F5344CB8AC3E}">
        <p14:creationId xmlns:p14="http://schemas.microsoft.com/office/powerpoint/2010/main" val="411562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session…</a:t>
            </a:r>
            <a:endParaRPr lang="en-GB"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GB" sz="3200" b="1" dirty="0" smtClean="0"/>
              <a:t>Linguistics – what </a:t>
            </a:r>
            <a:r>
              <a:rPr lang="en-GB" sz="3200" dirty="0" smtClean="0"/>
              <a:t>and </a:t>
            </a:r>
            <a:r>
              <a:rPr lang="en-GB" sz="3200" b="1" dirty="0" smtClean="0"/>
              <a:t>why</a:t>
            </a:r>
            <a:r>
              <a:rPr lang="en-GB" sz="3200" dirty="0" smtClean="0"/>
              <a:t>?</a:t>
            </a:r>
          </a:p>
          <a:p>
            <a:pPr>
              <a:lnSpc>
                <a:spcPct val="150000"/>
              </a:lnSpc>
            </a:pPr>
            <a:r>
              <a:rPr lang="en-GB" sz="3200" b="1" dirty="0" smtClean="0"/>
              <a:t>Linguistics every day </a:t>
            </a:r>
            <a:r>
              <a:rPr lang="en-GB" sz="3200" dirty="0" smtClean="0"/>
              <a:t>– enhancing MFL teaching by encouraging pupils to think like linguists!</a:t>
            </a:r>
          </a:p>
          <a:p>
            <a:pPr>
              <a:lnSpc>
                <a:spcPct val="150000"/>
              </a:lnSpc>
            </a:pPr>
            <a:r>
              <a:rPr lang="en-GB" sz="3200" b="1" dirty="0" smtClean="0"/>
              <a:t>MFL and beyond </a:t>
            </a:r>
            <a:r>
              <a:rPr lang="en-GB" sz="3200" dirty="0" smtClean="0"/>
              <a:t>– using linguistics for ‘cross-linguistic’ collaboration, enrichment and intervention, and broader cross-curricular work.</a:t>
            </a:r>
          </a:p>
          <a:p>
            <a:pPr>
              <a:lnSpc>
                <a:spcPct val="150000"/>
              </a:lnSpc>
            </a:pPr>
            <a:r>
              <a:rPr lang="en-GB" sz="3200" b="1" dirty="0" smtClean="0"/>
              <a:t>Resources</a:t>
            </a:r>
            <a:r>
              <a:rPr lang="en-GB" sz="3200" dirty="0" smtClean="0"/>
              <a:t> and support.</a:t>
            </a:r>
            <a:endParaRPr lang="en-GB" sz="3200" dirty="0"/>
          </a:p>
        </p:txBody>
      </p:sp>
    </p:spTree>
    <p:extLst>
      <p:ext uri="{BB962C8B-B14F-4D97-AF65-F5344CB8AC3E}">
        <p14:creationId xmlns:p14="http://schemas.microsoft.com/office/powerpoint/2010/main" val="102395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209" y="188640"/>
            <a:ext cx="8305800" cy="1143000"/>
          </a:xfrm>
        </p:spPr>
        <p:txBody>
          <a:bodyPr/>
          <a:lstStyle/>
          <a:p>
            <a:pPr algn="ctr"/>
            <a:r>
              <a:rPr lang="en-GB" dirty="0" smtClean="0"/>
              <a:t>What…?</a:t>
            </a:r>
            <a:endParaRPr lang="en-GB" dirty="0"/>
          </a:p>
        </p:txBody>
      </p:sp>
      <p:grpSp>
        <p:nvGrpSpPr>
          <p:cNvPr id="16" name="Group 15"/>
          <p:cNvGrpSpPr/>
          <p:nvPr/>
        </p:nvGrpSpPr>
        <p:grpSpPr>
          <a:xfrm>
            <a:off x="2483768" y="1566664"/>
            <a:ext cx="4248473" cy="4278830"/>
            <a:chOff x="2389854" y="1902566"/>
            <a:chExt cx="4248473" cy="427883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4478" t="1656" r="12280" b="1497"/>
            <a:stretch/>
          </p:blipFill>
          <p:spPr>
            <a:xfrm>
              <a:off x="2389854" y="1902566"/>
              <a:ext cx="4248473" cy="4278830"/>
            </a:xfrm>
            <a:prstGeom prst="rect">
              <a:avLst/>
            </a:prstGeom>
          </p:spPr>
        </p:pic>
        <p:sp>
          <p:nvSpPr>
            <p:cNvPr id="9" name="TextBox 8"/>
            <p:cNvSpPr txBox="1"/>
            <p:nvPr/>
          </p:nvSpPr>
          <p:spPr>
            <a:xfrm>
              <a:off x="3100940" y="2802692"/>
              <a:ext cx="1233130" cy="646331"/>
            </a:xfrm>
            <a:prstGeom prst="rect">
              <a:avLst/>
            </a:prstGeom>
            <a:noFill/>
          </p:spPr>
          <p:txBody>
            <a:bodyPr wrap="square" rtlCol="0">
              <a:spAutoFit/>
            </a:bodyPr>
            <a:lstStyle/>
            <a:p>
              <a:pPr algn="ctr"/>
              <a:r>
                <a:rPr lang="en-GB" b="1" dirty="0" smtClean="0">
                  <a:ea typeface="MingLiU_HKSCS-ExtB" panose="02020500000000000000" pitchFamily="18" charset="-120"/>
                  <a:cs typeface="MV Boli" panose="02000500030200090000" pitchFamily="2" charset="0"/>
                </a:rPr>
                <a:t>Language</a:t>
              </a:r>
            </a:p>
            <a:p>
              <a:pPr algn="ctr"/>
              <a:r>
                <a:rPr lang="en-GB" b="1" dirty="0" smtClean="0">
                  <a:ea typeface="MingLiU_HKSCS-ExtB" panose="02020500000000000000" pitchFamily="18" charset="-120"/>
                  <a:cs typeface="MV Boli" panose="02000500030200090000" pitchFamily="2" charset="0"/>
                </a:rPr>
                <a:t>Systems</a:t>
              </a:r>
              <a:endParaRPr lang="en-GB" b="1" dirty="0">
                <a:ea typeface="MingLiU_HKSCS-ExtB" panose="02020500000000000000" pitchFamily="18" charset="-120"/>
                <a:cs typeface="MV Boli" panose="02000500030200090000" pitchFamily="2" charset="0"/>
              </a:endParaRPr>
            </a:p>
          </p:txBody>
        </p:sp>
        <p:sp>
          <p:nvSpPr>
            <p:cNvPr id="12" name="TextBox 11"/>
            <p:cNvSpPr txBox="1"/>
            <p:nvPr/>
          </p:nvSpPr>
          <p:spPr>
            <a:xfrm>
              <a:off x="4794650" y="3055694"/>
              <a:ext cx="1267612" cy="369332"/>
            </a:xfrm>
            <a:prstGeom prst="rect">
              <a:avLst/>
            </a:prstGeom>
            <a:noFill/>
          </p:spPr>
          <p:txBody>
            <a:bodyPr wrap="square" rtlCol="0">
              <a:spAutoFit/>
            </a:bodyPr>
            <a:lstStyle/>
            <a:p>
              <a:pPr algn="ctr"/>
              <a:r>
                <a:rPr lang="en-GB" b="1" dirty="0" smtClean="0">
                  <a:cs typeface="MV Boli" panose="02000500030200090000" pitchFamily="2" charset="0"/>
                </a:rPr>
                <a:t>Grammar</a:t>
              </a:r>
              <a:endParaRPr lang="en-GB" b="1" dirty="0">
                <a:cs typeface="MV Boli" panose="02000500030200090000" pitchFamily="2" charset="0"/>
              </a:endParaRPr>
            </a:p>
          </p:txBody>
        </p:sp>
        <p:sp>
          <p:nvSpPr>
            <p:cNvPr id="13" name="TextBox 12"/>
            <p:cNvSpPr txBox="1"/>
            <p:nvPr/>
          </p:nvSpPr>
          <p:spPr>
            <a:xfrm>
              <a:off x="2832922" y="4494437"/>
              <a:ext cx="1224136" cy="646331"/>
            </a:xfrm>
            <a:prstGeom prst="rect">
              <a:avLst/>
            </a:prstGeom>
            <a:noFill/>
          </p:spPr>
          <p:txBody>
            <a:bodyPr wrap="square" rtlCol="0">
              <a:spAutoFit/>
            </a:bodyPr>
            <a:lstStyle/>
            <a:p>
              <a:pPr algn="ctr"/>
              <a:r>
                <a:rPr lang="en-GB" b="1" dirty="0" smtClean="0">
                  <a:cs typeface="MV Boli" panose="02000500030200090000" pitchFamily="2" charset="0"/>
                </a:rPr>
                <a:t>Language Varieties</a:t>
              </a:r>
              <a:endParaRPr lang="en-GB" b="1" dirty="0">
                <a:cs typeface="MV Boli" panose="02000500030200090000" pitchFamily="2" charset="0"/>
              </a:endParaRPr>
            </a:p>
          </p:txBody>
        </p:sp>
        <p:sp>
          <p:nvSpPr>
            <p:cNvPr id="14" name="TextBox 13"/>
            <p:cNvSpPr txBox="1"/>
            <p:nvPr/>
          </p:nvSpPr>
          <p:spPr>
            <a:xfrm>
              <a:off x="4334948" y="4494437"/>
              <a:ext cx="1405035" cy="1200329"/>
            </a:xfrm>
            <a:prstGeom prst="rect">
              <a:avLst/>
            </a:prstGeom>
            <a:noFill/>
          </p:spPr>
          <p:txBody>
            <a:bodyPr wrap="square" rtlCol="0">
              <a:spAutoFit/>
            </a:bodyPr>
            <a:lstStyle/>
            <a:p>
              <a:pPr algn="ctr"/>
              <a:r>
                <a:rPr lang="en-GB" b="1" dirty="0" smtClean="0">
                  <a:cs typeface="MV Boli" panose="02000500030200090000" pitchFamily="2" charset="0"/>
                </a:rPr>
                <a:t>Vocabulary and Language Change</a:t>
              </a:r>
              <a:endParaRPr lang="en-GB" b="1" dirty="0">
                <a:cs typeface="MV Boli" panose="02000500030200090000" pitchFamily="2" charset="0"/>
              </a:endParaRPr>
            </a:p>
          </p:txBody>
        </p:sp>
      </p:grpSp>
      <p:sp>
        <p:nvSpPr>
          <p:cNvPr id="17" name="TextBox 16"/>
          <p:cNvSpPr txBox="1"/>
          <p:nvPr/>
        </p:nvSpPr>
        <p:spPr>
          <a:xfrm>
            <a:off x="254425" y="1888795"/>
            <a:ext cx="2072140" cy="1200329"/>
          </a:xfrm>
          <a:prstGeom prst="rect">
            <a:avLst/>
          </a:prstGeom>
          <a:noFill/>
          <a:ln w="22225">
            <a:solidFill>
              <a:srgbClr val="FF0066"/>
            </a:solidFill>
            <a:round/>
          </a:ln>
          <a:effectLst/>
        </p:spPr>
        <p:txBody>
          <a:bodyPr wrap="square" rtlCol="0">
            <a:spAutoFit/>
          </a:bodyPr>
          <a:lstStyle/>
          <a:p>
            <a:pPr marL="285750" indent="-285750">
              <a:buFont typeface="Arial" panose="020B0604020202020204" pitchFamily="34" charset="0"/>
              <a:buChar char="•"/>
            </a:pPr>
            <a:r>
              <a:rPr lang="en-GB" dirty="0" smtClean="0"/>
              <a:t>Phonetics</a:t>
            </a:r>
          </a:p>
          <a:p>
            <a:pPr marL="285750" indent="-285750">
              <a:buFont typeface="Arial" panose="020B0604020202020204" pitchFamily="34" charset="0"/>
              <a:buChar char="•"/>
            </a:pPr>
            <a:r>
              <a:rPr lang="en-GB" dirty="0" smtClean="0"/>
              <a:t>Orthography</a:t>
            </a:r>
          </a:p>
          <a:p>
            <a:pPr marL="285750" indent="-285750">
              <a:buFont typeface="Arial" panose="020B0604020202020204" pitchFamily="34" charset="0"/>
              <a:buChar char="•"/>
            </a:pPr>
            <a:r>
              <a:rPr lang="en-GB" dirty="0" smtClean="0"/>
              <a:t>Language acquisition </a:t>
            </a:r>
          </a:p>
        </p:txBody>
      </p:sp>
      <p:sp>
        <p:nvSpPr>
          <p:cNvPr id="18" name="TextBox 17"/>
          <p:cNvSpPr txBox="1"/>
          <p:nvPr/>
        </p:nvSpPr>
        <p:spPr>
          <a:xfrm>
            <a:off x="267610" y="3706079"/>
            <a:ext cx="2072141" cy="1754326"/>
          </a:xfrm>
          <a:prstGeom prst="rect">
            <a:avLst/>
          </a:prstGeom>
          <a:noFill/>
          <a:ln w="22225">
            <a:solidFill>
              <a:srgbClr val="FFC000"/>
            </a:solidFill>
            <a:round/>
          </a:ln>
          <a:effectLst/>
        </p:spPr>
        <p:txBody>
          <a:bodyPr wrap="square" rtlCol="0">
            <a:spAutoFit/>
          </a:bodyPr>
          <a:lstStyle/>
          <a:p>
            <a:pPr marL="285750" indent="-285750">
              <a:buFont typeface="Arial" panose="020B0604020202020204" pitchFamily="34" charset="0"/>
              <a:buChar char="•"/>
            </a:pPr>
            <a:r>
              <a:rPr lang="en-GB" dirty="0" smtClean="0"/>
              <a:t>Speech and writing</a:t>
            </a:r>
          </a:p>
          <a:p>
            <a:pPr marL="285750" indent="-285750">
              <a:buFont typeface="Arial" panose="020B0604020202020204" pitchFamily="34" charset="0"/>
              <a:buChar char="•"/>
            </a:pPr>
            <a:r>
              <a:rPr lang="en-GB" dirty="0" smtClean="0"/>
              <a:t>Accents and dialects</a:t>
            </a:r>
          </a:p>
          <a:p>
            <a:pPr marL="285750" indent="-285750">
              <a:buFont typeface="Arial" panose="020B0604020202020204" pitchFamily="34" charset="0"/>
              <a:buChar char="•"/>
            </a:pPr>
            <a:r>
              <a:rPr lang="en-GB" dirty="0" smtClean="0"/>
              <a:t>Social variation</a:t>
            </a:r>
          </a:p>
          <a:p>
            <a:pPr marL="285750" indent="-285750">
              <a:buFont typeface="Arial" panose="020B0604020202020204" pitchFamily="34" charset="0"/>
              <a:buChar char="•"/>
            </a:pPr>
            <a:r>
              <a:rPr lang="en-GB" dirty="0" smtClean="0"/>
              <a:t>Pragmatics</a:t>
            </a:r>
            <a:endParaRPr lang="en-GB" dirty="0"/>
          </a:p>
        </p:txBody>
      </p:sp>
      <p:sp>
        <p:nvSpPr>
          <p:cNvPr id="19" name="TextBox 18"/>
          <p:cNvSpPr txBox="1"/>
          <p:nvPr/>
        </p:nvSpPr>
        <p:spPr>
          <a:xfrm>
            <a:off x="6866791" y="2010566"/>
            <a:ext cx="2006759" cy="1200329"/>
          </a:xfrm>
          <a:prstGeom prst="rect">
            <a:avLst/>
          </a:prstGeom>
          <a:noFill/>
          <a:ln w="22225">
            <a:solidFill>
              <a:schemeClr val="accent1"/>
            </a:solidFill>
            <a:round/>
          </a:ln>
          <a:effectLst/>
        </p:spPr>
        <p:txBody>
          <a:bodyPr wrap="square" rtlCol="0">
            <a:spAutoFit/>
          </a:bodyPr>
          <a:lstStyle/>
          <a:p>
            <a:pPr marL="285750" indent="-285750">
              <a:buFont typeface="Arial" panose="020B0604020202020204" pitchFamily="34" charset="0"/>
              <a:buChar char="•"/>
            </a:pPr>
            <a:r>
              <a:rPr lang="en-GB" dirty="0" smtClean="0"/>
              <a:t>Syntax</a:t>
            </a:r>
          </a:p>
          <a:p>
            <a:pPr marL="285750" indent="-285750">
              <a:buFont typeface="Arial" panose="020B0604020202020204" pitchFamily="34" charset="0"/>
              <a:buChar char="•"/>
            </a:pPr>
            <a:r>
              <a:rPr lang="en-GB" dirty="0" smtClean="0"/>
              <a:t>Morphology</a:t>
            </a:r>
          </a:p>
          <a:p>
            <a:pPr marL="285750" indent="-285750">
              <a:buFont typeface="Arial" panose="020B0604020202020204" pitchFamily="34" charset="0"/>
              <a:buChar char="•"/>
            </a:pPr>
            <a:r>
              <a:rPr lang="en-GB" dirty="0" smtClean="0"/>
              <a:t>Descriptive vs prescriptive </a:t>
            </a:r>
          </a:p>
        </p:txBody>
      </p:sp>
      <p:sp>
        <p:nvSpPr>
          <p:cNvPr id="20" name="TextBox 19"/>
          <p:cNvSpPr txBox="1"/>
          <p:nvPr/>
        </p:nvSpPr>
        <p:spPr>
          <a:xfrm>
            <a:off x="6866791" y="3727647"/>
            <a:ext cx="2016224" cy="2585323"/>
          </a:xfrm>
          <a:prstGeom prst="rect">
            <a:avLst/>
          </a:prstGeom>
          <a:noFill/>
          <a:ln w="22225">
            <a:solidFill>
              <a:srgbClr val="00B050"/>
            </a:solidFill>
            <a:round/>
          </a:ln>
          <a:effectLst/>
        </p:spPr>
        <p:txBody>
          <a:bodyPr wrap="square" rtlCol="0">
            <a:spAutoFit/>
          </a:bodyPr>
          <a:lstStyle/>
          <a:p>
            <a:pPr marL="285750" indent="-285750">
              <a:buFont typeface="Arial" panose="020B0604020202020204" pitchFamily="34" charset="0"/>
              <a:buChar char="•"/>
            </a:pPr>
            <a:r>
              <a:rPr lang="en-GB" dirty="0" smtClean="0"/>
              <a:t>Lexis and semantics</a:t>
            </a:r>
          </a:p>
          <a:p>
            <a:pPr marL="285750" indent="-285750">
              <a:buFont typeface="Arial" panose="020B0604020202020204" pitchFamily="34" charset="0"/>
              <a:buChar char="•"/>
            </a:pPr>
            <a:r>
              <a:rPr lang="en-GB" dirty="0" smtClean="0"/>
              <a:t>Historical linguistics</a:t>
            </a:r>
          </a:p>
          <a:p>
            <a:pPr marL="285750" indent="-285750">
              <a:buFont typeface="Arial" panose="020B0604020202020204" pitchFamily="34" charset="0"/>
              <a:buChar char="•"/>
            </a:pPr>
            <a:r>
              <a:rPr lang="en-GB" dirty="0" smtClean="0"/>
              <a:t>Language futures</a:t>
            </a:r>
          </a:p>
          <a:p>
            <a:pPr marL="285750" indent="-285750">
              <a:buFont typeface="Arial" panose="020B0604020202020204" pitchFamily="34" charset="0"/>
              <a:buChar char="•"/>
            </a:pPr>
            <a:r>
              <a:rPr lang="en-GB" dirty="0" smtClean="0"/>
              <a:t>Language change</a:t>
            </a:r>
          </a:p>
          <a:p>
            <a:pPr marL="285750" indent="-285750">
              <a:buFont typeface="Arial" panose="020B0604020202020204" pitchFamily="34" charset="0"/>
              <a:buChar char="•"/>
            </a:pPr>
            <a:r>
              <a:rPr lang="en-GB" dirty="0" smtClean="0"/>
              <a:t>Etymology</a:t>
            </a:r>
          </a:p>
        </p:txBody>
      </p:sp>
    </p:spTree>
    <p:extLst>
      <p:ext uri="{BB962C8B-B14F-4D97-AF65-F5344CB8AC3E}">
        <p14:creationId xmlns:p14="http://schemas.microsoft.com/office/powerpoint/2010/main" val="10790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197768"/>
            <a:ext cx="8229600" cy="1143000"/>
          </a:xfrm>
        </p:spPr>
        <p:txBody>
          <a:bodyPr>
            <a:normAutofit/>
          </a:bodyPr>
          <a:lstStyle/>
          <a:p>
            <a:pPr algn="ctr"/>
            <a:r>
              <a:rPr lang="en-GB" dirty="0" smtClean="0"/>
              <a:t>Why…?</a:t>
            </a:r>
            <a:endParaRPr lang="en-GB" dirty="0"/>
          </a:p>
        </p:txBody>
      </p:sp>
      <p:sp>
        <p:nvSpPr>
          <p:cNvPr id="4" name="TextBox 3"/>
          <p:cNvSpPr txBox="1"/>
          <p:nvPr/>
        </p:nvSpPr>
        <p:spPr>
          <a:xfrm>
            <a:off x="179512" y="1340768"/>
            <a:ext cx="8712968" cy="5355312"/>
          </a:xfrm>
          <a:prstGeom prst="rect">
            <a:avLst/>
          </a:prstGeom>
          <a:noFill/>
          <a:ln>
            <a:solidFill>
              <a:schemeClr val="accent1"/>
            </a:solidFill>
          </a:ln>
        </p:spPr>
        <p:txBody>
          <a:bodyPr wrap="square" rtlCol="0">
            <a:spAutoFit/>
          </a:bodyPr>
          <a:lstStyle/>
          <a:p>
            <a:endParaRPr lang="en-GB" b="1" dirty="0">
              <a:solidFill>
                <a:prstClr val="black"/>
              </a:solidFill>
            </a:endParaRPr>
          </a:p>
          <a:p>
            <a:pPr marL="171450" indent="-171450">
              <a:buFont typeface="Arial" panose="020B0604020202020204" pitchFamily="34" charset="0"/>
              <a:buChar char="•"/>
            </a:pPr>
            <a:r>
              <a:rPr lang="en-GB" dirty="0" smtClean="0">
                <a:solidFill>
                  <a:prstClr val="black"/>
                </a:solidFill>
              </a:rPr>
              <a:t>encourages pupils to value language for language’s sake</a:t>
            </a:r>
          </a:p>
          <a:p>
            <a:endParaRPr lang="en-GB" dirty="0" smtClean="0">
              <a:solidFill>
                <a:prstClr val="black"/>
              </a:solidFill>
            </a:endParaRPr>
          </a:p>
          <a:p>
            <a:pPr marL="171450" indent="-171450">
              <a:buFont typeface="Arial" panose="020B0604020202020204" pitchFamily="34" charset="0"/>
              <a:buChar char="•"/>
            </a:pPr>
            <a:r>
              <a:rPr lang="en-GB" dirty="0" smtClean="0">
                <a:solidFill>
                  <a:prstClr val="black"/>
                </a:solidFill>
              </a:rPr>
              <a:t>provides practical, transferable language skills</a:t>
            </a:r>
          </a:p>
          <a:p>
            <a:endParaRPr lang="en-GB" dirty="0" smtClean="0">
              <a:solidFill>
                <a:prstClr val="black"/>
              </a:solidFill>
            </a:endParaRPr>
          </a:p>
          <a:p>
            <a:pPr marL="171450" indent="-171450">
              <a:buFont typeface="Arial" panose="020B0604020202020204" pitchFamily="34" charset="0"/>
              <a:buChar char="•"/>
            </a:pPr>
            <a:r>
              <a:rPr lang="en-GB" dirty="0" smtClean="0">
                <a:solidFill>
                  <a:prstClr val="black"/>
                </a:solidFill>
              </a:rPr>
              <a:t>allows pupils to recognise the breadth of language study whilst supporting curriculum requirements</a:t>
            </a:r>
          </a:p>
          <a:p>
            <a:endParaRPr lang="en-GB" dirty="0" smtClean="0">
              <a:solidFill>
                <a:prstClr val="black"/>
              </a:solidFill>
            </a:endParaRPr>
          </a:p>
          <a:p>
            <a:pPr marL="171450" indent="-171450">
              <a:buFont typeface="Arial" panose="020B0604020202020204" pitchFamily="34" charset="0"/>
              <a:buChar char="•"/>
            </a:pPr>
            <a:r>
              <a:rPr lang="en-GB" dirty="0" smtClean="0">
                <a:solidFill>
                  <a:prstClr val="black"/>
                </a:solidFill>
              </a:rPr>
              <a:t>improves pupils’ ability to hypothesise, analyse and synthesise </a:t>
            </a:r>
          </a:p>
          <a:p>
            <a:endParaRPr lang="en-GB" dirty="0" smtClean="0">
              <a:solidFill>
                <a:prstClr val="black"/>
              </a:solidFill>
            </a:endParaRPr>
          </a:p>
          <a:p>
            <a:pPr marL="171450" indent="-171450">
              <a:buFont typeface="Arial" panose="020B0604020202020204" pitchFamily="34" charset="0"/>
              <a:buChar char="•"/>
            </a:pPr>
            <a:r>
              <a:rPr lang="en-GB" dirty="0" smtClean="0">
                <a:solidFill>
                  <a:prstClr val="black"/>
                </a:solidFill>
              </a:rPr>
              <a:t>develops collaborative and teamwork skills</a:t>
            </a:r>
          </a:p>
          <a:p>
            <a:endParaRPr lang="en-GB" dirty="0" smtClean="0">
              <a:solidFill>
                <a:prstClr val="black"/>
              </a:solidFill>
            </a:endParaRPr>
          </a:p>
          <a:p>
            <a:pPr marL="171450" indent="-171450">
              <a:buFont typeface="Arial" panose="020B0604020202020204" pitchFamily="34" charset="0"/>
              <a:buChar char="•"/>
            </a:pPr>
            <a:r>
              <a:rPr lang="en-GB" dirty="0" smtClean="0">
                <a:solidFill>
                  <a:prstClr val="black"/>
                </a:solidFill>
              </a:rPr>
              <a:t>helps pupils better understand relevance and cultural significance of communication in its many forms</a:t>
            </a:r>
          </a:p>
          <a:p>
            <a:endParaRPr lang="en-GB" dirty="0" smtClean="0">
              <a:solidFill>
                <a:prstClr val="black"/>
              </a:solidFill>
            </a:endParaRPr>
          </a:p>
          <a:p>
            <a:pPr marL="171450" indent="-171450">
              <a:buFont typeface="Arial" panose="020B0604020202020204" pitchFamily="34" charset="0"/>
              <a:buChar char="•"/>
            </a:pPr>
            <a:r>
              <a:rPr lang="en-GB" dirty="0">
                <a:solidFill>
                  <a:prstClr val="black"/>
                </a:solidFill>
              </a:rPr>
              <a:t>raises profile of language as a credible subject matter for </a:t>
            </a:r>
            <a:r>
              <a:rPr lang="en-GB" dirty="0" smtClean="0">
                <a:solidFill>
                  <a:prstClr val="black"/>
                </a:solidFill>
              </a:rPr>
              <a:t>investigation, including scientific investigation</a:t>
            </a:r>
          </a:p>
          <a:p>
            <a:endParaRPr lang="en-GB" dirty="0" smtClean="0">
              <a:solidFill>
                <a:prstClr val="black"/>
              </a:solidFill>
            </a:endParaRPr>
          </a:p>
          <a:p>
            <a:pPr marL="171450" indent="-171450">
              <a:buFont typeface="Arial" panose="020B0604020202020204" pitchFamily="34" charset="0"/>
              <a:buChar char="•"/>
            </a:pPr>
            <a:r>
              <a:rPr lang="en-GB" dirty="0" smtClean="0">
                <a:solidFill>
                  <a:prstClr val="black"/>
                </a:solidFill>
              </a:rPr>
              <a:t>supports Key Stage 2 / 3 transition, particularly in MFL</a:t>
            </a:r>
            <a:endParaRPr lang="en-GB" dirty="0">
              <a:solidFill>
                <a:prstClr val="black"/>
              </a:solidFill>
            </a:endParaRPr>
          </a:p>
        </p:txBody>
      </p:sp>
    </p:spTree>
    <p:extLst>
      <p:ext uri="{BB962C8B-B14F-4D97-AF65-F5344CB8AC3E}">
        <p14:creationId xmlns:p14="http://schemas.microsoft.com/office/powerpoint/2010/main" val="104341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36196" y="1637184"/>
            <a:ext cx="2448272" cy="1210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203848" y="1484784"/>
            <a:ext cx="2448272" cy="1210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665009" y="332656"/>
            <a:ext cx="8305800" cy="1143000"/>
          </a:xfrm>
        </p:spPr>
        <p:txBody>
          <a:bodyPr>
            <a:normAutofit/>
          </a:bodyPr>
          <a:lstStyle/>
          <a:p>
            <a:pPr algn="ctr"/>
            <a:r>
              <a:rPr lang="en-GB" dirty="0" smtClean="0"/>
              <a:t>Linguistics every day</a:t>
            </a:r>
            <a:endParaRPr lang="en-GB" dirty="0"/>
          </a:p>
        </p:txBody>
      </p:sp>
      <p:grpSp>
        <p:nvGrpSpPr>
          <p:cNvPr id="3" name="Group 2"/>
          <p:cNvGrpSpPr/>
          <p:nvPr/>
        </p:nvGrpSpPr>
        <p:grpSpPr>
          <a:xfrm>
            <a:off x="3136342" y="2993729"/>
            <a:ext cx="2664296" cy="2693412"/>
            <a:chOff x="2389854" y="1902566"/>
            <a:chExt cx="4248473" cy="427883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478" t="1656" r="12280" b="1497"/>
            <a:stretch/>
          </p:blipFill>
          <p:spPr>
            <a:xfrm>
              <a:off x="2389854" y="1902566"/>
              <a:ext cx="4248473" cy="4278830"/>
            </a:xfrm>
            <a:prstGeom prst="rect">
              <a:avLst/>
            </a:prstGeom>
          </p:spPr>
        </p:pic>
        <p:sp>
          <p:nvSpPr>
            <p:cNvPr id="6" name="TextBox 5"/>
            <p:cNvSpPr txBox="1"/>
            <p:nvPr/>
          </p:nvSpPr>
          <p:spPr>
            <a:xfrm>
              <a:off x="3100939" y="2802692"/>
              <a:ext cx="1233129" cy="507335"/>
            </a:xfrm>
            <a:prstGeom prst="rect">
              <a:avLst/>
            </a:prstGeom>
            <a:noFill/>
          </p:spPr>
          <p:txBody>
            <a:bodyPr wrap="square" rtlCol="0">
              <a:spAutoFit/>
            </a:bodyPr>
            <a:lstStyle/>
            <a:p>
              <a:pPr algn="ctr"/>
              <a:r>
                <a:rPr lang="en-GB" sz="1000" b="1" dirty="0" smtClean="0">
                  <a:ea typeface="MingLiU_HKSCS-ExtB" panose="02020500000000000000" pitchFamily="18" charset="-120"/>
                  <a:cs typeface="MV Boli" panose="02000500030200090000" pitchFamily="2" charset="0"/>
                </a:rPr>
                <a:t>Language</a:t>
              </a:r>
            </a:p>
            <a:p>
              <a:pPr algn="ctr"/>
              <a:r>
                <a:rPr lang="en-GB" sz="1000" b="1" dirty="0" smtClean="0">
                  <a:ea typeface="MingLiU_HKSCS-ExtB" panose="02020500000000000000" pitchFamily="18" charset="-120"/>
                  <a:cs typeface="MV Boli" panose="02000500030200090000" pitchFamily="2" charset="0"/>
                </a:rPr>
                <a:t>Systems</a:t>
              </a:r>
              <a:endParaRPr lang="en-GB" sz="1000" b="1" dirty="0">
                <a:ea typeface="MingLiU_HKSCS-ExtB" panose="02020500000000000000" pitchFamily="18" charset="-120"/>
                <a:cs typeface="MV Boli" panose="02000500030200090000" pitchFamily="2" charset="0"/>
              </a:endParaRPr>
            </a:p>
          </p:txBody>
        </p:sp>
        <p:sp>
          <p:nvSpPr>
            <p:cNvPr id="7" name="TextBox 6"/>
            <p:cNvSpPr txBox="1"/>
            <p:nvPr/>
          </p:nvSpPr>
          <p:spPr>
            <a:xfrm>
              <a:off x="4794650" y="3055694"/>
              <a:ext cx="1267612" cy="312205"/>
            </a:xfrm>
            <a:prstGeom prst="rect">
              <a:avLst/>
            </a:prstGeom>
            <a:noFill/>
          </p:spPr>
          <p:txBody>
            <a:bodyPr wrap="square" rtlCol="0">
              <a:spAutoFit/>
            </a:bodyPr>
            <a:lstStyle/>
            <a:p>
              <a:pPr algn="ctr"/>
              <a:r>
                <a:rPr lang="en-GB" sz="1000" b="1" dirty="0" smtClean="0">
                  <a:cs typeface="MV Boli" panose="02000500030200090000" pitchFamily="2" charset="0"/>
                </a:rPr>
                <a:t>Grammar</a:t>
              </a:r>
              <a:endParaRPr lang="en-GB" sz="1000" b="1" dirty="0">
                <a:cs typeface="MV Boli" panose="02000500030200090000" pitchFamily="2" charset="0"/>
              </a:endParaRPr>
            </a:p>
          </p:txBody>
        </p:sp>
        <p:sp>
          <p:nvSpPr>
            <p:cNvPr id="8" name="TextBox 7"/>
            <p:cNvSpPr txBox="1"/>
            <p:nvPr/>
          </p:nvSpPr>
          <p:spPr>
            <a:xfrm>
              <a:off x="2832923" y="4494437"/>
              <a:ext cx="1224136" cy="507335"/>
            </a:xfrm>
            <a:prstGeom prst="rect">
              <a:avLst/>
            </a:prstGeom>
            <a:noFill/>
          </p:spPr>
          <p:txBody>
            <a:bodyPr wrap="square" rtlCol="0">
              <a:spAutoFit/>
            </a:bodyPr>
            <a:lstStyle/>
            <a:p>
              <a:pPr algn="ctr"/>
              <a:r>
                <a:rPr lang="en-GB" sz="1000" b="1" dirty="0" smtClean="0">
                  <a:cs typeface="MV Boli" panose="02000500030200090000" pitchFamily="2" charset="0"/>
                </a:rPr>
                <a:t>Language Varieties</a:t>
              </a:r>
              <a:endParaRPr lang="en-GB" sz="1000" b="1" dirty="0">
                <a:cs typeface="MV Boli" panose="02000500030200090000" pitchFamily="2" charset="0"/>
              </a:endParaRPr>
            </a:p>
          </p:txBody>
        </p:sp>
        <p:sp>
          <p:nvSpPr>
            <p:cNvPr id="9" name="TextBox 8"/>
            <p:cNvSpPr txBox="1"/>
            <p:nvPr/>
          </p:nvSpPr>
          <p:spPr>
            <a:xfrm>
              <a:off x="4334069" y="4591283"/>
              <a:ext cx="1481489" cy="1124568"/>
            </a:xfrm>
            <a:prstGeom prst="rect">
              <a:avLst/>
            </a:prstGeom>
            <a:noFill/>
          </p:spPr>
          <p:txBody>
            <a:bodyPr wrap="square" rtlCol="0">
              <a:spAutoFit/>
            </a:bodyPr>
            <a:lstStyle/>
            <a:p>
              <a:pPr algn="ctr"/>
              <a:r>
                <a:rPr lang="en-GB" sz="1000" b="1" dirty="0" smtClean="0">
                  <a:cs typeface="MV Boli" panose="02000500030200090000" pitchFamily="2" charset="0"/>
                </a:rPr>
                <a:t>Vocabulary and Language Change</a:t>
              </a:r>
              <a:endParaRPr lang="en-GB" sz="1000" b="1" dirty="0">
                <a:cs typeface="MV Boli" panose="02000500030200090000" pitchFamily="2" charset="0"/>
              </a:endParaRPr>
            </a:p>
          </p:txBody>
        </p:sp>
      </p:grpSp>
      <p:sp>
        <p:nvSpPr>
          <p:cNvPr id="2" name="TextBox 1"/>
          <p:cNvSpPr txBox="1"/>
          <p:nvPr/>
        </p:nvSpPr>
        <p:spPr>
          <a:xfrm>
            <a:off x="251520" y="1772816"/>
            <a:ext cx="2232248" cy="646331"/>
          </a:xfrm>
          <a:prstGeom prst="rect">
            <a:avLst/>
          </a:prstGeom>
          <a:noFill/>
          <a:ln>
            <a:solidFill>
              <a:schemeClr val="accent1"/>
            </a:solidFill>
          </a:ln>
        </p:spPr>
        <p:txBody>
          <a:bodyPr wrap="square" rtlCol="0">
            <a:spAutoFit/>
          </a:bodyPr>
          <a:lstStyle/>
          <a:p>
            <a:r>
              <a:rPr lang="en-GB" dirty="0" smtClean="0"/>
              <a:t>Talk about language – without the ‘s’!</a:t>
            </a:r>
            <a:endParaRPr lang="en-GB" dirty="0"/>
          </a:p>
        </p:txBody>
      </p:sp>
      <p:sp>
        <p:nvSpPr>
          <p:cNvPr id="14" name="TextBox 13"/>
          <p:cNvSpPr txBox="1"/>
          <p:nvPr/>
        </p:nvSpPr>
        <p:spPr>
          <a:xfrm>
            <a:off x="3306657" y="1634316"/>
            <a:ext cx="2232248" cy="923330"/>
          </a:xfrm>
          <a:prstGeom prst="rect">
            <a:avLst/>
          </a:prstGeom>
          <a:noFill/>
          <a:ln>
            <a:solidFill>
              <a:schemeClr val="accent1"/>
            </a:solidFill>
          </a:ln>
        </p:spPr>
        <p:txBody>
          <a:bodyPr wrap="square" rtlCol="0">
            <a:spAutoFit/>
          </a:bodyPr>
          <a:lstStyle/>
          <a:p>
            <a:r>
              <a:rPr lang="en-GB" dirty="0" smtClean="0"/>
              <a:t>Use these four areas to create linguistics prompt questions</a:t>
            </a:r>
          </a:p>
        </p:txBody>
      </p:sp>
      <p:sp>
        <p:nvSpPr>
          <p:cNvPr id="15" name="TextBox 14"/>
          <p:cNvSpPr txBox="1"/>
          <p:nvPr/>
        </p:nvSpPr>
        <p:spPr>
          <a:xfrm>
            <a:off x="6444208" y="1772319"/>
            <a:ext cx="2232248" cy="923330"/>
          </a:xfrm>
          <a:prstGeom prst="rect">
            <a:avLst/>
          </a:prstGeom>
          <a:noFill/>
          <a:ln>
            <a:solidFill>
              <a:schemeClr val="accent1"/>
            </a:solidFill>
          </a:ln>
        </p:spPr>
        <p:txBody>
          <a:bodyPr wrap="square" rtlCol="0">
            <a:spAutoFit/>
          </a:bodyPr>
          <a:lstStyle/>
          <a:p>
            <a:r>
              <a:rPr lang="en-GB" dirty="0" smtClean="0"/>
              <a:t>Use linguistics to </a:t>
            </a:r>
          </a:p>
          <a:p>
            <a:r>
              <a:rPr lang="en-GB" dirty="0" smtClean="0"/>
              <a:t>‘zoom in and out’ of texts</a:t>
            </a:r>
            <a:endParaRPr lang="en-GB" dirty="0"/>
          </a:p>
        </p:txBody>
      </p:sp>
      <p:sp>
        <p:nvSpPr>
          <p:cNvPr id="16" name="TextBox 15"/>
          <p:cNvSpPr txBox="1"/>
          <p:nvPr/>
        </p:nvSpPr>
        <p:spPr>
          <a:xfrm>
            <a:off x="251722" y="3434784"/>
            <a:ext cx="2232248" cy="2031325"/>
          </a:xfrm>
          <a:prstGeom prst="rect">
            <a:avLst/>
          </a:prstGeom>
          <a:noFill/>
          <a:ln>
            <a:solidFill>
              <a:schemeClr val="accent1"/>
            </a:solidFill>
          </a:ln>
        </p:spPr>
        <p:txBody>
          <a:bodyPr wrap="square" rtlCol="0">
            <a:spAutoFit/>
          </a:bodyPr>
          <a:lstStyle/>
          <a:p>
            <a:r>
              <a:rPr lang="en-GB" dirty="0" smtClean="0"/>
              <a:t>Use discussion to foster a love of language for its own sake.  Pupils can learn </a:t>
            </a:r>
            <a:r>
              <a:rPr lang="en-GB" i="1" dirty="0" smtClean="0"/>
              <a:t>about </a:t>
            </a:r>
            <a:r>
              <a:rPr lang="en-GB" dirty="0" smtClean="0"/>
              <a:t>language as well as learning a language.  </a:t>
            </a:r>
            <a:endParaRPr lang="en-GB" dirty="0"/>
          </a:p>
        </p:txBody>
      </p:sp>
      <p:sp>
        <p:nvSpPr>
          <p:cNvPr id="17" name="TextBox 16"/>
          <p:cNvSpPr txBox="1"/>
          <p:nvPr/>
        </p:nvSpPr>
        <p:spPr>
          <a:xfrm>
            <a:off x="6444208" y="3204024"/>
            <a:ext cx="2232248" cy="1200329"/>
          </a:xfrm>
          <a:prstGeom prst="rect">
            <a:avLst/>
          </a:prstGeom>
          <a:noFill/>
          <a:ln>
            <a:solidFill>
              <a:schemeClr val="accent1"/>
            </a:solidFill>
          </a:ln>
        </p:spPr>
        <p:txBody>
          <a:bodyPr wrap="square" rtlCol="0">
            <a:spAutoFit/>
          </a:bodyPr>
          <a:lstStyle/>
          <a:p>
            <a:r>
              <a:rPr lang="en-GB" dirty="0" smtClean="0"/>
              <a:t>Discuss linguists with pupils – who are they? What do they do?</a:t>
            </a:r>
            <a:endParaRPr lang="en-GB" dirty="0"/>
          </a:p>
        </p:txBody>
      </p:sp>
      <p:sp>
        <p:nvSpPr>
          <p:cNvPr id="19" name="TextBox 18"/>
          <p:cNvSpPr txBox="1"/>
          <p:nvPr/>
        </p:nvSpPr>
        <p:spPr>
          <a:xfrm>
            <a:off x="6424464" y="4941168"/>
            <a:ext cx="2232248" cy="646331"/>
          </a:xfrm>
          <a:prstGeom prst="rect">
            <a:avLst/>
          </a:prstGeom>
          <a:noFill/>
          <a:ln>
            <a:solidFill>
              <a:schemeClr val="accent1"/>
            </a:solidFill>
          </a:ln>
        </p:spPr>
        <p:txBody>
          <a:bodyPr wrap="square" rtlCol="0">
            <a:spAutoFit/>
          </a:bodyPr>
          <a:lstStyle/>
          <a:p>
            <a:r>
              <a:rPr lang="en-GB" dirty="0" smtClean="0"/>
              <a:t>Use a ‘little and often’ approach</a:t>
            </a:r>
            <a:endParaRPr lang="en-GB" dirty="0"/>
          </a:p>
        </p:txBody>
      </p:sp>
      <p:sp>
        <p:nvSpPr>
          <p:cNvPr id="24" name="TextBox 23"/>
          <p:cNvSpPr txBox="1"/>
          <p:nvPr/>
        </p:nvSpPr>
        <p:spPr>
          <a:xfrm>
            <a:off x="1900899" y="5805264"/>
            <a:ext cx="5135182" cy="923330"/>
          </a:xfrm>
          <a:prstGeom prst="rect">
            <a:avLst/>
          </a:prstGeom>
          <a:noFill/>
          <a:ln>
            <a:solidFill>
              <a:schemeClr val="accent1"/>
            </a:solidFill>
          </a:ln>
        </p:spPr>
        <p:txBody>
          <a:bodyPr wrap="square" rtlCol="0">
            <a:spAutoFit/>
          </a:bodyPr>
          <a:lstStyle/>
          <a:p>
            <a:r>
              <a:rPr lang="en-GB" dirty="0" smtClean="0"/>
              <a:t>Introduce pupils to linguistics terms and concepts so they become part of your every day classroom language. </a:t>
            </a:r>
            <a:endParaRPr lang="en-GB" dirty="0"/>
          </a:p>
        </p:txBody>
      </p:sp>
    </p:spTree>
    <p:extLst>
      <p:ext uri="{BB962C8B-B14F-4D97-AF65-F5344CB8AC3E}">
        <p14:creationId xmlns:p14="http://schemas.microsoft.com/office/powerpoint/2010/main" val="7910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15" t="34774" r="19992" b="7761"/>
          <a:stretch/>
        </p:blipFill>
        <p:spPr bwMode="auto">
          <a:xfrm>
            <a:off x="2108922" y="1530444"/>
            <a:ext cx="5268686" cy="420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835703"/>
            <a:ext cx="2138061" cy="923330"/>
          </a:xfrm>
          <a:prstGeom prst="rect">
            <a:avLst/>
          </a:prstGeom>
          <a:noFill/>
        </p:spPr>
        <p:txBody>
          <a:bodyPr wrap="square" rtlCol="0">
            <a:spAutoFit/>
          </a:bodyPr>
          <a:lstStyle/>
          <a:p>
            <a:r>
              <a:rPr lang="en-GB" dirty="0" smtClean="0">
                <a:solidFill>
                  <a:srgbClr val="FF0066"/>
                </a:solidFill>
              </a:rPr>
              <a:t>What can you say about the longest word in the text?</a:t>
            </a:r>
            <a:endParaRPr lang="en-GB" dirty="0">
              <a:solidFill>
                <a:srgbClr val="FF0066"/>
              </a:solidFill>
            </a:endParaRPr>
          </a:p>
        </p:txBody>
      </p:sp>
      <p:sp>
        <p:nvSpPr>
          <p:cNvPr id="6" name="TextBox 5"/>
          <p:cNvSpPr txBox="1"/>
          <p:nvPr/>
        </p:nvSpPr>
        <p:spPr>
          <a:xfrm>
            <a:off x="68962" y="1785083"/>
            <a:ext cx="2344082" cy="923330"/>
          </a:xfrm>
          <a:prstGeom prst="rect">
            <a:avLst/>
          </a:prstGeom>
          <a:noFill/>
        </p:spPr>
        <p:txBody>
          <a:bodyPr wrap="square" rtlCol="0">
            <a:spAutoFit/>
          </a:bodyPr>
          <a:lstStyle/>
          <a:p>
            <a:r>
              <a:rPr lang="en-GB" dirty="0" smtClean="0">
                <a:solidFill>
                  <a:srgbClr val="FF0066"/>
                </a:solidFill>
              </a:rPr>
              <a:t>Do any words contain sounds we don’t use in English?</a:t>
            </a:r>
            <a:endParaRPr lang="en-GB" dirty="0">
              <a:solidFill>
                <a:srgbClr val="FF0066"/>
              </a:solidFill>
            </a:endParaRPr>
          </a:p>
        </p:txBody>
      </p:sp>
      <p:sp>
        <p:nvSpPr>
          <p:cNvPr id="8" name="TextBox 7"/>
          <p:cNvSpPr txBox="1"/>
          <p:nvPr/>
        </p:nvSpPr>
        <p:spPr>
          <a:xfrm>
            <a:off x="107504" y="2708920"/>
            <a:ext cx="3024336" cy="646331"/>
          </a:xfrm>
          <a:prstGeom prst="rect">
            <a:avLst/>
          </a:prstGeom>
          <a:noFill/>
        </p:spPr>
        <p:txBody>
          <a:bodyPr wrap="square" rtlCol="0">
            <a:spAutoFit/>
          </a:bodyPr>
          <a:lstStyle/>
          <a:p>
            <a:r>
              <a:rPr lang="en-GB" dirty="0" smtClean="0">
                <a:solidFill>
                  <a:srgbClr val="FFC000"/>
                </a:solidFill>
              </a:rPr>
              <a:t>Is this a formal or informal text?  How do you know?</a:t>
            </a:r>
            <a:endParaRPr lang="en-GB" dirty="0">
              <a:solidFill>
                <a:srgbClr val="FFC000"/>
              </a:solidFill>
            </a:endParaRPr>
          </a:p>
        </p:txBody>
      </p:sp>
      <p:sp>
        <p:nvSpPr>
          <p:cNvPr id="9" name="TextBox 8"/>
          <p:cNvSpPr txBox="1"/>
          <p:nvPr/>
        </p:nvSpPr>
        <p:spPr>
          <a:xfrm>
            <a:off x="107502" y="3429000"/>
            <a:ext cx="2448273" cy="923330"/>
          </a:xfrm>
          <a:prstGeom prst="rect">
            <a:avLst/>
          </a:prstGeom>
          <a:noFill/>
        </p:spPr>
        <p:txBody>
          <a:bodyPr wrap="square" rtlCol="0">
            <a:spAutoFit/>
          </a:bodyPr>
          <a:lstStyle/>
          <a:p>
            <a:r>
              <a:rPr lang="en-GB" dirty="0" smtClean="0">
                <a:solidFill>
                  <a:srgbClr val="FFC000"/>
                </a:solidFill>
              </a:rPr>
              <a:t>How would you describe the speakers’ voices? Why?</a:t>
            </a:r>
            <a:endParaRPr lang="en-GB" dirty="0">
              <a:solidFill>
                <a:srgbClr val="FFC000"/>
              </a:solidFill>
            </a:endParaRPr>
          </a:p>
        </p:txBody>
      </p:sp>
      <p:sp>
        <p:nvSpPr>
          <p:cNvPr id="10" name="TextBox 9"/>
          <p:cNvSpPr txBox="1"/>
          <p:nvPr/>
        </p:nvSpPr>
        <p:spPr>
          <a:xfrm>
            <a:off x="4499992" y="645662"/>
            <a:ext cx="1728193" cy="923330"/>
          </a:xfrm>
          <a:prstGeom prst="rect">
            <a:avLst/>
          </a:prstGeom>
          <a:noFill/>
        </p:spPr>
        <p:txBody>
          <a:bodyPr wrap="square" rtlCol="0">
            <a:spAutoFit/>
          </a:bodyPr>
          <a:lstStyle/>
          <a:p>
            <a:r>
              <a:rPr lang="en-GB" dirty="0" smtClean="0">
                <a:solidFill>
                  <a:srgbClr val="0070C0"/>
                </a:solidFill>
              </a:rPr>
              <a:t>Can you find a sentence with two clauses?</a:t>
            </a:r>
            <a:endParaRPr lang="en-GB" dirty="0">
              <a:solidFill>
                <a:srgbClr val="0070C0"/>
              </a:solidFill>
            </a:endParaRPr>
          </a:p>
        </p:txBody>
      </p:sp>
      <p:sp>
        <p:nvSpPr>
          <p:cNvPr id="11" name="TextBox 10"/>
          <p:cNvSpPr txBox="1"/>
          <p:nvPr/>
        </p:nvSpPr>
        <p:spPr>
          <a:xfrm>
            <a:off x="6479704" y="674908"/>
            <a:ext cx="2664295" cy="646331"/>
          </a:xfrm>
          <a:prstGeom prst="rect">
            <a:avLst/>
          </a:prstGeom>
          <a:noFill/>
        </p:spPr>
        <p:txBody>
          <a:bodyPr wrap="square" rtlCol="0">
            <a:spAutoFit/>
          </a:bodyPr>
          <a:lstStyle/>
          <a:p>
            <a:r>
              <a:rPr lang="en-GB" dirty="0" smtClean="0">
                <a:solidFill>
                  <a:srgbClr val="0070C0"/>
                </a:solidFill>
              </a:rPr>
              <a:t>Can you find three words with prefixes?</a:t>
            </a:r>
            <a:endParaRPr lang="en-GB" dirty="0">
              <a:solidFill>
                <a:srgbClr val="0070C0"/>
              </a:solidFill>
            </a:endParaRPr>
          </a:p>
        </p:txBody>
      </p:sp>
      <p:sp>
        <p:nvSpPr>
          <p:cNvPr id="12" name="TextBox 11"/>
          <p:cNvSpPr txBox="1"/>
          <p:nvPr/>
        </p:nvSpPr>
        <p:spPr>
          <a:xfrm>
            <a:off x="68962" y="5493794"/>
            <a:ext cx="1910750" cy="1200329"/>
          </a:xfrm>
          <a:prstGeom prst="rect">
            <a:avLst/>
          </a:prstGeom>
          <a:noFill/>
        </p:spPr>
        <p:txBody>
          <a:bodyPr wrap="square" rtlCol="0">
            <a:spAutoFit/>
          </a:bodyPr>
          <a:lstStyle/>
          <a:p>
            <a:r>
              <a:rPr lang="en-GB" dirty="0" smtClean="0">
                <a:solidFill>
                  <a:srgbClr val="FFC000"/>
                </a:solidFill>
              </a:rPr>
              <a:t>How would this text be different if it happened ‘in real life’?</a:t>
            </a:r>
            <a:endParaRPr lang="en-GB" dirty="0">
              <a:solidFill>
                <a:srgbClr val="FFC000"/>
              </a:solidFill>
            </a:endParaRPr>
          </a:p>
        </p:txBody>
      </p:sp>
      <p:sp>
        <p:nvSpPr>
          <p:cNvPr id="13" name="TextBox 12"/>
          <p:cNvSpPr txBox="1"/>
          <p:nvPr/>
        </p:nvSpPr>
        <p:spPr>
          <a:xfrm>
            <a:off x="7404451" y="2115720"/>
            <a:ext cx="1739548" cy="2308324"/>
          </a:xfrm>
          <a:prstGeom prst="rect">
            <a:avLst/>
          </a:prstGeom>
          <a:noFill/>
        </p:spPr>
        <p:txBody>
          <a:bodyPr wrap="square" rtlCol="0">
            <a:spAutoFit/>
          </a:bodyPr>
          <a:lstStyle/>
          <a:p>
            <a:r>
              <a:rPr lang="en-GB" dirty="0" smtClean="0">
                <a:solidFill>
                  <a:srgbClr val="00B050"/>
                </a:solidFill>
              </a:rPr>
              <a:t>Do you see any examples of particularly modern / old fashioned words? What would you say instead?</a:t>
            </a:r>
            <a:endParaRPr lang="en-GB" dirty="0">
              <a:solidFill>
                <a:srgbClr val="00B050"/>
              </a:solidFill>
            </a:endParaRPr>
          </a:p>
        </p:txBody>
      </p:sp>
      <p:sp>
        <p:nvSpPr>
          <p:cNvPr id="14" name="TextBox 13"/>
          <p:cNvSpPr txBox="1"/>
          <p:nvPr/>
        </p:nvSpPr>
        <p:spPr>
          <a:xfrm>
            <a:off x="7667868" y="4424044"/>
            <a:ext cx="1476132" cy="1477328"/>
          </a:xfrm>
          <a:prstGeom prst="rect">
            <a:avLst/>
          </a:prstGeom>
          <a:noFill/>
        </p:spPr>
        <p:txBody>
          <a:bodyPr wrap="square" rtlCol="0">
            <a:spAutoFit/>
          </a:bodyPr>
          <a:lstStyle/>
          <a:p>
            <a:r>
              <a:rPr lang="en-GB" dirty="0" smtClean="0">
                <a:solidFill>
                  <a:srgbClr val="00B050"/>
                </a:solidFill>
              </a:rPr>
              <a:t>Divide the words up into semantic fields.</a:t>
            </a:r>
            <a:endParaRPr lang="en-GB" dirty="0">
              <a:solidFill>
                <a:srgbClr val="00B050"/>
              </a:solidFill>
            </a:endParaRPr>
          </a:p>
        </p:txBody>
      </p:sp>
      <p:sp>
        <p:nvSpPr>
          <p:cNvPr id="15" name="TextBox 14"/>
          <p:cNvSpPr txBox="1"/>
          <p:nvPr/>
        </p:nvSpPr>
        <p:spPr>
          <a:xfrm>
            <a:off x="2106722" y="5746256"/>
            <a:ext cx="6125920" cy="923330"/>
          </a:xfrm>
          <a:prstGeom prst="rect">
            <a:avLst/>
          </a:prstGeom>
          <a:noFill/>
        </p:spPr>
        <p:txBody>
          <a:bodyPr wrap="square" rtlCol="0">
            <a:spAutoFit/>
          </a:bodyPr>
          <a:lstStyle/>
          <a:p>
            <a:r>
              <a:rPr lang="en-GB" dirty="0" smtClean="0">
                <a:solidFill>
                  <a:srgbClr val="00B050"/>
                </a:solidFill>
              </a:rPr>
              <a:t>Find three words in the text and exchange them for their antonym.  How does this change the text? What else do you need to change to make it make sense again?</a:t>
            </a:r>
            <a:endParaRPr lang="en-GB" dirty="0">
              <a:solidFill>
                <a:srgbClr val="00B050"/>
              </a:solidFill>
            </a:endParaRPr>
          </a:p>
        </p:txBody>
      </p:sp>
      <p:grpSp>
        <p:nvGrpSpPr>
          <p:cNvPr id="4" name="Group 3"/>
          <p:cNvGrpSpPr/>
          <p:nvPr/>
        </p:nvGrpSpPr>
        <p:grpSpPr>
          <a:xfrm>
            <a:off x="2130259" y="512538"/>
            <a:ext cx="2559276" cy="923330"/>
            <a:chOff x="3491880" y="716221"/>
            <a:chExt cx="2343099" cy="923330"/>
          </a:xfrm>
        </p:grpSpPr>
        <p:sp>
          <p:nvSpPr>
            <p:cNvPr id="16" name="TextBox 15"/>
            <p:cNvSpPr txBox="1"/>
            <p:nvPr/>
          </p:nvSpPr>
          <p:spPr>
            <a:xfrm>
              <a:off x="3491880" y="716221"/>
              <a:ext cx="2343099" cy="923330"/>
            </a:xfrm>
            <a:prstGeom prst="rect">
              <a:avLst/>
            </a:prstGeom>
            <a:noFill/>
          </p:spPr>
          <p:txBody>
            <a:bodyPr wrap="square" rtlCol="0">
              <a:spAutoFit/>
            </a:bodyPr>
            <a:lstStyle/>
            <a:p>
              <a:r>
                <a:rPr lang="en-GB" dirty="0" smtClean="0">
                  <a:solidFill>
                    <a:srgbClr val="FF0066"/>
                  </a:solidFill>
                </a:rPr>
                <a:t>How many ways can you find to spell the sound ‘</a:t>
              </a:r>
              <a:r>
                <a:rPr lang="en-GB" dirty="0" err="1" smtClean="0">
                  <a:solidFill>
                    <a:srgbClr val="FF0066"/>
                  </a:solidFill>
                </a:rPr>
                <a:t>ee</a:t>
              </a:r>
              <a:r>
                <a:rPr lang="en-GB" dirty="0" smtClean="0">
                  <a:solidFill>
                    <a:srgbClr val="FF0066"/>
                  </a:solidFill>
                </a:rPr>
                <a:t>’? </a:t>
              </a:r>
              <a:endParaRPr lang="en-GB" dirty="0">
                <a:solidFill>
                  <a:srgbClr val="FF0066"/>
                </a:solidFill>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369" t="14922" r="32198" b="40947"/>
            <a:stretch/>
          </p:blipFill>
          <p:spPr bwMode="auto">
            <a:xfrm>
              <a:off x="3987794" y="1311010"/>
              <a:ext cx="264739" cy="28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80931" y="4426945"/>
            <a:ext cx="2232248" cy="923330"/>
          </a:xfrm>
          <a:prstGeom prst="rect">
            <a:avLst/>
          </a:prstGeom>
          <a:noFill/>
        </p:spPr>
        <p:txBody>
          <a:bodyPr wrap="square" rtlCol="0">
            <a:spAutoFit/>
          </a:bodyPr>
          <a:lstStyle/>
          <a:p>
            <a:r>
              <a:rPr lang="en-GB" dirty="0" smtClean="0">
                <a:solidFill>
                  <a:srgbClr val="FFC000"/>
                </a:solidFill>
              </a:rPr>
              <a:t>Do the speakers have the same accent?</a:t>
            </a:r>
            <a:endParaRPr lang="en-GB" dirty="0">
              <a:solidFill>
                <a:srgbClr val="FFC000"/>
              </a:solidFill>
            </a:endParaRPr>
          </a:p>
        </p:txBody>
      </p:sp>
      <p:sp>
        <p:nvSpPr>
          <p:cNvPr id="20" name="TextBox 19"/>
          <p:cNvSpPr txBox="1"/>
          <p:nvPr/>
        </p:nvSpPr>
        <p:spPr>
          <a:xfrm>
            <a:off x="6045460" y="1290550"/>
            <a:ext cx="2931065" cy="923330"/>
          </a:xfrm>
          <a:prstGeom prst="rect">
            <a:avLst/>
          </a:prstGeom>
          <a:noFill/>
        </p:spPr>
        <p:txBody>
          <a:bodyPr wrap="square" rtlCol="0">
            <a:spAutoFit/>
          </a:bodyPr>
          <a:lstStyle/>
          <a:p>
            <a:r>
              <a:rPr lang="en-GB" dirty="0" smtClean="0">
                <a:solidFill>
                  <a:srgbClr val="0070C0"/>
                </a:solidFill>
              </a:rPr>
              <a:t>Do you see any examples of ‘bad grammar’? What do you think about it?</a:t>
            </a:r>
            <a:endParaRPr lang="en-GB" dirty="0">
              <a:solidFill>
                <a:srgbClr val="0070C0"/>
              </a:solidFill>
            </a:endParaRPr>
          </a:p>
        </p:txBody>
      </p:sp>
    </p:spTree>
    <p:extLst>
      <p:ext uri="{BB962C8B-B14F-4D97-AF65-F5344CB8AC3E}">
        <p14:creationId xmlns:p14="http://schemas.microsoft.com/office/powerpoint/2010/main" val="3386250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1"/>
            </a:solidFill>
          </a:ln>
        </p:spPr>
        <p:txBody>
          <a:bodyPr/>
          <a:lstStyle/>
          <a:p>
            <a:r>
              <a:rPr lang="en-GB" dirty="0" smtClean="0"/>
              <a:t>@</a:t>
            </a:r>
            <a:r>
              <a:rPr lang="en-GB" dirty="0" err="1" smtClean="0"/>
              <a:t>Bessedyaszay</a:t>
            </a:r>
            <a:r>
              <a:rPr lang="en-GB" dirty="0" smtClean="0"/>
              <a:t> Bare </a:t>
            </a:r>
            <a:r>
              <a:rPr lang="en-GB" dirty="0" err="1" smtClean="0"/>
              <a:t>yutes</a:t>
            </a:r>
            <a:r>
              <a:rPr lang="en-GB" dirty="0" smtClean="0"/>
              <a:t> shooting at the feds #</a:t>
            </a:r>
            <a:r>
              <a:rPr lang="en-GB" dirty="0" err="1" smtClean="0"/>
              <a:t>tottenham</a:t>
            </a:r>
            <a:endParaRPr lang="en-GB" dirty="0"/>
          </a:p>
        </p:txBody>
      </p:sp>
      <p:sp>
        <p:nvSpPr>
          <p:cNvPr id="5" name="Curved Right Arrow 4"/>
          <p:cNvSpPr/>
          <p:nvPr/>
        </p:nvSpPr>
        <p:spPr>
          <a:xfrm>
            <a:off x="323528" y="332656"/>
            <a:ext cx="1008112" cy="21602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 name="TextBox 5"/>
          <p:cNvSpPr txBox="1"/>
          <p:nvPr/>
        </p:nvSpPr>
        <p:spPr>
          <a:xfrm>
            <a:off x="1468420" y="112616"/>
            <a:ext cx="3607636" cy="369332"/>
          </a:xfrm>
          <a:prstGeom prst="rect">
            <a:avLst/>
          </a:prstGeom>
          <a:noFill/>
        </p:spPr>
        <p:txBody>
          <a:bodyPr wrap="square" rtlCol="0">
            <a:spAutoFit/>
          </a:bodyPr>
          <a:lstStyle/>
          <a:p>
            <a:r>
              <a:rPr lang="en-GB" dirty="0" smtClean="0">
                <a:solidFill>
                  <a:prstClr val="black"/>
                </a:solidFill>
              </a:rPr>
              <a:t>You can look </a:t>
            </a:r>
            <a:r>
              <a:rPr lang="en-GB" b="1" dirty="0" smtClean="0">
                <a:solidFill>
                  <a:prstClr val="black"/>
                </a:solidFill>
              </a:rPr>
              <a:t>inwards</a:t>
            </a:r>
            <a:r>
              <a:rPr lang="en-GB" dirty="0" smtClean="0">
                <a:solidFill>
                  <a:prstClr val="black"/>
                </a:solidFill>
              </a:rPr>
              <a:t> to the </a:t>
            </a:r>
            <a:r>
              <a:rPr lang="en-GB" b="1" dirty="0" smtClean="0">
                <a:solidFill>
                  <a:prstClr val="black"/>
                </a:solidFill>
              </a:rPr>
              <a:t>words</a:t>
            </a:r>
            <a:r>
              <a:rPr lang="en-GB" dirty="0" smtClean="0">
                <a:solidFill>
                  <a:prstClr val="black"/>
                </a:solidFill>
              </a:rPr>
              <a:t>.</a:t>
            </a:r>
            <a:endParaRPr lang="en-GB" dirty="0">
              <a:solidFill>
                <a:prstClr val="black"/>
              </a:solidFill>
            </a:endParaRPr>
          </a:p>
        </p:txBody>
      </p:sp>
      <p:sp>
        <p:nvSpPr>
          <p:cNvPr id="7" name="TextBox 6"/>
          <p:cNvSpPr txBox="1"/>
          <p:nvPr/>
        </p:nvSpPr>
        <p:spPr>
          <a:xfrm>
            <a:off x="1331640" y="674112"/>
            <a:ext cx="2088232" cy="1477328"/>
          </a:xfrm>
          <a:prstGeom prst="rect">
            <a:avLst/>
          </a:prstGeom>
          <a:noFill/>
        </p:spPr>
        <p:txBody>
          <a:bodyPr wrap="square" rtlCol="0">
            <a:spAutoFit/>
          </a:bodyPr>
          <a:lstStyle/>
          <a:p>
            <a:pPr marL="285750" indent="-285750">
              <a:buFont typeface="Arial" pitchFamily="34" charset="0"/>
              <a:buChar char="•"/>
            </a:pPr>
            <a:r>
              <a:rPr lang="en-GB" dirty="0" smtClean="0">
                <a:solidFill>
                  <a:prstClr val="black"/>
                </a:solidFill>
              </a:rPr>
              <a:t>Orthography</a:t>
            </a:r>
          </a:p>
          <a:p>
            <a:pPr marL="285750" indent="-285750">
              <a:buFont typeface="Arial" pitchFamily="34" charset="0"/>
              <a:buChar char="•"/>
            </a:pPr>
            <a:r>
              <a:rPr lang="en-GB" dirty="0" smtClean="0">
                <a:solidFill>
                  <a:prstClr val="black"/>
                </a:solidFill>
              </a:rPr>
              <a:t>Morphology</a:t>
            </a:r>
          </a:p>
          <a:p>
            <a:pPr marL="285750" indent="-285750">
              <a:buFont typeface="Arial" pitchFamily="34" charset="0"/>
              <a:buChar char="•"/>
            </a:pPr>
            <a:r>
              <a:rPr lang="en-GB" dirty="0" smtClean="0">
                <a:solidFill>
                  <a:prstClr val="black"/>
                </a:solidFill>
              </a:rPr>
              <a:t>Phonology</a:t>
            </a:r>
          </a:p>
          <a:p>
            <a:pPr marL="285750" indent="-285750">
              <a:buFont typeface="Arial" pitchFamily="34" charset="0"/>
              <a:buChar char="•"/>
            </a:pPr>
            <a:r>
              <a:rPr lang="en-GB" dirty="0" smtClean="0">
                <a:solidFill>
                  <a:prstClr val="black"/>
                </a:solidFill>
              </a:rPr>
              <a:t>Semantics</a:t>
            </a:r>
          </a:p>
          <a:p>
            <a:pPr marL="285750" indent="-285750">
              <a:buFont typeface="Arial" pitchFamily="34" charset="0"/>
              <a:buChar char="•"/>
            </a:pPr>
            <a:r>
              <a:rPr lang="en-GB" dirty="0" smtClean="0">
                <a:solidFill>
                  <a:prstClr val="black"/>
                </a:solidFill>
              </a:rPr>
              <a:t>Syntax</a:t>
            </a:r>
          </a:p>
        </p:txBody>
      </p:sp>
      <p:sp>
        <p:nvSpPr>
          <p:cNvPr id="8" name="Curved Left Arrow 7"/>
          <p:cNvSpPr/>
          <p:nvPr/>
        </p:nvSpPr>
        <p:spPr>
          <a:xfrm>
            <a:off x="7668344" y="3501008"/>
            <a:ext cx="1224136" cy="25922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TextBox 8"/>
          <p:cNvSpPr txBox="1"/>
          <p:nvPr/>
        </p:nvSpPr>
        <p:spPr>
          <a:xfrm>
            <a:off x="5004048" y="4293096"/>
            <a:ext cx="3780420" cy="369332"/>
          </a:xfrm>
          <a:prstGeom prst="rect">
            <a:avLst/>
          </a:prstGeom>
          <a:noFill/>
        </p:spPr>
        <p:txBody>
          <a:bodyPr wrap="square" rtlCol="0">
            <a:spAutoFit/>
          </a:bodyPr>
          <a:lstStyle/>
          <a:p>
            <a:r>
              <a:rPr lang="en-GB" dirty="0" smtClean="0">
                <a:solidFill>
                  <a:prstClr val="black"/>
                </a:solidFill>
              </a:rPr>
              <a:t>You can look </a:t>
            </a:r>
            <a:r>
              <a:rPr lang="en-GB" b="1" dirty="0" smtClean="0">
                <a:solidFill>
                  <a:prstClr val="black"/>
                </a:solidFill>
              </a:rPr>
              <a:t>outwards</a:t>
            </a:r>
            <a:r>
              <a:rPr lang="en-GB" dirty="0" smtClean="0">
                <a:solidFill>
                  <a:prstClr val="black"/>
                </a:solidFill>
              </a:rPr>
              <a:t> to the </a:t>
            </a:r>
            <a:r>
              <a:rPr lang="en-GB" b="1" dirty="0" smtClean="0">
                <a:solidFill>
                  <a:prstClr val="black"/>
                </a:solidFill>
              </a:rPr>
              <a:t>world</a:t>
            </a:r>
            <a:r>
              <a:rPr lang="en-GB" dirty="0" smtClean="0">
                <a:solidFill>
                  <a:prstClr val="black"/>
                </a:solidFill>
              </a:rPr>
              <a:t>.</a:t>
            </a:r>
            <a:endParaRPr lang="en-GB" dirty="0">
              <a:solidFill>
                <a:prstClr val="black"/>
              </a:solidFill>
            </a:endParaRPr>
          </a:p>
        </p:txBody>
      </p:sp>
      <p:sp>
        <p:nvSpPr>
          <p:cNvPr id="10" name="TextBox 9"/>
          <p:cNvSpPr txBox="1"/>
          <p:nvPr/>
        </p:nvSpPr>
        <p:spPr>
          <a:xfrm>
            <a:off x="4065071" y="4766050"/>
            <a:ext cx="3670075" cy="2031325"/>
          </a:xfrm>
          <a:prstGeom prst="rect">
            <a:avLst/>
          </a:prstGeom>
          <a:noFill/>
        </p:spPr>
        <p:txBody>
          <a:bodyPr wrap="square" rtlCol="0">
            <a:spAutoFit/>
          </a:bodyPr>
          <a:lstStyle/>
          <a:p>
            <a:r>
              <a:rPr lang="en-GB" dirty="0" smtClean="0">
                <a:solidFill>
                  <a:prstClr val="black"/>
                </a:solidFill>
              </a:rPr>
              <a:t>What is this text telling us about?</a:t>
            </a:r>
          </a:p>
          <a:p>
            <a:r>
              <a:rPr lang="en-GB" dirty="0" smtClean="0">
                <a:solidFill>
                  <a:prstClr val="black"/>
                </a:solidFill>
              </a:rPr>
              <a:t>What role does this text play in the world?</a:t>
            </a:r>
          </a:p>
          <a:p>
            <a:r>
              <a:rPr lang="en-GB" dirty="0" smtClean="0">
                <a:solidFill>
                  <a:prstClr val="black"/>
                </a:solidFill>
              </a:rPr>
              <a:t>Why did the author produce this text?</a:t>
            </a:r>
          </a:p>
          <a:p>
            <a:r>
              <a:rPr lang="en-GB" dirty="0" smtClean="0">
                <a:solidFill>
                  <a:prstClr val="black"/>
                </a:solidFill>
              </a:rPr>
              <a:t>What does the language tell us about the author?</a:t>
            </a:r>
            <a:endParaRPr lang="en-GB" dirty="0">
              <a:solidFill>
                <a:prstClr val="black"/>
              </a:solidFill>
            </a:endParaRPr>
          </a:p>
        </p:txBody>
      </p:sp>
      <p:sp>
        <p:nvSpPr>
          <p:cNvPr id="11" name="Left-Right Arrow 10"/>
          <p:cNvSpPr/>
          <p:nvPr/>
        </p:nvSpPr>
        <p:spPr>
          <a:xfrm>
            <a:off x="533754" y="3901698"/>
            <a:ext cx="3168352"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282893" y="4485064"/>
            <a:ext cx="3670075" cy="1754326"/>
          </a:xfrm>
          <a:prstGeom prst="rect">
            <a:avLst/>
          </a:prstGeom>
          <a:noFill/>
        </p:spPr>
        <p:txBody>
          <a:bodyPr wrap="square" rtlCol="0">
            <a:spAutoFit/>
          </a:bodyPr>
          <a:lstStyle/>
          <a:p>
            <a:r>
              <a:rPr lang="en-GB" dirty="0" smtClean="0">
                <a:solidFill>
                  <a:prstClr val="black"/>
                </a:solidFill>
              </a:rPr>
              <a:t>What kind of text is this?</a:t>
            </a:r>
          </a:p>
          <a:p>
            <a:r>
              <a:rPr lang="en-GB" dirty="0" smtClean="0">
                <a:solidFill>
                  <a:prstClr val="black"/>
                </a:solidFill>
              </a:rPr>
              <a:t>How does this text relate to other texts / types of text?</a:t>
            </a:r>
          </a:p>
          <a:p>
            <a:r>
              <a:rPr lang="en-GB" dirty="0" smtClean="0">
                <a:solidFill>
                  <a:prstClr val="black"/>
                </a:solidFill>
              </a:rPr>
              <a:t>How is our reading of this text influenced by other types of text? (</a:t>
            </a:r>
            <a:r>
              <a:rPr lang="en-GB" dirty="0" err="1" smtClean="0">
                <a:solidFill>
                  <a:prstClr val="black"/>
                </a:solidFill>
              </a:rPr>
              <a:t>intertextuality</a:t>
            </a:r>
            <a:r>
              <a:rPr lang="en-GB" dirty="0" smtClean="0">
                <a:solidFill>
                  <a:prstClr val="black"/>
                </a:solidFill>
              </a:rPr>
              <a:t>)</a:t>
            </a:r>
          </a:p>
        </p:txBody>
      </p:sp>
      <p:sp>
        <p:nvSpPr>
          <p:cNvPr id="13" name="TextBox 12"/>
          <p:cNvSpPr txBox="1"/>
          <p:nvPr/>
        </p:nvSpPr>
        <p:spPr>
          <a:xfrm>
            <a:off x="485546" y="3564106"/>
            <a:ext cx="3780420" cy="369332"/>
          </a:xfrm>
          <a:prstGeom prst="rect">
            <a:avLst/>
          </a:prstGeom>
          <a:noFill/>
        </p:spPr>
        <p:txBody>
          <a:bodyPr wrap="square" rtlCol="0">
            <a:spAutoFit/>
          </a:bodyPr>
          <a:lstStyle/>
          <a:p>
            <a:r>
              <a:rPr lang="en-GB" dirty="0" smtClean="0">
                <a:solidFill>
                  <a:prstClr val="black"/>
                </a:solidFill>
              </a:rPr>
              <a:t>You can look </a:t>
            </a:r>
            <a:r>
              <a:rPr lang="en-GB" b="1" dirty="0" smtClean="0">
                <a:solidFill>
                  <a:prstClr val="black"/>
                </a:solidFill>
              </a:rPr>
              <a:t>along</a:t>
            </a:r>
            <a:r>
              <a:rPr lang="en-GB" dirty="0" smtClean="0">
                <a:solidFill>
                  <a:prstClr val="black"/>
                </a:solidFill>
              </a:rPr>
              <a:t> to </a:t>
            </a:r>
            <a:r>
              <a:rPr lang="en-GB" b="1" dirty="0" smtClean="0">
                <a:solidFill>
                  <a:prstClr val="black"/>
                </a:solidFill>
              </a:rPr>
              <a:t>other texts</a:t>
            </a:r>
            <a:r>
              <a:rPr lang="en-GB" dirty="0" smtClean="0">
                <a:solidFill>
                  <a:prstClr val="black"/>
                </a:solidFill>
              </a:rPr>
              <a:t>.</a:t>
            </a:r>
            <a:endParaRPr lang="en-GB" dirty="0">
              <a:solidFill>
                <a:prstClr val="black"/>
              </a:solidFill>
            </a:endParaRPr>
          </a:p>
        </p:txBody>
      </p:sp>
    </p:spTree>
    <p:extLst>
      <p:ext uri="{BB962C8B-B14F-4D97-AF65-F5344CB8AC3E}">
        <p14:creationId xmlns:p14="http://schemas.microsoft.com/office/powerpoint/2010/main" val="26462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G_057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37" t="8771" r="10804" b="7380"/>
          <a:stretch/>
        </p:blipFill>
        <p:spPr bwMode="auto">
          <a:xfrm>
            <a:off x="2555776" y="1286947"/>
            <a:ext cx="3054385" cy="4160912"/>
          </a:xfrm>
          <a:prstGeom prst="rect">
            <a:avLst/>
          </a:prstGeom>
          <a:noFill/>
          <a:extLst>
            <a:ext uri="{909E8E84-426E-40DD-AFC4-6F175D3DCCD1}">
              <a14:hiddenFill xmlns:a14="http://schemas.microsoft.com/office/drawing/2010/main">
                <a:solidFill>
                  <a:srgbClr val="FFFFFF"/>
                </a:solidFill>
              </a14:hiddenFill>
            </a:ext>
          </a:extLst>
        </p:spPr>
      </p:pic>
      <p:sp>
        <p:nvSpPr>
          <p:cNvPr id="7" name="Curved Right Arrow 6"/>
          <p:cNvSpPr/>
          <p:nvPr/>
        </p:nvSpPr>
        <p:spPr>
          <a:xfrm rot="17374699">
            <a:off x="1878335" y="1207501"/>
            <a:ext cx="529431" cy="15842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8" name="Curved Left Arrow 7"/>
          <p:cNvSpPr/>
          <p:nvPr/>
        </p:nvSpPr>
        <p:spPr>
          <a:xfrm rot="16200000">
            <a:off x="6065966" y="566867"/>
            <a:ext cx="432048" cy="18722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Left-Right Arrow 8"/>
          <p:cNvSpPr/>
          <p:nvPr/>
        </p:nvSpPr>
        <p:spPr>
          <a:xfrm>
            <a:off x="2657697" y="5589240"/>
            <a:ext cx="2850542"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119876" y="407566"/>
            <a:ext cx="2376264" cy="1077218"/>
          </a:xfrm>
          <a:prstGeom prst="rect">
            <a:avLst/>
          </a:prstGeom>
          <a:noFill/>
        </p:spPr>
        <p:txBody>
          <a:bodyPr wrap="square" rtlCol="0">
            <a:spAutoFit/>
          </a:bodyPr>
          <a:lstStyle/>
          <a:p>
            <a:r>
              <a:rPr lang="en-GB" sz="1600" dirty="0" smtClean="0">
                <a:solidFill>
                  <a:srgbClr val="FF0066"/>
                </a:solidFill>
              </a:rPr>
              <a:t>How does the umlaut make the pronunciation of ‘</a:t>
            </a:r>
            <a:r>
              <a:rPr lang="en-GB" sz="1600" dirty="0" err="1" smtClean="0">
                <a:solidFill>
                  <a:srgbClr val="FF0066"/>
                </a:solidFill>
              </a:rPr>
              <a:t>für</a:t>
            </a:r>
            <a:r>
              <a:rPr lang="en-GB" sz="1600" dirty="0" smtClean="0">
                <a:solidFill>
                  <a:srgbClr val="FF0066"/>
                </a:solidFill>
              </a:rPr>
              <a:t>’ differ from that of ‘</a:t>
            </a:r>
            <a:r>
              <a:rPr lang="en-GB" sz="1600" dirty="0" err="1" smtClean="0">
                <a:solidFill>
                  <a:srgbClr val="FF0066"/>
                </a:solidFill>
              </a:rPr>
              <a:t>nur</a:t>
            </a:r>
            <a:r>
              <a:rPr lang="en-GB" sz="1600" dirty="0" smtClean="0">
                <a:solidFill>
                  <a:srgbClr val="FF0066"/>
                </a:solidFill>
              </a:rPr>
              <a:t>?</a:t>
            </a:r>
            <a:endParaRPr lang="en-GB" sz="1600" dirty="0">
              <a:solidFill>
                <a:srgbClr val="FF0066"/>
              </a:solidFill>
            </a:endParaRPr>
          </a:p>
        </p:txBody>
      </p:sp>
      <p:sp>
        <p:nvSpPr>
          <p:cNvPr id="11" name="TextBox 10"/>
          <p:cNvSpPr txBox="1"/>
          <p:nvPr/>
        </p:nvSpPr>
        <p:spPr>
          <a:xfrm>
            <a:off x="2508446" y="209729"/>
            <a:ext cx="2865296" cy="1077218"/>
          </a:xfrm>
          <a:prstGeom prst="rect">
            <a:avLst/>
          </a:prstGeom>
          <a:noFill/>
        </p:spPr>
        <p:txBody>
          <a:bodyPr wrap="square" rtlCol="0">
            <a:spAutoFit/>
          </a:bodyPr>
          <a:lstStyle/>
          <a:p>
            <a:r>
              <a:rPr lang="en-GB" sz="1600" dirty="0" smtClean="0">
                <a:solidFill>
                  <a:srgbClr val="00B050"/>
                </a:solidFill>
              </a:rPr>
              <a:t>Does this text contain any borrowings or other type of influence from another language?</a:t>
            </a:r>
            <a:endParaRPr lang="en-GB" sz="1600" dirty="0">
              <a:solidFill>
                <a:srgbClr val="00B050"/>
              </a:solidFill>
            </a:endParaRPr>
          </a:p>
        </p:txBody>
      </p:sp>
      <p:sp>
        <p:nvSpPr>
          <p:cNvPr id="12" name="TextBox 11"/>
          <p:cNvSpPr txBox="1"/>
          <p:nvPr/>
        </p:nvSpPr>
        <p:spPr>
          <a:xfrm>
            <a:off x="58889" y="2514487"/>
            <a:ext cx="2376264" cy="830997"/>
          </a:xfrm>
          <a:prstGeom prst="rect">
            <a:avLst/>
          </a:prstGeom>
          <a:noFill/>
        </p:spPr>
        <p:txBody>
          <a:bodyPr wrap="square" rtlCol="0">
            <a:spAutoFit/>
          </a:bodyPr>
          <a:lstStyle/>
          <a:p>
            <a:r>
              <a:rPr lang="en-GB" sz="1600" dirty="0" smtClean="0">
                <a:solidFill>
                  <a:srgbClr val="0070C0"/>
                </a:solidFill>
              </a:rPr>
              <a:t>What is the origin of the word ‘</a:t>
            </a:r>
            <a:r>
              <a:rPr lang="en-GB" sz="1600" dirty="0" err="1" smtClean="0">
                <a:solidFill>
                  <a:srgbClr val="0070C0"/>
                </a:solidFill>
              </a:rPr>
              <a:t>simsen</a:t>
            </a:r>
            <a:r>
              <a:rPr lang="en-GB" sz="1600" dirty="0" smtClean="0">
                <a:solidFill>
                  <a:srgbClr val="0070C0"/>
                </a:solidFill>
              </a:rPr>
              <a:t>’ Why is this interesting?</a:t>
            </a:r>
            <a:endParaRPr lang="en-GB" sz="1600" dirty="0">
              <a:solidFill>
                <a:srgbClr val="0070C0"/>
              </a:solidFill>
            </a:endParaRPr>
          </a:p>
        </p:txBody>
      </p:sp>
      <p:sp>
        <p:nvSpPr>
          <p:cNvPr id="13" name="TextBox 12"/>
          <p:cNvSpPr txBox="1"/>
          <p:nvPr/>
        </p:nvSpPr>
        <p:spPr>
          <a:xfrm>
            <a:off x="5879201" y="1901527"/>
            <a:ext cx="3024336" cy="1200329"/>
          </a:xfrm>
          <a:prstGeom prst="rect">
            <a:avLst/>
          </a:prstGeom>
          <a:noFill/>
        </p:spPr>
        <p:txBody>
          <a:bodyPr wrap="square" rtlCol="0">
            <a:spAutoFit/>
          </a:bodyPr>
          <a:lstStyle/>
          <a:p>
            <a:r>
              <a:rPr lang="en-GB" dirty="0" smtClean="0">
                <a:solidFill>
                  <a:srgbClr val="FFC000"/>
                </a:solidFill>
              </a:rPr>
              <a:t>What does this text tell us about the role of communication in today’s society?</a:t>
            </a:r>
            <a:endParaRPr lang="en-GB" dirty="0">
              <a:solidFill>
                <a:srgbClr val="FFC000"/>
              </a:solidFill>
            </a:endParaRPr>
          </a:p>
        </p:txBody>
      </p:sp>
      <p:sp>
        <p:nvSpPr>
          <p:cNvPr id="14" name="TextBox 13"/>
          <p:cNvSpPr txBox="1"/>
          <p:nvPr/>
        </p:nvSpPr>
        <p:spPr>
          <a:xfrm>
            <a:off x="0" y="6115870"/>
            <a:ext cx="2189264" cy="646331"/>
          </a:xfrm>
          <a:prstGeom prst="rect">
            <a:avLst/>
          </a:prstGeom>
          <a:noFill/>
        </p:spPr>
        <p:txBody>
          <a:bodyPr wrap="square" rtlCol="0">
            <a:spAutoFit/>
          </a:bodyPr>
          <a:lstStyle/>
          <a:p>
            <a:r>
              <a:rPr lang="en-GB" dirty="0" smtClean="0">
                <a:solidFill>
                  <a:srgbClr val="FFC000"/>
                </a:solidFill>
              </a:rPr>
              <a:t>What kind of advert is this?</a:t>
            </a:r>
            <a:endParaRPr lang="en-GB" dirty="0">
              <a:solidFill>
                <a:srgbClr val="FFC000"/>
              </a:solidFill>
            </a:endParaRPr>
          </a:p>
        </p:txBody>
      </p:sp>
      <p:sp>
        <p:nvSpPr>
          <p:cNvPr id="15" name="TextBox 14"/>
          <p:cNvSpPr txBox="1"/>
          <p:nvPr/>
        </p:nvSpPr>
        <p:spPr>
          <a:xfrm>
            <a:off x="5879201" y="3101856"/>
            <a:ext cx="2996463" cy="923330"/>
          </a:xfrm>
          <a:prstGeom prst="rect">
            <a:avLst/>
          </a:prstGeom>
          <a:noFill/>
        </p:spPr>
        <p:txBody>
          <a:bodyPr wrap="square" rtlCol="0">
            <a:spAutoFit/>
          </a:bodyPr>
          <a:lstStyle/>
          <a:p>
            <a:r>
              <a:rPr lang="en-GB" dirty="0" smtClean="0">
                <a:solidFill>
                  <a:srgbClr val="FFC000"/>
                </a:solidFill>
              </a:rPr>
              <a:t>What is the role of the text itself?  What is its intended effect?</a:t>
            </a:r>
            <a:endParaRPr lang="en-GB" dirty="0">
              <a:solidFill>
                <a:srgbClr val="FFC000"/>
              </a:solidFill>
            </a:endParaRPr>
          </a:p>
        </p:txBody>
      </p:sp>
      <p:sp>
        <p:nvSpPr>
          <p:cNvPr id="16" name="TextBox 15"/>
          <p:cNvSpPr txBox="1"/>
          <p:nvPr/>
        </p:nvSpPr>
        <p:spPr>
          <a:xfrm>
            <a:off x="2214483" y="6115870"/>
            <a:ext cx="2319522" cy="646331"/>
          </a:xfrm>
          <a:prstGeom prst="rect">
            <a:avLst/>
          </a:prstGeom>
          <a:noFill/>
        </p:spPr>
        <p:txBody>
          <a:bodyPr wrap="square" rtlCol="0">
            <a:spAutoFit/>
          </a:bodyPr>
          <a:lstStyle/>
          <a:p>
            <a:r>
              <a:rPr lang="en-GB" dirty="0" smtClean="0">
                <a:solidFill>
                  <a:srgbClr val="FFC000"/>
                </a:solidFill>
              </a:rPr>
              <a:t>What other types of advertising exist?</a:t>
            </a:r>
            <a:endParaRPr lang="en-GB" dirty="0">
              <a:solidFill>
                <a:srgbClr val="FFC000"/>
              </a:solidFill>
            </a:endParaRPr>
          </a:p>
        </p:txBody>
      </p:sp>
      <p:sp>
        <p:nvSpPr>
          <p:cNvPr id="17" name="TextBox 16"/>
          <p:cNvSpPr txBox="1"/>
          <p:nvPr/>
        </p:nvSpPr>
        <p:spPr>
          <a:xfrm>
            <a:off x="4397049" y="6115869"/>
            <a:ext cx="2894256" cy="646331"/>
          </a:xfrm>
          <a:prstGeom prst="rect">
            <a:avLst/>
          </a:prstGeom>
          <a:noFill/>
        </p:spPr>
        <p:txBody>
          <a:bodyPr wrap="square" rtlCol="0">
            <a:spAutoFit/>
          </a:bodyPr>
          <a:lstStyle/>
          <a:p>
            <a:r>
              <a:rPr lang="en-GB" dirty="0" smtClean="0">
                <a:solidFill>
                  <a:srgbClr val="FFC000"/>
                </a:solidFill>
              </a:rPr>
              <a:t>Are they more or less powerful than this? Why?</a:t>
            </a:r>
            <a:endParaRPr lang="en-GB" dirty="0">
              <a:solidFill>
                <a:srgbClr val="FFC000"/>
              </a:solidFill>
            </a:endParaRPr>
          </a:p>
        </p:txBody>
      </p:sp>
      <p:sp>
        <p:nvSpPr>
          <p:cNvPr id="18" name="TextBox 17"/>
          <p:cNvSpPr txBox="1"/>
          <p:nvPr/>
        </p:nvSpPr>
        <p:spPr>
          <a:xfrm>
            <a:off x="7468597" y="5414080"/>
            <a:ext cx="1505696" cy="1569660"/>
          </a:xfrm>
          <a:prstGeom prst="rect">
            <a:avLst/>
          </a:prstGeom>
          <a:noFill/>
        </p:spPr>
        <p:txBody>
          <a:bodyPr wrap="square" rtlCol="0">
            <a:spAutoFit/>
          </a:bodyPr>
          <a:lstStyle/>
          <a:p>
            <a:r>
              <a:rPr lang="en-GB" sz="1600" dirty="0" smtClean="0">
                <a:solidFill>
                  <a:srgbClr val="0070C0"/>
                </a:solidFill>
              </a:rPr>
              <a:t>What syntactic features are used in advertising to make them effective?</a:t>
            </a:r>
            <a:endParaRPr lang="en-GB" sz="1600" dirty="0">
              <a:solidFill>
                <a:srgbClr val="0070C0"/>
              </a:solidFill>
            </a:endParaRPr>
          </a:p>
        </p:txBody>
      </p:sp>
      <p:sp>
        <p:nvSpPr>
          <p:cNvPr id="19" name="TextBox 18"/>
          <p:cNvSpPr txBox="1"/>
          <p:nvPr/>
        </p:nvSpPr>
        <p:spPr>
          <a:xfrm>
            <a:off x="5959102" y="4077072"/>
            <a:ext cx="2996463" cy="1200329"/>
          </a:xfrm>
          <a:prstGeom prst="rect">
            <a:avLst/>
          </a:prstGeom>
          <a:noFill/>
        </p:spPr>
        <p:txBody>
          <a:bodyPr wrap="square" rtlCol="0">
            <a:spAutoFit/>
          </a:bodyPr>
          <a:lstStyle/>
          <a:p>
            <a:r>
              <a:rPr lang="en-GB" dirty="0" smtClean="0">
                <a:solidFill>
                  <a:srgbClr val="FFC000"/>
                </a:solidFill>
              </a:rPr>
              <a:t>Imagine a different person in the picture – would the language be any different? How? Why?</a:t>
            </a:r>
            <a:endParaRPr lang="en-GB" dirty="0">
              <a:solidFill>
                <a:srgbClr val="FFC000"/>
              </a:solidFill>
            </a:endParaRPr>
          </a:p>
        </p:txBody>
      </p:sp>
    </p:spTree>
    <p:extLst>
      <p:ext uri="{BB962C8B-B14F-4D97-AF65-F5344CB8AC3E}">
        <p14:creationId xmlns:p14="http://schemas.microsoft.com/office/powerpoint/2010/main" val="190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22355</TotalTime>
  <Words>2498</Words>
  <Application>Microsoft Office PowerPoint</Application>
  <PresentationFormat>On-screen Show (4:3)</PresentationFormat>
  <Paragraphs>291</Paragraphs>
  <Slides>27</Slides>
  <Notes>8</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Flow</vt:lpstr>
      <vt:lpstr>Office Theme</vt:lpstr>
      <vt:lpstr>1_Office Theme</vt:lpstr>
      <vt:lpstr>2_Office Theme</vt:lpstr>
      <vt:lpstr>3_Office Theme</vt:lpstr>
      <vt:lpstr>4_Office Theme</vt:lpstr>
      <vt:lpstr>Linguistics in and beyond the languages classroom: how and why</vt:lpstr>
      <vt:lpstr>PowerPoint Presentation</vt:lpstr>
      <vt:lpstr>Today’s session…</vt:lpstr>
      <vt:lpstr>What…?</vt:lpstr>
      <vt:lpstr>Why…?</vt:lpstr>
      <vt:lpstr>Linguistics every day</vt:lpstr>
      <vt:lpstr>PowerPoint Presentation</vt:lpstr>
      <vt:lpstr>@Bessedyaszay Bare yutes shooting at the feds #tottenham</vt:lpstr>
      <vt:lpstr>PowerPoint Presentation</vt:lpstr>
      <vt:lpstr>The value of a linguistics approach for KS2/3 transition </vt:lpstr>
      <vt:lpstr>MFL and beyond…</vt:lpstr>
      <vt:lpstr>‘Cross-linguistic’ collaboration</vt:lpstr>
      <vt:lpstr>Ideas for implementing cross-linguistic collaboration </vt:lpstr>
      <vt:lpstr>Linguistics resources</vt:lpstr>
      <vt:lpstr>PowerPoint Presentation</vt:lpstr>
      <vt:lpstr>PowerPoint Presentation</vt:lpstr>
      <vt:lpstr>PowerPoint Presentation</vt:lpstr>
      <vt:lpstr>PowerPoint Presentation</vt:lpstr>
      <vt:lpstr>Enrichment and intervention</vt:lpstr>
      <vt:lpstr>PowerPoint Presentation</vt:lpstr>
      <vt:lpstr>PowerPoint Presentation</vt:lpstr>
      <vt:lpstr>PowerPoint Presentation</vt:lpstr>
      <vt:lpstr>PowerPoint Presentation</vt:lpstr>
      <vt:lpstr>Broader cross-curricular work</vt:lpstr>
      <vt:lpstr>In summary…..</vt:lpstr>
      <vt:lpstr>Resources and support</vt:lpstr>
      <vt:lpstr>Resources and support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language teaching: A linguistics approach</dc:title>
  <dc:creator>Sarah</dc:creator>
  <cp:lastModifiedBy>Sarah</cp:lastModifiedBy>
  <cp:revision>196</cp:revision>
  <dcterms:created xsi:type="dcterms:W3CDTF">2015-01-16T17:42:00Z</dcterms:created>
  <dcterms:modified xsi:type="dcterms:W3CDTF">2015-07-13T17:08:20Z</dcterms:modified>
</cp:coreProperties>
</file>