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Default Extension="mp3" ContentType="audio/unknown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98" r:id="rId2"/>
    <p:sldId id="549" r:id="rId3"/>
    <p:sldId id="331" r:id="rId4"/>
    <p:sldId id="343" r:id="rId5"/>
    <p:sldId id="300" r:id="rId6"/>
    <p:sldId id="487" r:id="rId7"/>
    <p:sldId id="350" r:id="rId8"/>
    <p:sldId id="365" r:id="rId9"/>
    <p:sldId id="488" r:id="rId10"/>
    <p:sldId id="489" r:id="rId11"/>
    <p:sldId id="505" r:id="rId12"/>
    <p:sldId id="491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499" r:id="rId21"/>
    <p:sldId id="500" r:id="rId22"/>
    <p:sldId id="501" r:id="rId23"/>
    <p:sldId id="502" r:id="rId24"/>
    <p:sldId id="503" r:id="rId25"/>
    <p:sldId id="504" r:id="rId26"/>
    <p:sldId id="519" r:id="rId27"/>
    <p:sldId id="520" r:id="rId28"/>
    <p:sldId id="506" r:id="rId29"/>
    <p:sldId id="538" r:id="rId30"/>
    <p:sldId id="540" r:id="rId31"/>
    <p:sldId id="541" r:id="rId32"/>
    <p:sldId id="539" r:id="rId33"/>
    <p:sldId id="511" r:id="rId34"/>
    <p:sldId id="507" r:id="rId35"/>
    <p:sldId id="510" r:id="rId36"/>
    <p:sldId id="512" r:id="rId37"/>
    <p:sldId id="515" r:id="rId38"/>
    <p:sldId id="514" r:id="rId39"/>
    <p:sldId id="517" r:id="rId40"/>
    <p:sldId id="537" r:id="rId41"/>
    <p:sldId id="521" r:id="rId42"/>
    <p:sldId id="522" r:id="rId43"/>
    <p:sldId id="523" r:id="rId44"/>
    <p:sldId id="524" r:id="rId45"/>
    <p:sldId id="525" r:id="rId46"/>
    <p:sldId id="526" r:id="rId47"/>
    <p:sldId id="528" r:id="rId48"/>
    <p:sldId id="543" r:id="rId49"/>
    <p:sldId id="544" r:id="rId50"/>
    <p:sldId id="542" r:id="rId51"/>
    <p:sldId id="545" r:id="rId52"/>
    <p:sldId id="548" r:id="rId53"/>
    <p:sldId id="546" r:id="rId54"/>
    <p:sldId id="547" r:id="rId55"/>
    <p:sldId id="529" r:id="rId56"/>
    <p:sldId id="532" r:id="rId57"/>
    <p:sldId id="533" r:id="rId58"/>
    <p:sldId id="534" r:id="rId59"/>
    <p:sldId id="527" r:id="rId60"/>
    <p:sldId id="531" r:id="rId61"/>
    <p:sldId id="398" r:id="rId62"/>
    <p:sldId id="403" r:id="rId63"/>
    <p:sldId id="536" r:id="rId64"/>
    <p:sldId id="405" r:id="rId65"/>
    <p:sldId id="406" r:id="rId66"/>
    <p:sldId id="354" r:id="rId67"/>
    <p:sldId id="345" r:id="rId68"/>
  </p:sldIdLst>
  <p:sldSz cx="9144000" cy="6858000" type="screen4x3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6699" autoAdjust="0"/>
    <p:restoredTop sz="94660"/>
  </p:normalViewPr>
  <p:slideViewPr>
    <p:cSldViewPr snapToGrid="0" snapToObjects="1">
      <p:cViewPr>
        <p:scale>
          <a:sx n="40" d="100"/>
          <a:sy n="40" d="100"/>
        </p:scale>
        <p:origin x="-2800" y="-1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D8371-3AD3-4FC2-8C96-961327C09A74}" type="datetimeFigureOut">
              <a:rPr lang="en-GB" smtClean="0"/>
              <a:pPr/>
              <a:t>9/27/14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30218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B601D-5BAC-45D1-A913-2B250D9764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8134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E7659-60F2-A543-8E6E-2E836368E4C2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20571-1BC4-134E-8BAF-109E53AC8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381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0571-1BC4-134E-8BAF-109E53AC87D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00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0571-1BC4-134E-8BAF-109E53AC87D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307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A596E-040B-4E7A-BFD9-C03FBE458975}" type="slidenum">
              <a:rPr lang="en-GB"/>
              <a:pPr/>
              <a:t>43</a:t>
            </a:fld>
            <a:endParaRPr lang="en-GB"/>
          </a:p>
        </p:txBody>
      </p:sp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777607" y="9430091"/>
            <a:ext cx="2889938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FE64EB5-3D2B-482E-9D15-8CF5B2828250}" type="slidenum">
              <a:rPr lang="en-US" sz="1200">
                <a:latin typeface="+mn-lt"/>
              </a:rPr>
              <a:pPr algn="r">
                <a:defRPr/>
              </a:pPr>
              <a:t>43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C55B7-ECF4-4871-B138-F423818F948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E1342-C518-964B-922B-A6289A844AA0}" type="datetimeFigureOut">
              <a:rPr lang="en-US" smtClean="0"/>
              <a:pPr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83DA5-D826-AC40-8930-6A918CBBB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mmunity.tes.co.uk/tes_modern_foreign_languages/b/tes_languages_week_2-6_june_2014/archive/2014/05/29/tes-languages-week.asp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anbookshop.com/" TargetMode="External"/><Relationship Id="rId4" Type="http://schemas.openxmlformats.org/officeDocument/2006/relationships/hyperlink" Target="http://www.amazon.co.uk/" TargetMode="External"/><Relationship Id="rId5" Type="http://schemas.openxmlformats.org/officeDocument/2006/relationships/hyperlink" Target="http://uk.mantralingua.com/" TargetMode="External"/><Relationship Id="rId6" Type="http://schemas.openxmlformats.org/officeDocument/2006/relationships/hyperlink" Target="http://www.growstorygrow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ttle-linguist.co.uk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Rg7mTm2UHWU" TargetMode="External"/><Relationship Id="rId1" Type="http://schemas.openxmlformats.org/officeDocument/2006/relationships/video" Target="file://localhost/Users/suzibewell/Desktop/ALL%20Sheffield%202014%20/Amelie_lit_Je_mhabille_et_je_te_croque.mp4" TargetMode="Externa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ideo" Target="file:///\\localhost\Users\suzibewell\Desktop\Screen%20shot%202010-11-12%20at%2016.24.18.pn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inyurl.com/ofstedlanguages201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imagazines.com/" TargetMode="External"/><Relationship Id="rId4" Type="http://schemas.openxmlformats.org/officeDocument/2006/relationships/hyperlink" Target="http://www.frenchmagforkids.com/" TargetMode="External"/><Relationship Id="rId5" Type="http://schemas.openxmlformats.org/officeDocument/2006/relationships/hyperlink" Target="http://www.playbacpresse.fr/boutique.172.nos-magazines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ryglasgowplus.com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torybird.com/books/les-vacances-by-katy-barker/?token=qhu9mkdk4h" TargetMode="External"/><Relationship Id="rId4" Type="http://schemas.openxmlformats.org/officeDocument/2006/relationships/hyperlink" Target="http://storybird.com/books/les-choses-que-jaime-a-lecole/?token=u2cf7qrvz7" TargetMode="External"/><Relationship Id="rId5" Type="http://schemas.openxmlformats.org/officeDocument/2006/relationships/hyperlink" Target="http://mfl-storybirds.wikispaces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orybird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ToondooPupilY8" TargetMode="External"/><Relationship Id="rId4" Type="http://schemas.openxmlformats.org/officeDocument/2006/relationships/hyperlink" Target="http://www.goanimate.com/" TargetMode="External"/><Relationship Id="rId5" Type="http://schemas.openxmlformats.org/officeDocument/2006/relationships/hyperlink" Target="http://goanimate.com/videos/0NnfTGpxHT5c/1" TargetMode="External"/><Relationship Id="rId6" Type="http://schemas.openxmlformats.org/officeDocument/2006/relationships/hyperlink" Target="http://www.fodey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oondoo.com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M0J9ptwcGLw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nging-phase.blogspot.co.uk/p/mini-books.html" TargetMode="External"/><Relationship Id="rId3" Type="http://schemas.openxmlformats.org/officeDocument/2006/relationships/hyperlink" Target="http://changing-phase.blogspot.co.uk/2012/07/mini-books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bile.linguascope.com/info/dice.htm" TargetMode="External"/><Relationship Id="rId3" Type="http://schemas.openxmlformats.org/officeDocument/2006/relationships/hyperlink" Target="http://www.storycubes.com/app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microsoft.com/office/2007/relationships/media" Target="../media/media1.mp3"/><Relationship Id="rId5" Type="http://schemas.openxmlformats.org/officeDocument/2006/relationships/image" Target="../media/image27.png"/><Relationship Id="rId6" Type="http://schemas.microsoft.com/office/2007/relationships/media" Target="../media/media2.mp3"/><Relationship Id="rId1" Type="http://schemas.openxmlformats.org/officeDocument/2006/relationships/audio" Target="../media/media1.mp3"/><Relationship Id="rId2" Type="http://schemas.openxmlformats.org/officeDocument/2006/relationships/audio" Target="../media/media2.mp3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hyperlink" Target="http://www.youtube.com/watch?v=WEdt4col0Gc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Ipzfs5tBJU&amp;ob=av2e" TargetMode="External"/><Relationship Id="rId4" Type="http://schemas.openxmlformats.org/officeDocument/2006/relationships/hyperlink" Target="http://www.youtube.com/watch?v=4xU12NYLj4k" TargetMode="External"/><Relationship Id="rId5" Type="http://schemas.openxmlformats.org/officeDocument/2006/relationships/hyperlink" Target="http://www.youtube.com/watch?v=GhRAwDSRAFg" TargetMode="External"/><Relationship Id="rId6" Type="http://schemas.openxmlformats.org/officeDocument/2006/relationships/hyperlink" Target="http://www.youtube.com/watch?v=GRmre8ggkcY" TargetMode="External"/><Relationship Id="rId7" Type="http://schemas.openxmlformats.org/officeDocument/2006/relationships/hyperlink" Target="http://www.youtube.com/watch?v=8IzfnhVLuuE" TargetMode="External"/><Relationship Id="rId8" Type="http://schemas.openxmlformats.org/officeDocument/2006/relationships/hyperlink" Target="http://www.youtube.com/watch?v=t5zWfADKgGk" TargetMode="External"/><Relationship Id="rId9" Type="http://schemas.openxmlformats.org/officeDocument/2006/relationships/hyperlink" Target="http://www.youtube.com/watch?v=kC2UDS09sfU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watch?v=wLXZ3bz4K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MusicMFLSBewell" TargetMode="External"/><Relationship Id="rId4" Type="http://schemas.openxmlformats.org/officeDocument/2006/relationships/hyperlink" Target="http://www.symbaloo.com/mix/mflandmusic" TargetMode="External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JAIcopain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l-languages.org.uk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s.co.uk/article.aspx?storycode=6291318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helhawkes.com/" TargetMode="External"/><Relationship Id="rId4" Type="http://schemas.openxmlformats.org/officeDocument/2006/relationships/hyperlink" Target="http://tinyurl.com/TonChris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PoesieReunion" TargetMode="External"/><Relationship Id="rId4" Type="http://schemas.openxmlformats.org/officeDocument/2006/relationships/hyperlink" Target="http://www.kidsweb.de/schule/poesie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PoetryCompetitonMF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tishcouncil.org/etwinning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itishcouncil.org/etwinnin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etwinnin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SB3PetitsCochon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dsinco.com/about/" TargetMode="External"/><Relationship Id="rId4" Type="http://schemas.openxmlformats.org/officeDocument/2006/relationships/hyperlink" Target="http://tinyurl.com/FRXmasPlay" TargetMode="External"/><Relationship Id="rId5" Type="http://schemas.openxmlformats.org/officeDocument/2006/relationships/hyperlink" Target="http://www.audioboo.com/" TargetMode="External"/><Relationship Id="rId6" Type="http://schemas.openxmlformats.org/officeDocument/2006/relationships/hyperlink" Target="http://www.play-script-and-song.com/fsl-french-activities.html" TargetMode="External"/><Relationship Id="rId7" Type="http://schemas.openxmlformats.org/officeDocument/2006/relationships/hyperlink" Target="http://tinyurl.com/TESAschenputte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nksintolanguages.ac.uk/resources/2561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uzi.bewell@york.ac.uk" TargetMode="External"/><Relationship Id="rId3" Type="http://schemas.openxmlformats.org/officeDocument/2006/relationships/hyperlink" Target="http://www.petitepipelette.wordpress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education/languages" TargetMode="External"/><Relationship Id="rId4" Type="http://schemas.openxmlformats.org/officeDocument/2006/relationships/hyperlink" Target="http://www.theguardian.com/commentisfree/2013/aug/18/willetts-universities-arts-and-humanties-subjects" TargetMode="External"/><Relationship Id="rId5" Type="http://schemas.openxmlformats.org/officeDocument/2006/relationships/hyperlink" Target="http://www.theguardian.com/education/2013/aug/17/language-teaching-crisis-universities-closure" TargetMode="External"/><Relationship Id="rId6" Type="http://schemas.openxmlformats.org/officeDocument/2006/relationships/hyperlink" Target="http://www.theguardian.com/education/2013/aug/15/a-level-results-foreign-languages" TargetMode="External"/><Relationship Id="rId7" Type="http://schemas.openxmlformats.org/officeDocument/2006/relationships/hyperlink" Target="http://www.theguardian.com/education/2013/aug/15/a-level-results-2013-live" TargetMode="External"/><Relationship Id="rId8" Type="http://schemas.openxmlformats.org/officeDocument/2006/relationships/hyperlink" Target="http://www.theguardian.com/education/teach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language-teaching-crisi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/>
              <a:t/>
            </a:r>
            <a:br>
              <a:rPr lang="en-US" sz="3111" dirty="0"/>
            </a:b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/>
              <a:t/>
            </a:r>
            <a:br>
              <a:rPr lang="en-US" sz="3111" dirty="0"/>
            </a:b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/>
              <a:t/>
            </a:r>
            <a:br>
              <a:rPr lang="en-US" sz="3111" dirty="0"/>
            </a:br>
            <a:r>
              <a:rPr lang="en-US" sz="3556" b="1" dirty="0" smtClean="0"/>
              <a:t>Suzi Bewell, PGCE MFL Course Leader, </a:t>
            </a:r>
            <a:br>
              <a:rPr lang="en-US" sz="3556" b="1" dirty="0" smtClean="0"/>
            </a:br>
            <a:r>
              <a:rPr lang="en-US" sz="3556" b="1" dirty="0" smtClean="0"/>
              <a:t>The University of York</a:t>
            </a:r>
            <a:br>
              <a:rPr lang="en-US" sz="3556" b="1" dirty="0" smtClean="0"/>
            </a:br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sz="3556" dirty="0" smtClean="0"/>
              <a:t>Saturday 27</a:t>
            </a:r>
            <a:r>
              <a:rPr lang="en-US" sz="3556" baseline="30000" dirty="0" smtClean="0"/>
              <a:t>th</a:t>
            </a:r>
            <a:r>
              <a:rPr lang="en-US" sz="3556" dirty="0" smtClean="0"/>
              <a:t> September 2014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b="1" dirty="0" smtClean="0"/>
              <a:t> </a:t>
            </a:r>
            <a:br>
              <a:rPr lang="en-US" sz="3111" b="1" dirty="0" smtClean="0"/>
            </a:br>
            <a:r>
              <a:rPr lang="en-GB" b="1" dirty="0"/>
              <a:t>Literacy, Languages and ICT:</a:t>
            </a:r>
            <a:r>
              <a:rPr lang="en-GB" b="1" dirty="0" smtClean="0"/>
              <a:t> </a:t>
            </a:r>
            <a:br>
              <a:rPr lang="en-GB" b="1" dirty="0" smtClean="0"/>
            </a:br>
            <a:r>
              <a:rPr lang="en-GB" sz="3556" b="1" dirty="0" smtClean="0"/>
              <a:t>exploring </a:t>
            </a:r>
            <a:r>
              <a:rPr lang="en-GB" sz="3556" b="1" dirty="0"/>
              <a:t>creative ways </a:t>
            </a:r>
            <a:r>
              <a:rPr lang="en-GB" sz="3556" b="1" dirty="0" smtClean="0"/>
              <a:t>of encouraging</a:t>
            </a:r>
            <a:r>
              <a:rPr lang="en-GB" sz="3556" b="1" dirty="0"/>
              <a:t>  children to read and write in the target language with the use of free</a:t>
            </a:r>
            <a:r>
              <a:rPr lang="en-GB" sz="3556" b="1" dirty="0" smtClean="0"/>
              <a:t> </a:t>
            </a:r>
            <a:br>
              <a:rPr lang="en-GB" sz="3556" b="1" dirty="0" smtClean="0"/>
            </a:br>
            <a:r>
              <a:rPr lang="en-GB" sz="3556" b="1" dirty="0" smtClean="0"/>
              <a:t>on</a:t>
            </a:r>
            <a:r>
              <a:rPr lang="en-GB" sz="3556" b="1" dirty="0"/>
              <a:t>-line </a:t>
            </a:r>
            <a:r>
              <a:rPr lang="en-GB" sz="3556" b="1" dirty="0" smtClean="0"/>
              <a:t>media</a:t>
            </a:r>
            <a:br>
              <a:rPr lang="en-GB" sz="3556" b="1" dirty="0" smtClean="0"/>
            </a:br>
            <a:r>
              <a:rPr lang="en-US" sz="2222" b="1" dirty="0" smtClean="0">
                <a:hlinkClick r:id="rId2"/>
              </a:rPr>
              <a:t>http://community.tes.co.uk/tes_modern_foreign_languages/b/tes_languages_week_2-6_june_2014/archive/2014/05/29/tes-languages-week.aspx</a:t>
            </a:r>
            <a:r>
              <a:rPr lang="en-US" sz="2222" b="1" dirty="0" smtClean="0"/>
              <a:t> 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US" sz="3111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83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TL readers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49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See PML Schemes of Work e.g. Catherine Cheater</a:t>
            </a:r>
          </a:p>
          <a:p>
            <a:r>
              <a:rPr lang="en-GB" dirty="0" smtClean="0"/>
              <a:t>Great range available from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http://www.little-linguist.co.uk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://www.europeanbookshop.com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hlinkClick r:id="rId4"/>
              </a:rPr>
              <a:t>http://www.amazon.co.uk</a:t>
            </a:r>
            <a:r>
              <a:rPr lang="en-GB" dirty="0" smtClean="0"/>
              <a:t>   </a:t>
            </a:r>
          </a:p>
          <a:p>
            <a:pPr marL="0" indent="0">
              <a:buNone/>
            </a:pPr>
            <a:endParaRPr lang="en-GB" dirty="0" smtClean="0">
              <a:hlinkClick r:id="rId5"/>
            </a:endParaRPr>
          </a:p>
          <a:p>
            <a:pPr marL="0" indent="0">
              <a:buNone/>
            </a:pPr>
            <a:r>
              <a:rPr lang="en-GB" dirty="0" smtClean="0">
                <a:hlinkClick r:id="rId5"/>
              </a:rPr>
              <a:t>http</a:t>
            </a:r>
            <a:r>
              <a:rPr lang="en-GB" dirty="0">
                <a:hlinkClick r:id="rId5"/>
              </a:rPr>
              <a:t>://uk.mantralingua.com</a:t>
            </a:r>
            <a:r>
              <a:rPr lang="en-GB" dirty="0" smtClean="0">
                <a:hlinkClick r:id="rId5"/>
              </a:rPr>
              <a:t>/</a:t>
            </a:r>
            <a:r>
              <a:rPr lang="en-GB" dirty="0" smtClean="0"/>
              <a:t> (talking books)</a:t>
            </a:r>
          </a:p>
          <a:p>
            <a:pPr marL="0" indent="0">
              <a:buNone/>
            </a:pPr>
            <a:endParaRPr lang="en-GB" dirty="0" smtClean="0">
              <a:hlinkClick r:id="rId6"/>
            </a:endParaRPr>
          </a:p>
          <a:p>
            <a:pPr marL="0" indent="0">
              <a:buNone/>
            </a:pPr>
            <a:r>
              <a:rPr lang="en-GB" dirty="0" smtClean="0">
                <a:hlinkClick r:id="rId6"/>
              </a:rPr>
              <a:t>http</a:t>
            </a:r>
            <a:r>
              <a:rPr lang="en-GB" dirty="0">
                <a:hlinkClick r:id="rId6"/>
              </a:rPr>
              <a:t>://www.growstorygrow.com</a:t>
            </a:r>
            <a:r>
              <a:rPr lang="en-GB" dirty="0" smtClean="0">
                <a:hlinkClick r:id="rId6"/>
              </a:rPr>
              <a:t>/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(annual subscription)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32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229600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35754"/>
            <a:ext cx="8686800" cy="51279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/>
              <a:t>Topics: </a:t>
            </a:r>
          </a:p>
          <a:p>
            <a:pPr marL="0" indent="0">
              <a:buNone/>
            </a:pPr>
            <a:r>
              <a:rPr lang="en-GB" dirty="0" smtClean="0"/>
              <a:t>Tolerance </a:t>
            </a:r>
          </a:p>
          <a:p>
            <a:pPr marL="0" indent="0">
              <a:buNone/>
            </a:pPr>
            <a:r>
              <a:rPr lang="en-GB" dirty="0" smtClean="0"/>
              <a:t>Respect</a:t>
            </a:r>
          </a:p>
          <a:p>
            <a:pPr marL="0" indent="0">
              <a:buNone/>
            </a:pPr>
            <a:r>
              <a:rPr lang="en-GB" dirty="0" smtClean="0"/>
              <a:t>Otherness</a:t>
            </a:r>
          </a:p>
          <a:p>
            <a:pPr marL="0" indent="0">
              <a:buNone/>
            </a:pPr>
            <a:r>
              <a:rPr lang="en-GB" b="1" dirty="0" smtClean="0"/>
              <a:t>Language / Grammar:</a:t>
            </a:r>
          </a:p>
          <a:p>
            <a:pPr marL="0" indent="0">
              <a:buNone/>
            </a:pPr>
            <a:r>
              <a:rPr lang="en-GB" dirty="0" smtClean="0"/>
              <a:t>Colours</a:t>
            </a:r>
          </a:p>
          <a:p>
            <a:pPr marL="0" indent="0">
              <a:buNone/>
            </a:pPr>
            <a:r>
              <a:rPr lang="en-GB" dirty="0" err="1" smtClean="0"/>
              <a:t>J’ai</a:t>
            </a:r>
            <a:r>
              <a:rPr lang="en-GB" dirty="0" smtClean="0"/>
              <a:t>… expressions</a:t>
            </a:r>
          </a:p>
          <a:p>
            <a:pPr marL="0" indent="0">
              <a:buNone/>
            </a:pPr>
            <a:r>
              <a:rPr lang="en-GB" dirty="0" smtClean="0"/>
              <a:t>Future tense</a:t>
            </a:r>
          </a:p>
          <a:p>
            <a:pPr marL="0" indent="0">
              <a:buNone/>
            </a:pPr>
            <a:r>
              <a:rPr lang="en-GB" dirty="0" smtClean="0"/>
              <a:t>Verb </a:t>
            </a:r>
            <a:r>
              <a:rPr lang="en-GB" dirty="0" err="1" smtClean="0"/>
              <a:t>être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4517" y="0"/>
            <a:ext cx="5179483" cy="690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40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57188" y="2130425"/>
            <a:ext cx="8101012" cy="1470025"/>
          </a:xfrm>
        </p:spPr>
        <p:txBody>
          <a:bodyPr/>
          <a:lstStyle/>
          <a:p>
            <a:pPr eaLnBrk="1" hangingPunct="1"/>
            <a:r>
              <a:rPr lang="en-GB" sz="7200" smtClean="0">
                <a:latin typeface="Adolescence" pitchFamily="2" charset="0"/>
              </a:rPr>
              <a:t>¡Hombre de Color!</a:t>
            </a:r>
            <a:endParaRPr lang="en-US" sz="7200" smtClean="0">
              <a:latin typeface="Adolescence" pitchFamily="2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sz="4400" smtClean="0">
                <a:solidFill>
                  <a:schemeClr val="tx1"/>
                </a:solidFill>
              </a:rPr>
              <a:t>un libro de Jérôme Ruillier</a:t>
            </a:r>
            <a:endParaRPr lang="en-US" sz="4400" smtClean="0">
              <a:solidFill>
                <a:schemeClr val="tx1"/>
              </a:solidFill>
            </a:endParaRPr>
          </a:p>
        </p:txBody>
      </p:sp>
      <p:pic>
        <p:nvPicPr>
          <p:cNvPr id="2052" name="Picture 3" descr="page1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11125"/>
            <a:ext cx="21431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65358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6292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6372225" y="476250"/>
            <a:ext cx="25717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Yo, hombre negro, cuando nací, era..</a:t>
            </a:r>
            <a:r>
              <a:rPr lang="en-GB">
                <a:latin typeface="Calibri" charset="0"/>
              </a:rPr>
              <a:t/>
            </a:r>
            <a:br>
              <a:rPr lang="en-GB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 rot="-1247199">
            <a:off x="5768975" y="3255963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latin typeface="Brush Script MT" pitchFamily="66" charset="0"/>
              </a:rPr>
              <a:t>...negro.</a:t>
            </a:r>
            <a:endParaRPr lang="en-US" sz="6600" b="1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263050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68588" y="0"/>
            <a:ext cx="6475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42875" y="928688"/>
            <a:ext cx="25717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Tú, hombre blanco, cuando naciste, eras...</a:t>
            </a:r>
            <a:endParaRPr lang="en-US">
              <a:latin typeface="Calibri" charset="0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 rot="-1247199">
            <a:off x="44450" y="3976688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solidFill>
                  <a:srgbClr val="FF0066"/>
                </a:solidFill>
                <a:latin typeface="Brush Script MT" pitchFamily="66" charset="0"/>
              </a:rPr>
              <a:t>...rosa.</a:t>
            </a:r>
            <a:endParaRPr lang="en-US" sz="6600" b="1">
              <a:solidFill>
                <a:srgbClr val="FF0066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309930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p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6249988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286500" y="1000125"/>
            <a:ext cx="2571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Yo, cuando crecí, era..</a:t>
            </a:r>
            <a:r>
              <a:rPr lang="en-GB">
                <a:latin typeface="Calibri" charset="0"/>
              </a:rPr>
              <a:t/>
            </a:r>
            <a:br>
              <a:rPr lang="en-GB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 rot="-1247199">
            <a:off x="5813425" y="2638425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latin typeface="Brush Script MT" pitchFamily="66" charset="0"/>
              </a:rPr>
              <a:t>...negro.</a:t>
            </a:r>
            <a:endParaRPr lang="en-US" sz="6600" b="1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051685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pag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86075" y="0"/>
            <a:ext cx="625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42875" y="928688"/>
            <a:ext cx="2571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Tú, cuando creciste, eras...</a:t>
            </a:r>
            <a:endParaRPr lang="en-US">
              <a:latin typeface="Calibri" charset="0"/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 rot="-1247199">
            <a:off x="117475" y="3206750"/>
            <a:ext cx="2924175" cy="1108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solidFill>
                  <a:schemeClr val="bg1"/>
                </a:solidFill>
                <a:latin typeface="Brush Script MT" pitchFamily="66" charset="0"/>
              </a:rPr>
              <a:t>...blanco.</a:t>
            </a:r>
            <a:endParaRPr lang="en-US" sz="6600" b="1">
              <a:solidFill>
                <a:schemeClr val="bg1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562904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pag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6286500" y="1000125"/>
            <a:ext cx="25717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Yo, cuando tomo el sol, soy..</a:t>
            </a:r>
            <a:r>
              <a:rPr lang="en-GB">
                <a:latin typeface="Calibri" charset="0"/>
              </a:rPr>
              <a:t/>
            </a:r>
            <a:br>
              <a:rPr lang="en-GB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 rot="-1247199">
            <a:off x="5946775" y="2844800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latin typeface="Brush Script MT" pitchFamily="66" charset="0"/>
              </a:rPr>
              <a:t>...negro.</a:t>
            </a:r>
            <a:endParaRPr lang="en-US" sz="6600" b="1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206232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ag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41625" y="0"/>
            <a:ext cx="630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42875" y="928688"/>
            <a:ext cx="2571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Tú, cuando tomas el sol, eres</a:t>
            </a:r>
            <a:endParaRPr lang="en-US">
              <a:latin typeface="Calibri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 rot="-1247199">
            <a:off x="-88900" y="2690813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solidFill>
                  <a:srgbClr val="FF0000"/>
                </a:solidFill>
                <a:latin typeface="Brush Script MT" pitchFamily="66" charset="0"/>
              </a:rPr>
              <a:t>...rojo.</a:t>
            </a:r>
            <a:endParaRPr lang="en-US" sz="6600" b="1">
              <a:solidFill>
                <a:srgbClr val="FF0000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954693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pag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614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6286500" y="1000125"/>
            <a:ext cx="25717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Yo, cuando tengo frío, soy..</a:t>
            </a:r>
            <a:r>
              <a:rPr lang="en-GB">
                <a:latin typeface="Calibri" charset="0"/>
              </a:rPr>
              <a:t/>
            </a:r>
            <a:br>
              <a:rPr lang="en-GB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 rot="-1247199">
            <a:off x="5946775" y="2844800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latin typeface="Brush Script MT" pitchFamily="66" charset="0"/>
              </a:rPr>
              <a:t>...negro.</a:t>
            </a:r>
            <a:endParaRPr lang="en-US" sz="6600" b="1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023713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‘Je </a:t>
            </a:r>
            <a:r>
              <a:rPr lang="en-US" sz="4000" b="1" dirty="0" err="1" smtClean="0"/>
              <a:t>m’habille</a:t>
            </a:r>
            <a:r>
              <a:rPr lang="en-US" sz="4000" b="1" dirty="0" smtClean="0"/>
              <a:t> et je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croque</a:t>
            </a:r>
            <a:r>
              <a:rPr lang="en-US" sz="4000" b="1" dirty="0" smtClean="0"/>
              <a:t>’</a:t>
            </a:r>
            <a:endParaRPr lang="en-US" sz="4000" b="1" dirty="0"/>
          </a:p>
        </p:txBody>
      </p:sp>
      <p:pic>
        <p:nvPicPr>
          <p:cNvPr id="4" name="Amelie_lit_Je_mhabille_et_je_te_croque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5672" y="1841500"/>
            <a:ext cx="6721828" cy="3617913"/>
          </a:xfrm>
        </p:spPr>
      </p:pic>
      <p:sp>
        <p:nvSpPr>
          <p:cNvPr id="5" name="Rectangle 4"/>
          <p:cNvSpPr/>
          <p:nvPr/>
        </p:nvSpPr>
        <p:spPr>
          <a:xfrm>
            <a:off x="457200" y="5888502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hlinkClick r:id="rId4"/>
              </a:rPr>
              <a:t>https://www.youtube.com/watch?v=Rg7mTm2UHWU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pag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22575" y="0"/>
            <a:ext cx="6321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42875" y="928688"/>
            <a:ext cx="2571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Tú, cuando tienes frío, eres..</a:t>
            </a:r>
            <a:endParaRPr lang="en-US">
              <a:latin typeface="Calibri" charset="0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 rot="-1247199">
            <a:off x="-88900" y="2690813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solidFill>
                  <a:srgbClr val="0066FF"/>
                </a:solidFill>
                <a:latin typeface="Brush Script MT" pitchFamily="66" charset="0"/>
              </a:rPr>
              <a:t>...azul.</a:t>
            </a:r>
            <a:endParaRPr lang="en-US" sz="6600" b="1">
              <a:solidFill>
                <a:srgbClr val="0066FF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2322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pag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1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6286500" y="1000125"/>
            <a:ext cx="25717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Yo, cuando tengo miedo, soy..</a:t>
            </a:r>
            <a:r>
              <a:rPr lang="en-GB">
                <a:latin typeface="Calibri" charset="0"/>
              </a:rPr>
              <a:t/>
            </a:r>
            <a:br>
              <a:rPr lang="en-GB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 rot="-1247199">
            <a:off x="5946775" y="3130550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latin typeface="Brush Script MT" pitchFamily="66" charset="0"/>
              </a:rPr>
              <a:t>...negro.</a:t>
            </a:r>
            <a:endParaRPr lang="en-US" sz="6600" b="1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246983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pag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0813" y="0"/>
            <a:ext cx="6453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71438" y="928688"/>
            <a:ext cx="26431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Tú, cuando tienes miedo, eres..</a:t>
            </a:r>
            <a:endParaRPr lang="en-US">
              <a:latin typeface="Calibri" charset="0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 rot="-1247199">
            <a:off x="-125413" y="3048000"/>
            <a:ext cx="3286126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solidFill>
                  <a:srgbClr val="00C85A"/>
                </a:solidFill>
                <a:latin typeface="Brush Script MT" pitchFamily="66" charset="0"/>
              </a:rPr>
              <a:t>...verde.</a:t>
            </a:r>
            <a:endParaRPr lang="en-US" sz="6600" b="1">
              <a:solidFill>
                <a:srgbClr val="00C85A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239623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pag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61880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286500" y="1000125"/>
            <a:ext cx="25717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Yo, cuando muera, seré..</a:t>
            </a:r>
            <a:r>
              <a:rPr lang="en-GB">
                <a:latin typeface="Calibri" charset="0"/>
              </a:rPr>
              <a:t/>
            </a:r>
            <a:br>
              <a:rPr lang="en-GB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 rot="-1247199">
            <a:off x="5946775" y="3130550"/>
            <a:ext cx="3286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latin typeface="Brush Script MT" pitchFamily="66" charset="0"/>
              </a:rPr>
              <a:t>...negro.</a:t>
            </a:r>
            <a:endParaRPr lang="en-US" sz="6600" b="1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727262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pag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38438" y="0"/>
            <a:ext cx="640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71438" y="928688"/>
            <a:ext cx="26431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4000">
                <a:latin typeface="Calibri" charset="0"/>
              </a:rPr>
              <a:t>Tú, cuando mueras, serás..</a:t>
            </a:r>
            <a:endParaRPr lang="en-US">
              <a:latin typeface="Calibri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 rot="-1247199">
            <a:off x="-125413" y="3048000"/>
            <a:ext cx="3286126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sz="6600" b="1">
                <a:solidFill>
                  <a:srgbClr val="595959"/>
                </a:solidFill>
                <a:latin typeface="Brush Script MT" pitchFamily="66" charset="0"/>
              </a:rPr>
              <a:t>...gris.</a:t>
            </a:r>
            <a:endParaRPr lang="en-US" sz="6600" b="1">
              <a:solidFill>
                <a:srgbClr val="595959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28355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pag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30188" y="71438"/>
            <a:ext cx="6159501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page1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2875"/>
            <a:ext cx="648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484920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Using non-fiction texts:</a:t>
            </a:r>
            <a:br>
              <a:rPr lang="en-US" b="1" dirty="0" smtClean="0"/>
            </a:br>
            <a:r>
              <a:rPr lang="en-US" b="1" u="sng" dirty="0" smtClean="0"/>
              <a:t>Le </a:t>
            </a:r>
            <a:r>
              <a:rPr lang="en-US" b="1" u="sng" dirty="0" err="1" smtClean="0"/>
              <a:t>droit</a:t>
            </a:r>
            <a:r>
              <a:rPr lang="en-US" b="1" u="sng" dirty="0" smtClean="0"/>
              <a:t> à </a:t>
            </a:r>
            <a:r>
              <a:rPr lang="en-US" b="1" u="sng" dirty="0" err="1" smtClean="0"/>
              <a:t>l'éducation</a:t>
            </a:r>
            <a:endParaRPr lang="en-US" b="1" u="sng" dirty="0" smtClean="0"/>
          </a:p>
        </p:txBody>
      </p:sp>
      <p:pic>
        <p:nvPicPr>
          <p:cNvPr id="4" name="Screen shot 2010-11-12 at 16.24.18.png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3894" y="2028825"/>
            <a:ext cx="3674463" cy="3503279"/>
          </a:xfrm>
        </p:spPr>
      </p:pic>
      <p:sp>
        <p:nvSpPr>
          <p:cNvPr id="5" name="TextBox 4"/>
          <p:cNvSpPr txBox="1"/>
          <p:nvPr/>
        </p:nvSpPr>
        <p:spPr>
          <a:xfrm>
            <a:off x="1403684" y="4646279"/>
            <a:ext cx="6614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r>
              <a:rPr lang="en-US" sz="3200" b="1" dirty="0" err="1" smtClean="0"/>
              <a:t>Ecoles</a:t>
            </a:r>
            <a:r>
              <a:rPr lang="en-US" sz="3200" b="1" dirty="0" smtClean="0"/>
              <a:t> du Monde - Milan </a:t>
            </a:r>
            <a:r>
              <a:rPr lang="en-US" sz="3200" b="1" dirty="0" err="1" smtClean="0"/>
              <a:t>Presse</a:t>
            </a:r>
            <a:endParaRPr lang="en-US" sz="3200" b="1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3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6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Ofsted</a:t>
            </a:r>
            <a:r>
              <a:rPr lang="en-US" b="1" dirty="0" smtClean="0"/>
              <a:t> Achievement and Challenge</a:t>
            </a:r>
            <a:br>
              <a:rPr lang="en-US" b="1" dirty="0" smtClean="0"/>
            </a:br>
            <a:r>
              <a:rPr lang="en-US" b="1" dirty="0" smtClean="0"/>
              <a:t>January 2011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618"/>
            <a:ext cx="8229600" cy="507105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	According to the most recent MFL report by </a:t>
            </a:r>
            <a:r>
              <a:rPr lang="en-US" dirty="0" err="1" smtClean="0"/>
              <a:t>Ofsted</a:t>
            </a:r>
            <a:r>
              <a:rPr lang="en-US" dirty="0" smtClean="0"/>
              <a:t>: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“</a:t>
            </a:r>
            <a:r>
              <a:rPr lang="en-US" i="1" dirty="0" smtClean="0"/>
              <a:t>most secondary students’ (…) </a:t>
            </a:r>
            <a:r>
              <a:rPr lang="en-US" b="1" i="1" dirty="0" smtClean="0"/>
              <a:t>intercultural understanding</a:t>
            </a:r>
            <a:r>
              <a:rPr lang="en-US" i="1" dirty="0" smtClean="0"/>
              <a:t> (…) was </a:t>
            </a:r>
            <a:r>
              <a:rPr lang="en-US" b="1" i="1" dirty="0" smtClean="0"/>
              <a:t>weak</a:t>
            </a:r>
            <a:r>
              <a:rPr lang="en-US" i="1" dirty="0" smtClean="0"/>
              <a:t> in</a:t>
            </a:r>
            <a:r>
              <a:rPr lang="en-GB" dirty="0" smtClean="0"/>
              <a:t> </a:t>
            </a:r>
            <a:r>
              <a:rPr lang="en-US" i="1" dirty="0" smtClean="0"/>
              <a:t>the majority of the schools visited because they did not have good </a:t>
            </a:r>
            <a:r>
              <a:rPr lang="en-US" b="1" i="1" dirty="0" smtClean="0"/>
              <a:t>opportunities to develop it</a:t>
            </a:r>
            <a:r>
              <a:rPr lang="en-US" i="1" dirty="0" smtClean="0"/>
              <a:t>”  </a:t>
            </a:r>
          </a:p>
          <a:p>
            <a:pPr>
              <a:buNone/>
            </a:pPr>
            <a:r>
              <a:rPr lang="en-US" i="1" dirty="0" smtClean="0"/>
              <a:t>	</a:t>
            </a:r>
          </a:p>
          <a:p>
            <a:pPr>
              <a:buNone/>
            </a:pPr>
            <a:r>
              <a:rPr lang="en-US" i="1" dirty="0" smtClean="0"/>
              <a:t>	“teachers made insufficient use of the </a:t>
            </a:r>
            <a:r>
              <a:rPr lang="en-US" b="1" i="1" dirty="0" smtClean="0"/>
              <a:t>wealth of authentic</a:t>
            </a:r>
            <a:r>
              <a:rPr lang="en-GB" b="1" dirty="0" smtClean="0"/>
              <a:t> </a:t>
            </a:r>
            <a:r>
              <a:rPr lang="en-US" b="1" i="1" dirty="0" smtClean="0"/>
              <a:t>material </a:t>
            </a:r>
            <a:r>
              <a:rPr lang="en-US" i="1" dirty="0" smtClean="0"/>
              <a:t>that is available to develop students’ intercultural knowledge.</a:t>
            </a:r>
            <a:r>
              <a:rPr lang="en-US" dirty="0" smtClean="0"/>
              <a:t>”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					</a:t>
            </a:r>
            <a:r>
              <a:rPr lang="en-US" b="1" dirty="0" smtClean="0">
                <a:hlinkClick r:id="rId2"/>
              </a:rPr>
              <a:t>www.tinyurl.com/ofstedlanguages2011</a:t>
            </a:r>
            <a:r>
              <a:rPr lang="en-US" b="1" dirty="0" smtClean="0"/>
              <a:t>  </a:t>
            </a:r>
            <a:endParaRPr lang="en-US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097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TL magazines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3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http://maryglasgowplus.com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(access to online support materials and archive)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http://www.elimagazines.com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http://www.frenchmagforkids.com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(French)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www.playbacpresse.fr/boutique.172.nos-magazines.php</a:t>
            </a:r>
            <a:r>
              <a:rPr lang="en-GB" dirty="0" smtClean="0"/>
              <a:t> (French)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494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-attachment.googleusercontent.com/attachment/u/0/?ui=2&amp;ik=fdb0236e17&amp;view=att&amp;th=1367c63f6481e5bd&amp;attid=0.1&amp;disp=inline&amp;safe=1&amp;zw&amp;saduie=AG9B_P99mVDdxwEd8zeFFxceS-Rq&amp;sadet=1382009161088&amp;sads=nZ5u2rT3kuEgOuQRONYv7s5aLb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29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9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SESSION AIMS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463"/>
            <a:ext cx="8229600" cy="569753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In this session, I will:</a:t>
            </a:r>
          </a:p>
          <a:p>
            <a:r>
              <a:rPr lang="en-GB" dirty="0" smtClean="0"/>
              <a:t>focus </a:t>
            </a:r>
            <a:r>
              <a:rPr lang="en-GB" dirty="0"/>
              <a:t>on how </a:t>
            </a:r>
            <a:r>
              <a:rPr lang="en-GB" dirty="0" smtClean="0"/>
              <a:t>you</a:t>
            </a:r>
            <a:r>
              <a:rPr lang="en-GB" dirty="0"/>
              <a:t> can </a:t>
            </a:r>
            <a:r>
              <a:rPr lang="en-GB" b="1" dirty="0">
                <a:solidFill>
                  <a:srgbClr val="FF0000"/>
                </a:solidFill>
              </a:rPr>
              <a:t>integrate TL stories, songs, poems, letters and short drama  sketches</a:t>
            </a:r>
            <a:r>
              <a:rPr lang="en-GB" dirty="0"/>
              <a:t> into existing schemes of </a:t>
            </a:r>
            <a:r>
              <a:rPr lang="en-GB" dirty="0" smtClean="0"/>
              <a:t>work</a:t>
            </a:r>
            <a:endParaRPr lang="en-GB" dirty="0"/>
          </a:p>
          <a:p>
            <a:r>
              <a:rPr lang="en-GB" dirty="0"/>
              <a:t>s</a:t>
            </a:r>
            <a:r>
              <a:rPr lang="en-GB" dirty="0" smtClean="0"/>
              <a:t>end you away with a </a:t>
            </a:r>
            <a:r>
              <a:rPr lang="en-GB" b="1" dirty="0">
                <a:solidFill>
                  <a:srgbClr val="FF0000"/>
                </a:solidFill>
              </a:rPr>
              <a:t>better understanding </a:t>
            </a:r>
            <a:r>
              <a:rPr lang="en-GB" dirty="0"/>
              <a:t>of how to inspire  </a:t>
            </a:r>
            <a:r>
              <a:rPr lang="en-GB" dirty="0" smtClean="0"/>
              <a:t>your language </a:t>
            </a:r>
            <a:r>
              <a:rPr lang="en-GB" dirty="0"/>
              <a:t>learners to develop their literacy </a:t>
            </a:r>
            <a:r>
              <a:rPr lang="en-GB" dirty="0" smtClean="0"/>
              <a:t>skills, </a:t>
            </a:r>
            <a:r>
              <a:rPr lang="en-GB" dirty="0"/>
              <a:t>in  part, with the help of free on-line </a:t>
            </a:r>
            <a:r>
              <a:rPr lang="en-GB" dirty="0" smtClean="0"/>
              <a:t>media</a:t>
            </a:r>
            <a:endParaRPr lang="en-GB" dirty="0"/>
          </a:p>
          <a:p>
            <a:r>
              <a:rPr lang="en-US" dirty="0"/>
              <a:t>s</a:t>
            </a:r>
            <a:r>
              <a:rPr lang="en-US" dirty="0" smtClean="0"/>
              <a:t>hare with you links to </a:t>
            </a:r>
            <a:r>
              <a:rPr lang="en-US" b="1" dirty="0" smtClean="0">
                <a:solidFill>
                  <a:srgbClr val="FF0000"/>
                </a:solidFill>
              </a:rPr>
              <a:t>lots  of ready made resources</a:t>
            </a:r>
            <a:r>
              <a:rPr lang="en-US" b="1" dirty="0" smtClean="0"/>
              <a:t> </a:t>
            </a:r>
            <a:r>
              <a:rPr lang="en-US" dirty="0" smtClean="0"/>
              <a:t>so you can immediately implement some of the ideas on your return to school</a:t>
            </a:r>
            <a:endParaRPr lang="en-US" sz="40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92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" r="25914"/>
          <a:stretch/>
        </p:blipFill>
        <p:spPr bwMode="auto">
          <a:xfrm>
            <a:off x="0" y="0"/>
            <a:ext cx="88773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17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25295"/>
          <a:stretch/>
        </p:blipFill>
        <p:spPr bwMode="auto">
          <a:xfrm>
            <a:off x="0" y="1"/>
            <a:ext cx="89514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31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74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51525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                                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b="1" dirty="0" smtClean="0"/>
              <a:t>Target</a:t>
            </a:r>
            <a:br>
              <a:rPr lang="en-GB" sz="4000" b="1" dirty="0" smtClean="0"/>
            </a:br>
            <a:r>
              <a:rPr lang="en-GB" sz="4000" b="1" dirty="0" smtClean="0"/>
              <a:t>Language</a:t>
            </a:r>
            <a:br>
              <a:rPr lang="en-GB" sz="4000" b="1" dirty="0" smtClean="0"/>
            </a:br>
            <a:r>
              <a:rPr lang="en-GB" sz="4000" b="1" dirty="0" smtClean="0"/>
              <a:t>Magazines</a:t>
            </a:r>
            <a:br>
              <a:rPr lang="en-GB" sz="4000" b="1" dirty="0" smtClean="0"/>
            </a:br>
            <a:r>
              <a:rPr lang="en-GB" sz="4000" b="1" dirty="0" smtClean="0"/>
              <a:t>= inspiration for</a:t>
            </a:r>
            <a:br>
              <a:rPr lang="en-GB" sz="4000" b="1" dirty="0" smtClean="0"/>
            </a:br>
            <a:r>
              <a:rPr lang="en-GB" sz="4000" b="1" dirty="0" smtClean="0">
                <a:solidFill>
                  <a:srgbClr val="FF0000"/>
                </a:solidFill>
              </a:rPr>
              <a:t>cross curricular</a:t>
            </a:r>
            <a:br>
              <a:rPr lang="en-GB" sz="4000" b="1" dirty="0" smtClean="0">
                <a:solidFill>
                  <a:srgbClr val="FF0000"/>
                </a:solidFill>
              </a:rPr>
            </a:br>
            <a:r>
              <a:rPr lang="en-GB" sz="4000" b="1" dirty="0" smtClean="0"/>
              <a:t> projects</a:t>
            </a:r>
            <a:br>
              <a:rPr lang="en-GB" sz="4000" b="1" dirty="0" smtClean="0"/>
            </a:b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4000" b="1" dirty="0" smtClean="0"/>
              <a:t>Do you ever</a:t>
            </a:r>
            <a:br>
              <a:rPr lang="en-GB" sz="4000" b="1" dirty="0" smtClean="0"/>
            </a:br>
            <a:r>
              <a:rPr lang="en-GB" sz="4000" b="1" dirty="0" smtClean="0"/>
              <a:t>speak to your</a:t>
            </a:r>
            <a:br>
              <a:rPr lang="en-GB" sz="4000" b="1" dirty="0" smtClean="0"/>
            </a:br>
            <a:r>
              <a:rPr lang="en-GB" sz="4000" b="1" u="sng" dirty="0" smtClean="0"/>
              <a:t>history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>colleagues </a:t>
            </a:r>
            <a:br>
              <a:rPr lang="en-GB" sz="4000" b="1" dirty="0" smtClean="0"/>
            </a:br>
            <a:r>
              <a:rPr lang="en-GB" sz="4000" b="1" dirty="0"/>
              <a:t>i</a:t>
            </a:r>
            <a:r>
              <a:rPr lang="en-GB" sz="4000" b="1" dirty="0" smtClean="0"/>
              <a:t>n school???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dirty="0"/>
              <a:t>	</a:t>
            </a:r>
            <a:r>
              <a:rPr lang="en-GB" dirty="0" smtClean="0"/>
              <a:t>									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										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890182"/>
            <a:ext cx="7343775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	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08887" y="217488"/>
            <a:ext cx="4777913" cy="6444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12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72" y="274638"/>
            <a:ext cx="8785588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Meanings that Matter: </a:t>
            </a:r>
            <a:br>
              <a:rPr lang="en-GB" b="1" dirty="0" smtClean="0"/>
            </a:br>
            <a:r>
              <a:rPr lang="en-GB" b="1" dirty="0" smtClean="0"/>
              <a:t>Interesting prompts for giving</a:t>
            </a:r>
            <a:br>
              <a:rPr lang="en-GB" b="1" dirty="0" smtClean="0"/>
            </a:br>
            <a:r>
              <a:rPr lang="en-GB" b="1" dirty="0" smtClean="0"/>
              <a:t>genuine opinions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098" t="44927" r="43258" b="10267"/>
          <a:stretch/>
        </p:blipFill>
        <p:spPr bwMode="auto">
          <a:xfrm>
            <a:off x="4580164" y="2027224"/>
            <a:ext cx="4377796" cy="4313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098" t="14805" r="43258" b="55407"/>
          <a:stretch/>
        </p:blipFill>
        <p:spPr bwMode="auto">
          <a:xfrm>
            <a:off x="172372" y="2803260"/>
            <a:ext cx="4215288" cy="2761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81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687" t="11426" r="35547" b="12988"/>
          <a:stretch/>
        </p:blipFill>
        <p:spPr bwMode="auto">
          <a:xfrm>
            <a:off x="1" y="0"/>
            <a:ext cx="451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297" t="12500" r="34766" b="7813"/>
          <a:stretch/>
        </p:blipFill>
        <p:spPr bwMode="auto">
          <a:xfrm>
            <a:off x="4514851" y="0"/>
            <a:ext cx="46291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85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Web 2.0 tools for digital storytelling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hlinkClick r:id="rId2"/>
              </a:rPr>
              <a:t>www.storybird.com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>
                <a:hlinkClick r:id="rId3"/>
              </a:rPr>
              <a:t>http://storybird.com/books/les-vacances-by-katy-barker/?</a:t>
            </a:r>
            <a:r>
              <a:rPr lang="en-GB" b="1" dirty="0" smtClean="0">
                <a:hlinkClick r:id="rId3"/>
              </a:rPr>
              <a:t>token=qhu9mkdk4h</a:t>
            </a:r>
            <a:r>
              <a:rPr lang="en-GB" b="1" dirty="0" smtClean="0"/>
              <a:t> (Y9 Pupil)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>
                <a:hlinkClick r:id="rId4"/>
              </a:rPr>
              <a:t>http://storybird.com/books/les-choses-que-jaime-a-lecole/?</a:t>
            </a:r>
            <a:r>
              <a:rPr lang="en-GB" b="1" dirty="0" smtClean="0">
                <a:hlinkClick r:id="rId4"/>
              </a:rPr>
              <a:t>token=u2cf7qrvz7</a:t>
            </a:r>
            <a:r>
              <a:rPr lang="en-GB" b="1" dirty="0" smtClean="0"/>
              <a:t> (Teacher produced story)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>
                <a:hlinkClick r:id="rId5"/>
              </a:rPr>
              <a:t>http://mfl-storybirds.wikispaces.com</a:t>
            </a:r>
            <a:r>
              <a:rPr lang="en-GB" b="1" dirty="0" smtClean="0">
                <a:hlinkClick r:id="rId5"/>
              </a:rPr>
              <a:t>/</a:t>
            </a:r>
            <a:r>
              <a:rPr lang="en-GB" b="1" dirty="0" smtClean="0"/>
              <a:t> (collection of </a:t>
            </a:r>
            <a:r>
              <a:rPr lang="en-GB" b="1" dirty="0" err="1" smtClean="0"/>
              <a:t>Storybirds</a:t>
            </a:r>
            <a:r>
              <a:rPr lang="en-GB" b="1" dirty="0" smtClean="0"/>
              <a:t> ready to use)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21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Web 2.0 tools for digital storytelling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 smtClean="0">
                <a:hlinkClick r:id="rId2"/>
              </a:rPr>
              <a:t>www.toondoo.com</a:t>
            </a:r>
            <a:endParaRPr lang="en-GB" b="1" dirty="0"/>
          </a:p>
          <a:p>
            <a:pPr marL="0" indent="0">
              <a:buNone/>
            </a:pPr>
            <a:r>
              <a:rPr lang="en-GB" b="1" dirty="0">
                <a:hlinkClick r:id="rId3"/>
              </a:rPr>
              <a:t>http://</a:t>
            </a:r>
            <a:r>
              <a:rPr lang="en-GB" b="1" dirty="0" smtClean="0">
                <a:hlinkClick r:id="rId3"/>
              </a:rPr>
              <a:t>tinyurl.com/ToondooPupilY8</a:t>
            </a:r>
            <a:r>
              <a:rPr lang="en-GB" b="1" dirty="0" smtClean="0"/>
              <a:t> (Y8 example)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>
                <a:hlinkClick r:id="rId4"/>
              </a:rPr>
              <a:t>www.goanimate.com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b="1" dirty="0">
                <a:hlinkClick r:id="rId5"/>
              </a:rPr>
              <a:t>http://</a:t>
            </a:r>
            <a:r>
              <a:rPr lang="en-GB" b="1" dirty="0" smtClean="0">
                <a:hlinkClick r:id="rId5"/>
              </a:rPr>
              <a:t>goanimate.com/videos/0NnfTGpxHT5c/1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(le week-end </a:t>
            </a:r>
            <a:r>
              <a:rPr lang="en-GB" b="1" dirty="0" err="1" smtClean="0"/>
              <a:t>dernier</a:t>
            </a:r>
            <a:r>
              <a:rPr lang="en-GB" b="1" dirty="0" smtClean="0"/>
              <a:t>, teacher produced example)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>
                <a:hlinkClick r:id="rId6"/>
              </a:rPr>
              <a:t>www.fodey.com</a:t>
            </a:r>
            <a:r>
              <a:rPr lang="en-GB" b="1" dirty="0" smtClean="0"/>
              <a:t> (free newspaper generator)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630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iPad</a:t>
            </a:r>
            <a:r>
              <a:rPr lang="en-GB" b="1" dirty="0" smtClean="0"/>
              <a:t> apps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 Book Creator – The best App on the market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www.youtube.com/watch?v=M0J9ptwcGLw</a:t>
            </a:r>
            <a:r>
              <a:rPr lang="en-GB" dirty="0" smtClean="0"/>
              <a:t> (video tutorial*)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2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Mini books – no ICT required!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Clare </a:t>
            </a:r>
            <a:r>
              <a:rPr lang="en-GB" dirty="0" err="1" smtClean="0"/>
              <a:t>Seccombe</a:t>
            </a:r>
            <a:r>
              <a:rPr lang="en-GB" dirty="0" smtClean="0"/>
              <a:t>, MFL Sunderland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changing-phase.blogspot.co.uk/p/mini-books.html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changing-phase.blogspot.co.uk/2012/07/mini-books.html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New NC and </a:t>
            </a:r>
            <a:r>
              <a:rPr lang="en-US" b="1" dirty="0" err="1" smtClean="0"/>
              <a:t>PoS</a:t>
            </a:r>
            <a:r>
              <a:rPr lang="en-US" b="1" dirty="0" smtClean="0"/>
              <a:t> for</a:t>
            </a:r>
            <a:br>
              <a:rPr lang="en-US" b="1" dirty="0" smtClean="0"/>
            </a:br>
            <a:r>
              <a:rPr lang="en-US" b="1" dirty="0" smtClean="0"/>
              <a:t>KS3 Languages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	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new Programme of Study for Languages at KS3 </a:t>
            </a:r>
            <a:r>
              <a:rPr lang="en-GB" dirty="0" smtClean="0"/>
              <a:t>states </a:t>
            </a:r>
            <a:r>
              <a:rPr lang="en-GB" dirty="0"/>
              <a:t>that pupils  should 'read literary texts in the language [...], to stimulate ideas,  develop </a:t>
            </a:r>
            <a:r>
              <a:rPr lang="en-GB" b="1" dirty="0"/>
              <a:t>creative</a:t>
            </a:r>
            <a:r>
              <a:rPr lang="en-GB" dirty="0"/>
              <a:t> expression and expand understanding of the language  and culture.'  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Exemplification: 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/>
              <a:t>TL </a:t>
            </a:r>
            <a:r>
              <a:rPr lang="en-GB" b="1" dirty="0" smtClean="0"/>
              <a:t>stories, </a:t>
            </a:r>
            <a:r>
              <a:rPr lang="en-GB" b="1" dirty="0"/>
              <a:t>songs, </a:t>
            </a:r>
            <a:r>
              <a:rPr lang="en-GB" b="1" dirty="0" smtClean="0"/>
              <a:t>poems, </a:t>
            </a:r>
            <a:r>
              <a:rPr lang="en-GB" b="1" dirty="0"/>
              <a:t>letters and short drama </a:t>
            </a:r>
            <a:r>
              <a:rPr lang="en-GB" b="1" dirty="0" smtClean="0"/>
              <a:t>sketches</a:t>
            </a:r>
            <a:endParaRPr lang="en-GB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90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Talking Dice and Story Cubes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hlinkClick r:id="rId2"/>
            </a:endParaRP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mobile.linguascope.com/info/dice.htm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http://www.storycubes.com/apps</a:t>
            </a:r>
            <a:r>
              <a:rPr lang="en-GB" dirty="0"/>
              <a:t> </a:t>
            </a:r>
            <a:endParaRPr lang="en-GB" b="1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Apps for </a:t>
            </a:r>
            <a:r>
              <a:rPr lang="en-GB" b="1" dirty="0" err="1" smtClean="0"/>
              <a:t>iPad</a:t>
            </a:r>
            <a:r>
              <a:rPr lang="en-GB" b="1" dirty="0" smtClean="0"/>
              <a:t> and actual dice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54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1143000"/>
          </a:xfrm>
        </p:spPr>
        <p:txBody>
          <a:bodyPr/>
          <a:lstStyle/>
          <a:p>
            <a:r>
              <a:rPr lang="en-GB" b="1" dirty="0"/>
              <a:t>2</a:t>
            </a:r>
            <a:r>
              <a:rPr lang="en-GB" b="1" dirty="0" smtClean="0"/>
              <a:t>. Music – Name that tune!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13744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Aim: Using popular tunes to liven up traditional topics!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Wie</a:t>
            </a:r>
            <a:r>
              <a:rPr lang="en-GB" dirty="0" smtClean="0"/>
              <a:t> </a:t>
            </a:r>
            <a:r>
              <a:rPr lang="en-GB" dirty="0" err="1" smtClean="0"/>
              <a:t>ist</a:t>
            </a:r>
            <a:r>
              <a:rPr lang="en-GB" dirty="0" smtClean="0"/>
              <a:t> das Wetter?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Desayuna</a:t>
            </a:r>
            <a:r>
              <a:rPr lang="en-GB" smtClean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01 Baby (In the Style of Justin Bi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5" y="3575046"/>
            <a:ext cx="609600" cy="609600"/>
          </a:xfrm>
          <a:prstGeom prst="rect">
            <a:avLst/>
          </a:prstGeom>
        </p:spPr>
      </p:pic>
      <p:pic>
        <p:nvPicPr>
          <p:cNvPr id="5" name="DesayunoWho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5" y="5754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65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8864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hlinkClick r:id="rId3"/>
              </a:rPr>
              <a:t>http://www.youtube.com/watch?v=WEdt4col0Gc</a:t>
            </a:r>
            <a:endParaRPr lang="en-GB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75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3960067"/>
              </p:ext>
            </p:extLst>
          </p:nvPr>
        </p:nvGraphicFramePr>
        <p:xfrm>
          <a:off x="165138" y="84192"/>
          <a:ext cx="8870411" cy="3992879"/>
        </p:xfrm>
        <a:graphic>
          <a:graphicData uri="http://schemas.openxmlformats.org/drawingml/2006/table">
            <a:tbl>
              <a:tblPr/>
              <a:tblGrid>
                <a:gridCol w="2785749"/>
                <a:gridCol w="2345894"/>
                <a:gridCol w="3738768"/>
              </a:tblGrid>
              <a:tr h="482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Canción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Opinión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Razón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608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omic Sans MS" pitchFamily="66" charset="0"/>
                          <a:cs typeface="Arial" pitchFamily="34" charset="0"/>
                        </a:rPr>
                        <a:t>1) Un </a:t>
                      </a:r>
                      <a:r>
                        <a:rPr lang="en-GB" sz="2000" dirty="0" err="1" smtClean="0">
                          <a:latin typeface="Comic Sans MS" pitchFamily="66" charset="0"/>
                          <a:cs typeface="Arial" pitchFamily="34" charset="0"/>
                        </a:rPr>
                        <a:t>millon</a:t>
                      </a:r>
                      <a:r>
                        <a:rPr lang="en-GB" sz="2000" dirty="0" smtClean="0">
                          <a:latin typeface="Comic Sans MS" pitchFamily="66" charset="0"/>
                          <a:cs typeface="Arial" pitchFamily="34" charset="0"/>
                        </a:rPr>
                        <a:t> de cicatrices</a:t>
                      </a:r>
                      <a:endParaRPr lang="en-GB" sz="200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61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omic Sans MS" pitchFamily="66" charset="0"/>
                          <a:cs typeface="Arial" pitchFamily="34" charset="0"/>
                        </a:rPr>
                        <a:t>2) Limon y </a:t>
                      </a:r>
                      <a:r>
                        <a:rPr lang="en-GB" sz="2000" dirty="0" err="1" smtClean="0">
                          <a:latin typeface="Comic Sans MS" pitchFamily="66" charset="0"/>
                          <a:cs typeface="Arial" pitchFamily="34" charset="0"/>
                        </a:rPr>
                        <a:t>sal</a:t>
                      </a:r>
                      <a:endParaRPr lang="en-GB" sz="200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3)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Nadie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me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perdonó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4) Hoy no me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puedo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levantar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5)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recuerdo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Amanda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6)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Tenia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tanto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0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17717" y="62958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5331" r="3790" b="56017"/>
          <a:stretch>
            <a:fillRect/>
          </a:stretch>
        </p:blipFill>
        <p:spPr bwMode="auto">
          <a:xfrm>
            <a:off x="4859932" y="84192"/>
            <a:ext cx="4286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5069728"/>
              </p:ext>
            </p:extLst>
          </p:nvPr>
        </p:nvGraphicFramePr>
        <p:xfrm>
          <a:off x="4104650" y="3664766"/>
          <a:ext cx="4930899" cy="3132936"/>
        </p:xfrm>
        <a:graphic>
          <a:graphicData uri="http://schemas.openxmlformats.org/drawingml/2006/table">
            <a:tbl>
              <a:tblPr/>
              <a:tblGrid>
                <a:gridCol w="2166608"/>
                <a:gridCol w="2764291"/>
              </a:tblGrid>
              <a:tr h="368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moderna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sentimental/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romántica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8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alegre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triste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8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divertida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aburrida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506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guay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chunga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8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tiene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ritmo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 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tiene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ritmo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8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mola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tonta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8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fenomenal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4077072"/>
            <a:ext cx="30556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Me </a:t>
            </a:r>
            <a:r>
              <a:rPr lang="en-GB" sz="2400" dirty="0" err="1" smtClean="0">
                <a:latin typeface="Comic Sans MS" pitchFamily="66" charset="0"/>
              </a:rPr>
              <a:t>encanta</a:t>
            </a:r>
            <a:r>
              <a:rPr lang="en-GB" sz="2400" dirty="0" smtClean="0">
                <a:latin typeface="Comic Sans MS" pitchFamily="66" charset="0"/>
              </a:rPr>
              <a:t>…</a:t>
            </a:r>
          </a:p>
          <a:p>
            <a:r>
              <a:rPr lang="en-GB" sz="2400" dirty="0" smtClean="0">
                <a:latin typeface="Comic Sans MS" pitchFamily="66" charset="0"/>
              </a:rPr>
              <a:t>Me </a:t>
            </a:r>
            <a:r>
              <a:rPr lang="en-GB" sz="2400" dirty="0" err="1" smtClean="0">
                <a:latin typeface="Comic Sans MS" pitchFamily="66" charset="0"/>
              </a:rPr>
              <a:t>gusta</a:t>
            </a:r>
            <a:r>
              <a:rPr lang="en-GB" sz="2400" dirty="0" smtClean="0">
                <a:latin typeface="Comic Sans MS" pitchFamily="66" charset="0"/>
              </a:rPr>
              <a:t> mucho…</a:t>
            </a:r>
          </a:p>
          <a:p>
            <a:r>
              <a:rPr lang="en-GB" sz="2400" dirty="0" smtClean="0">
                <a:latin typeface="Comic Sans MS" pitchFamily="66" charset="0"/>
              </a:rPr>
              <a:t>Me </a:t>
            </a:r>
            <a:r>
              <a:rPr lang="en-GB" sz="2400" dirty="0" err="1" smtClean="0">
                <a:latin typeface="Comic Sans MS" pitchFamily="66" charset="0"/>
              </a:rPr>
              <a:t>gusta</a:t>
            </a:r>
            <a:r>
              <a:rPr lang="en-GB" sz="2400" dirty="0" smtClean="0">
                <a:latin typeface="Comic Sans MS" pitchFamily="66" charset="0"/>
              </a:rPr>
              <a:t>…</a:t>
            </a:r>
          </a:p>
          <a:p>
            <a:r>
              <a:rPr lang="en-GB" sz="2400" dirty="0" smtClean="0">
                <a:latin typeface="Comic Sans MS" pitchFamily="66" charset="0"/>
              </a:rPr>
              <a:t>Me </a:t>
            </a:r>
            <a:r>
              <a:rPr lang="en-GB" sz="2400" dirty="0" err="1" smtClean="0">
                <a:latin typeface="Comic Sans MS" pitchFamily="66" charset="0"/>
              </a:rPr>
              <a:t>gusta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bastante</a:t>
            </a:r>
            <a:r>
              <a:rPr lang="en-GB" sz="2400" dirty="0" smtClean="0">
                <a:latin typeface="Comic Sans MS" pitchFamily="66" charset="0"/>
              </a:rPr>
              <a:t>…</a:t>
            </a:r>
          </a:p>
          <a:p>
            <a:r>
              <a:rPr lang="en-GB" sz="2400" dirty="0" smtClean="0">
                <a:latin typeface="Comic Sans MS" pitchFamily="66" charset="0"/>
              </a:rPr>
              <a:t>No me </a:t>
            </a:r>
            <a:r>
              <a:rPr lang="en-GB" sz="2400" dirty="0" err="1" smtClean="0">
                <a:latin typeface="Comic Sans MS" pitchFamily="66" charset="0"/>
              </a:rPr>
              <a:t>gusta</a:t>
            </a:r>
            <a:r>
              <a:rPr lang="en-GB" sz="2400" dirty="0" smtClean="0">
                <a:latin typeface="Comic Sans MS" pitchFamily="66" charset="0"/>
              </a:rPr>
              <a:t>…</a:t>
            </a:r>
          </a:p>
          <a:p>
            <a:r>
              <a:rPr lang="en-GB" sz="2400" dirty="0" err="1" smtClean="0">
                <a:latin typeface="Comic Sans MS" pitchFamily="66" charset="0"/>
              </a:rPr>
              <a:t>Odio</a:t>
            </a:r>
            <a:r>
              <a:rPr lang="en-GB" sz="2400" dirty="0" smtClean="0">
                <a:latin typeface="Comic Sans MS" pitchFamily="66" charset="0"/>
              </a:rPr>
              <a:t>…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33663" y="4364854"/>
            <a:ext cx="1800200" cy="1058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Comic Sans MS" pitchFamily="66" charset="0"/>
              </a:rPr>
              <a:t>p</a:t>
            </a:r>
            <a:r>
              <a:rPr lang="en-GB" sz="2000" dirty="0" err="1" smtClean="0">
                <a:latin typeface="Comic Sans MS" pitchFamily="66" charset="0"/>
              </a:rPr>
              <a:t>orque</a:t>
            </a:r>
            <a:r>
              <a:rPr lang="en-GB" sz="2000" dirty="0" smtClean="0">
                <a:latin typeface="Comic Sans MS" pitchFamily="66" charset="0"/>
              </a:rPr>
              <a:t> </a:t>
            </a:r>
            <a:r>
              <a:rPr lang="en-GB" sz="2000" dirty="0" err="1" smtClean="0">
                <a:latin typeface="Comic Sans MS" pitchFamily="66" charset="0"/>
              </a:rPr>
              <a:t>es</a:t>
            </a:r>
            <a:r>
              <a:rPr lang="en-GB" sz="2000" dirty="0" smtClean="0">
                <a:latin typeface="Comic Sans MS" pitchFamily="66" charset="0"/>
              </a:rPr>
              <a:t>…</a:t>
            </a:r>
            <a:endParaRPr lang="en-GB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57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172293"/>
            <a:ext cx="5688632" cy="432048"/>
          </a:xfrm>
        </p:spPr>
        <p:txBody>
          <a:bodyPr>
            <a:normAutofit/>
          </a:bodyPr>
          <a:lstStyle/>
          <a:p>
            <a:r>
              <a:rPr lang="en-GB" sz="2000" dirty="0" smtClean="0">
                <a:hlinkClick r:id="rId2"/>
              </a:rPr>
              <a:t>http://www.youtube.com/watch?v=wLXZ3bz4Kng</a:t>
            </a: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8520" y="1769286"/>
            <a:ext cx="7704856" cy="576064"/>
          </a:xfrm>
        </p:spPr>
        <p:txBody>
          <a:bodyPr>
            <a:normAutofit/>
          </a:bodyPr>
          <a:lstStyle/>
          <a:p>
            <a:r>
              <a:rPr lang="en-GB" sz="2000" dirty="0" smtClean="0">
                <a:hlinkClick r:id="rId3"/>
              </a:rPr>
              <a:t>http://www.youtube.com/watch?v=tIpzfs5tBJU&amp;ob=av2e</a:t>
            </a:r>
            <a:endParaRPr lang="en-GB" sz="2000" dirty="0">
              <a:hlinkClick r:id="rId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420888"/>
            <a:ext cx="480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4"/>
              </a:rPr>
              <a:t>http://www.youtube.com/watch?v=4xU12NYLj4k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35477" y="3212976"/>
            <a:ext cx="498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5"/>
              </a:rPr>
              <a:t>http://www.youtube.com/watch?v=GhRAwDSRAFg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53046" y="3861048"/>
            <a:ext cx="48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6"/>
              </a:rPr>
              <a:t>http://www.youtube.com/watch?v=GRmre8ggkcY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7808" y="620688"/>
            <a:ext cx="473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7"/>
              </a:rPr>
              <a:t>http://www.youtube.com/watch?v=8IzfnhVLuuE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4509120"/>
            <a:ext cx="488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8"/>
              </a:rPr>
              <a:t>http://www.youtube.com/watch?v=t5zWfADKgGk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971263" y="620688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Tenía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tanto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4368" y="1419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73773" y="450912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No </a:t>
            </a:r>
            <a:r>
              <a:rPr lang="en-GB" dirty="0" err="1" smtClean="0">
                <a:latin typeface="Comic Sans MS" pitchFamily="66" charset="0"/>
              </a:rPr>
              <a:t>dudaría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9938" y="1235009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Un </a:t>
            </a:r>
            <a:r>
              <a:rPr lang="en-GB" dirty="0" err="1" smtClean="0">
                <a:latin typeface="Comic Sans MS" pitchFamily="66" charset="0"/>
              </a:rPr>
              <a:t>millón</a:t>
            </a:r>
            <a:r>
              <a:rPr lang="en-GB" dirty="0" smtClean="0">
                <a:latin typeface="Comic Sans MS" pitchFamily="66" charset="0"/>
              </a:rPr>
              <a:t> de cicatrices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9473" y="1804569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Limon y </a:t>
            </a:r>
            <a:r>
              <a:rPr lang="en-GB" dirty="0" err="1" smtClean="0">
                <a:latin typeface="Comic Sans MS" pitchFamily="66" charset="0"/>
              </a:rPr>
              <a:t>sal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2407" y="242088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La </a:t>
            </a:r>
            <a:r>
              <a:rPr lang="en-GB" dirty="0" err="1" smtClean="0">
                <a:latin typeface="Comic Sans MS" pitchFamily="66" charset="0"/>
              </a:rPr>
              <a:t>chica</a:t>
            </a:r>
            <a:r>
              <a:rPr lang="en-GB" dirty="0" smtClean="0">
                <a:latin typeface="Comic Sans MS" pitchFamily="66" charset="0"/>
              </a:rPr>
              <a:t> de </a:t>
            </a:r>
            <a:r>
              <a:rPr lang="en-GB" dirty="0" err="1" smtClean="0">
                <a:latin typeface="Comic Sans MS" pitchFamily="66" charset="0"/>
              </a:rPr>
              <a:t>ayer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3773" y="3223015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Hoy no me </a:t>
            </a:r>
            <a:r>
              <a:rPr lang="en-GB" dirty="0" err="1" smtClean="0">
                <a:latin typeface="Comic Sans MS" pitchFamily="66" charset="0"/>
              </a:rPr>
              <a:t>puedo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levantar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0496" y="3878786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Te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recuerdo</a:t>
            </a:r>
            <a:r>
              <a:rPr lang="en-GB" dirty="0" smtClean="0">
                <a:latin typeface="Comic Sans MS" pitchFamily="66" charset="0"/>
              </a:rPr>
              <a:t> Amanda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046" y="5101659"/>
            <a:ext cx="731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hlinkClick r:id="rId9"/>
              </a:rPr>
              <a:t>Aldo (Los Aldeanos 2013) Nadie Me Perdono (Video </a:t>
            </a:r>
            <a:r>
              <a:rPr lang="es-ES" dirty="0" err="1" smtClean="0">
                <a:hlinkClick r:id="rId9"/>
              </a:rPr>
              <a:t>Official</a:t>
            </a:r>
            <a:r>
              <a:rPr lang="es-ES" dirty="0" smtClean="0">
                <a:hlinkClick r:id="rId9"/>
              </a:rPr>
              <a:t> 2013) - </a:t>
            </a:r>
            <a:r>
              <a:rPr lang="es-ES" dirty="0" err="1" smtClean="0">
                <a:hlinkClick r:id="rId9"/>
              </a:rPr>
              <a:t>YouTube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876256" y="5589240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Nadie</a:t>
            </a:r>
            <a:r>
              <a:rPr lang="en-US" dirty="0" smtClean="0"/>
              <a:t> me </a:t>
            </a:r>
            <a:r>
              <a:rPr lang="en-US" dirty="0" err="1" smtClean="0"/>
              <a:t>perdonó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65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771"/>
            <a:ext cx="8229600" cy="2290176"/>
          </a:xfrm>
        </p:spPr>
        <p:txBody>
          <a:bodyPr>
            <a:noAutofit/>
          </a:bodyPr>
          <a:lstStyle/>
          <a:p>
            <a:r>
              <a:rPr lang="en-GB" sz="2800" b="1" dirty="0">
                <a:hlinkClick r:id="rId2"/>
              </a:rPr>
              <a:t>http://</a:t>
            </a:r>
            <a:r>
              <a:rPr lang="en-GB" sz="2800" b="1" dirty="0" smtClean="0">
                <a:hlinkClick r:id="rId2"/>
              </a:rPr>
              <a:t>tinyurl.com/JAIcopain</a:t>
            </a:r>
            <a:r>
              <a:rPr lang="en-GB" sz="2800" b="1" dirty="0" smtClean="0"/>
              <a:t> </a:t>
            </a:r>
            <a:r>
              <a:rPr lang="en-GB" sz="2800" b="1" dirty="0" smtClean="0">
                <a:hlinkClick r:id="rId3"/>
              </a:rPr>
              <a:t/>
            </a:r>
            <a:br>
              <a:rPr lang="en-GB" sz="2800" b="1" dirty="0" smtClean="0">
                <a:hlinkClick r:id="rId3"/>
              </a:rPr>
            </a:br>
            <a:r>
              <a:rPr lang="en-GB" sz="2800" b="1" dirty="0">
                <a:hlinkClick r:id="rId3"/>
              </a:rPr>
              <a:t/>
            </a:r>
            <a:br>
              <a:rPr lang="en-GB" sz="2800" b="1" dirty="0">
                <a:hlinkClick r:id="rId3"/>
              </a:rPr>
            </a:br>
            <a:r>
              <a:rPr lang="en-GB" sz="2800" b="1" dirty="0" smtClean="0">
                <a:hlinkClick r:id="rId3"/>
              </a:rPr>
              <a:t>http</a:t>
            </a:r>
            <a:r>
              <a:rPr lang="en-GB" sz="2800" b="1" dirty="0">
                <a:hlinkClick r:id="rId3"/>
              </a:rPr>
              <a:t>://</a:t>
            </a:r>
            <a:r>
              <a:rPr lang="en-GB" sz="2800" b="1" dirty="0" smtClean="0">
                <a:hlinkClick r:id="rId3"/>
              </a:rPr>
              <a:t>tinyurl.com/MusicMFLSBewell</a:t>
            </a:r>
            <a:r>
              <a:rPr lang="en-GB" sz="2800" b="1" dirty="0" smtClean="0"/>
              <a:t> </a:t>
            </a:r>
            <a:br>
              <a:rPr lang="en-GB" sz="2800" b="1" dirty="0" smtClean="0"/>
            </a:br>
            <a:r>
              <a:rPr lang="en-GB" sz="2800" b="1" dirty="0" smtClean="0">
                <a:hlinkClick r:id="rId4"/>
              </a:rPr>
              <a:t/>
            </a:r>
            <a:br>
              <a:rPr lang="en-GB" sz="2800" b="1" dirty="0" smtClean="0">
                <a:hlinkClick r:id="rId4"/>
              </a:rPr>
            </a:br>
            <a:r>
              <a:rPr lang="en-GB" sz="2800" b="1" dirty="0" smtClean="0">
                <a:hlinkClick r:id="rId4"/>
              </a:rPr>
              <a:t>http</a:t>
            </a:r>
            <a:r>
              <a:rPr lang="en-GB" sz="2800" b="1" dirty="0">
                <a:hlinkClick r:id="rId4"/>
              </a:rPr>
              <a:t>://</a:t>
            </a:r>
            <a:r>
              <a:rPr lang="en-GB" sz="2800" b="1" dirty="0" smtClean="0">
                <a:hlinkClick r:id="rId4"/>
              </a:rPr>
              <a:t>www.symbaloo.com/mix/mflandmusic</a:t>
            </a:r>
            <a:r>
              <a:rPr lang="en-GB" sz="2800" b="1" dirty="0" smtClean="0"/>
              <a:t/>
            </a:r>
            <a:br>
              <a:rPr lang="en-GB" sz="2800" b="1" dirty="0" smtClean="0"/>
            </a:b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250" t="8370" r="7813" b="15778"/>
          <a:stretch/>
        </p:blipFill>
        <p:spPr bwMode="auto">
          <a:xfrm>
            <a:off x="304800" y="2646947"/>
            <a:ext cx="8382000" cy="374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12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Music and MFL:</a:t>
            </a:r>
            <a:br>
              <a:rPr lang="en-GB" b="1" dirty="0" smtClean="0"/>
            </a:br>
            <a:r>
              <a:rPr lang="en-GB" b="1" dirty="0" smtClean="0"/>
              <a:t>a match made in heaven!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49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Today’s teenagers are overwhelming engaged with music: 92% of 14-17 year olds own an MP3 player and they listen to an average of nearly 2.5 hours of music per day.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Curriculum Now! Rachel Hawkes (ALL publication),</a:t>
            </a:r>
          </a:p>
          <a:p>
            <a:pPr marL="0" indent="0">
              <a:buNone/>
            </a:pPr>
            <a:r>
              <a:rPr lang="en-GB" b="1" dirty="0" smtClean="0"/>
              <a:t>Unit 2: What’s in a song?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ALL Language Today magazine – Summer 2012 Issue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Visit: </a:t>
            </a:r>
            <a:r>
              <a:rPr lang="en-GB" b="1" dirty="0">
                <a:hlinkClick r:id="rId2"/>
              </a:rPr>
              <a:t>http://www.all-languages.org.uk/</a:t>
            </a:r>
            <a:endParaRPr lang="en-GB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96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3. Poetry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www.tes.co.uk/article.aspx?storycode=6291318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55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21776"/>
            <a:ext cx="7772400" cy="4896543"/>
          </a:xfrm>
        </p:spPr>
        <p:txBody>
          <a:bodyPr>
            <a:normAutofit fontScale="90000"/>
          </a:bodyPr>
          <a:lstStyle/>
          <a:p>
            <a:r>
              <a:rPr lang="en-GB" u="sng" dirty="0">
                <a:latin typeface="Comic Sans MS" pitchFamily="66" charset="0"/>
              </a:rPr>
              <a:t>Der </a:t>
            </a:r>
            <a:r>
              <a:rPr lang="en-GB" u="sng" dirty="0" err="1" smtClean="0">
                <a:latin typeface="Comic Sans MS" pitchFamily="66" charset="0"/>
              </a:rPr>
              <a:t>Schneemann</a:t>
            </a:r>
            <a:r>
              <a:rPr lang="en-GB" u="sng" dirty="0" smtClean="0">
                <a:latin typeface="Comic Sans MS" pitchFamily="66" charset="0"/>
              </a:rPr>
              <a:t> </a:t>
            </a:r>
            <a:br>
              <a:rPr lang="en-GB" u="sng" dirty="0" smtClean="0">
                <a:latin typeface="Comic Sans MS" pitchFamily="66" charset="0"/>
              </a:rPr>
            </a:br>
            <a:r>
              <a:rPr lang="en-GB" u="sng" dirty="0" smtClean="0">
                <a:latin typeface="Comic Sans MS" pitchFamily="66" charset="0"/>
              </a:rPr>
              <a:t>(phonic focus)</a:t>
            </a:r>
            <a:r>
              <a:rPr lang="en-GB" u="sng" dirty="0">
                <a:latin typeface="Comic Sans MS" pitchFamily="66" charset="0"/>
              </a:rPr>
              <a:t/>
            </a:r>
            <a:br>
              <a:rPr lang="en-GB" u="sng" dirty="0">
                <a:latin typeface="Comic Sans MS" pitchFamily="66" charset="0"/>
              </a:rPr>
            </a:br>
            <a:r>
              <a:rPr lang="en-GB" dirty="0">
                <a:latin typeface="Comic Sans MS" pitchFamily="66" charset="0"/>
              </a:rPr>
              <a:t> </a:t>
            </a:r>
            <a:br>
              <a:rPr lang="en-GB" dirty="0">
                <a:latin typeface="Comic Sans MS" pitchFamily="66" charset="0"/>
              </a:rPr>
            </a:br>
            <a:r>
              <a:rPr lang="en-GB" dirty="0" smtClean="0">
                <a:latin typeface="Comic Sans MS" pitchFamily="66" charset="0"/>
              </a:rPr>
              <a:t/>
            </a:r>
            <a:br>
              <a:rPr lang="en-GB" dirty="0" smtClean="0">
                <a:latin typeface="Comic Sans MS" pitchFamily="66" charset="0"/>
              </a:rPr>
            </a:br>
            <a:r>
              <a:rPr lang="en-GB" dirty="0" err="1" smtClean="0">
                <a:latin typeface="Comic Sans MS" pitchFamily="66" charset="0"/>
              </a:rPr>
              <a:t>Ich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>
                <a:latin typeface="Comic Sans MS" pitchFamily="66" charset="0"/>
              </a:rPr>
              <a:t>bin </a:t>
            </a:r>
            <a:r>
              <a:rPr lang="en-GB" dirty="0" err="1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 err="1">
                <a:latin typeface="Comic Sans MS" pitchFamily="66" charset="0"/>
              </a:rPr>
              <a:t>n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kl</a:t>
            </a:r>
            <a:r>
              <a:rPr lang="en-GB" dirty="0" err="1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 err="1">
                <a:latin typeface="Comic Sans MS" pitchFamily="66" charset="0"/>
              </a:rPr>
              <a:t>ner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Schneemann</a:t>
            </a:r>
            <a:r>
              <a:rPr lang="en-GB" dirty="0">
                <a:latin typeface="Comic Sans MS" pitchFamily="66" charset="0"/>
              </a:rPr>
              <a:t/>
            </a:r>
            <a:br>
              <a:rPr lang="en-GB" dirty="0">
                <a:latin typeface="Comic Sans MS" pitchFamily="66" charset="0"/>
              </a:rPr>
            </a:br>
            <a:r>
              <a:rPr lang="en-GB" dirty="0" err="1">
                <a:latin typeface="Comic Sans MS" pitchFamily="66" charset="0"/>
              </a:rPr>
              <a:t>Gemacht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aus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Schnee</a:t>
            </a:r>
            <a:r>
              <a:rPr lang="en-GB" dirty="0">
                <a:latin typeface="Comic Sans MS" pitchFamily="66" charset="0"/>
              </a:rPr>
              <a:t> und </a:t>
            </a:r>
            <a:r>
              <a:rPr lang="en-GB" dirty="0" err="1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 err="1">
                <a:latin typeface="Comic Sans MS" pitchFamily="66" charset="0"/>
              </a:rPr>
              <a:t>s</a:t>
            </a:r>
            <a:r>
              <a:rPr lang="en-GB" dirty="0">
                <a:latin typeface="Comic Sans MS" pitchFamily="66" charset="0"/>
              </a:rPr>
              <a:t/>
            </a:r>
            <a:br>
              <a:rPr lang="en-GB" dirty="0">
                <a:latin typeface="Comic Sans MS" pitchFamily="66" charset="0"/>
              </a:rPr>
            </a:br>
            <a:r>
              <a:rPr lang="en-GB" dirty="0">
                <a:latin typeface="Comic Sans MS" pitchFamily="66" charset="0"/>
              </a:rPr>
              <a:t>M</a:t>
            </a:r>
            <a:r>
              <a:rPr lang="en-GB" dirty="0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>
                <a:latin typeface="Comic Sans MS" pitchFamily="66" charset="0"/>
              </a:rPr>
              <a:t>n Hut </a:t>
            </a:r>
            <a:r>
              <a:rPr lang="en-GB" dirty="0" err="1">
                <a:latin typeface="Comic Sans MS" pitchFamily="66" charset="0"/>
              </a:rPr>
              <a:t>ist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schwarz</a:t>
            </a:r>
            <a:r>
              <a:rPr lang="en-GB" dirty="0">
                <a:latin typeface="Comic Sans MS" pitchFamily="66" charset="0"/>
              </a:rPr>
              <a:t>, </a:t>
            </a:r>
            <a:r>
              <a:rPr lang="en-GB" dirty="0" smtClean="0">
                <a:latin typeface="Comic Sans MS" pitchFamily="66" charset="0"/>
              </a:rPr>
              <a:t/>
            </a:r>
            <a:br>
              <a:rPr lang="en-GB" dirty="0" smtClean="0">
                <a:latin typeface="Comic Sans MS" pitchFamily="66" charset="0"/>
              </a:rPr>
            </a:br>
            <a:r>
              <a:rPr lang="en-GB" dirty="0">
                <a:latin typeface="Comic Sans MS" pitchFamily="66" charset="0"/>
              </a:rPr>
              <a:t>M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 smtClean="0">
                <a:latin typeface="Comic Sans MS" pitchFamily="66" charset="0"/>
              </a:rPr>
              <a:t>n </a:t>
            </a:r>
            <a:r>
              <a:rPr lang="en-GB" dirty="0" err="1">
                <a:latin typeface="Comic Sans MS" pitchFamily="66" charset="0"/>
              </a:rPr>
              <a:t>Schal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ist</a:t>
            </a:r>
            <a:r>
              <a:rPr lang="en-GB" dirty="0">
                <a:latin typeface="Comic Sans MS" pitchFamily="66" charset="0"/>
              </a:rPr>
              <a:t> rot,</a:t>
            </a:r>
            <a:br>
              <a:rPr lang="en-GB" dirty="0">
                <a:latin typeface="Comic Sans MS" pitchFamily="66" charset="0"/>
              </a:rPr>
            </a:br>
            <a:r>
              <a:rPr lang="en-GB" dirty="0">
                <a:latin typeface="Comic Sans MS" pitchFamily="66" charset="0"/>
              </a:rPr>
              <a:t>M</a:t>
            </a:r>
            <a:r>
              <a:rPr lang="en-GB" dirty="0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>
                <a:latin typeface="Comic Sans MS" pitchFamily="66" charset="0"/>
              </a:rPr>
              <a:t>n Mantel </a:t>
            </a:r>
            <a:r>
              <a:rPr lang="en-GB" dirty="0" err="1">
                <a:latin typeface="Comic Sans MS" pitchFamily="66" charset="0"/>
              </a:rPr>
              <a:t>ist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ganz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w</a:t>
            </a:r>
            <a:r>
              <a:rPr lang="en-GB" dirty="0" err="1" smtClean="0">
                <a:solidFill>
                  <a:srgbClr val="FF0000"/>
                </a:solidFill>
                <a:latin typeface="Comic Sans MS" pitchFamily="66" charset="0"/>
              </a:rPr>
              <a:t>ei</a:t>
            </a:r>
            <a:r>
              <a:rPr lang="en-GB" dirty="0" err="1" smtClean="0">
                <a:latin typeface="Comic Sans MS" pitchFamily="66" charset="0"/>
              </a:rPr>
              <a:t>ß</a:t>
            </a:r>
            <a:r>
              <a:rPr lang="en-GB" dirty="0" smtClean="0">
                <a:latin typeface="Comic Sans MS" pitchFamily="66" charset="0"/>
              </a:rPr>
              <a:t>.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026" name="Picture 2" descr="SO01380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101" y="188640"/>
            <a:ext cx="1619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572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649166"/>
            <a:ext cx="8568952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Der </a:t>
            </a:r>
            <a:r>
              <a:rPr kumimoji="0" lang="en-GB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Schneemann</a:t>
            </a:r>
            <a:endParaRPr kumimoji="0" lang="en-GB" sz="4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4000" u="sng" dirty="0">
              <a:latin typeface="Comic Sans MS" pitchFamily="66" charset="0"/>
              <a:cs typeface="Arial" pitchFamily="34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Ich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bin _</a:t>
            </a:r>
            <a:r>
              <a:rPr kumimoji="0" lang="en-GB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_ _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kl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cs typeface="Arial" pitchFamily="34" charset="0"/>
              </a:rPr>
              <a:t>ei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ner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Schneeman</a:t>
            </a: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Gemacht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aus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Schnee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und _ _ _</a:t>
            </a: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_</a:t>
            </a:r>
            <a:r>
              <a:rPr kumimoji="0" lang="en-GB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_ _ _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Hut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ist</a:t>
            </a:r>
            <a:r>
              <a:rPr kumimoji="0" lang="en-GB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schwarz</a:t>
            </a:r>
            <a:endParaRPr lang="en-GB" sz="4000" dirty="0" smtClean="0"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ein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Schal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ist</a:t>
            </a:r>
            <a:r>
              <a:rPr kumimoji="0" lang="en-GB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rot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Mein Mantel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ist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ganz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_</a:t>
            </a:r>
            <a:r>
              <a:rPr kumimoji="0" lang="en-GB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_ _ _</a:t>
            </a:r>
            <a:r>
              <a:rPr lang="en-GB" sz="4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         </a:t>
            </a: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					</a:t>
            </a: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O01380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1206"/>
            <a:ext cx="1619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14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Literacy and Languages: </a:t>
            </a:r>
            <a:br>
              <a:rPr lang="en-US" b="1" dirty="0" smtClean="0"/>
            </a:br>
            <a:r>
              <a:rPr lang="en-US" b="1" dirty="0" smtClean="0"/>
              <a:t>Receptive skills </a:t>
            </a:r>
            <a:r>
              <a:rPr lang="en-US" b="1" dirty="0" err="1" smtClean="0"/>
              <a:t>vs</a:t>
            </a:r>
            <a:r>
              <a:rPr lang="en-US" b="1" dirty="0" smtClean="0"/>
              <a:t> Productive skills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062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Teacher / pupil (individually / small groups)  reads an authentic TL story / magazine to introduce a new topic / context (R)</a:t>
            </a:r>
          </a:p>
          <a:p>
            <a:pPr>
              <a:buFontTx/>
              <a:buChar char="-"/>
            </a:pPr>
            <a:r>
              <a:rPr lang="en-US" dirty="0" smtClean="0"/>
              <a:t>Pupil produces his / her own mini book as an end of unit assessment (P)</a:t>
            </a:r>
          </a:p>
          <a:p>
            <a:pPr>
              <a:buFontTx/>
              <a:buChar char="-"/>
            </a:pPr>
            <a:r>
              <a:rPr lang="en-US" dirty="0" smtClean="0"/>
              <a:t>Teacher sets up a </a:t>
            </a:r>
            <a:r>
              <a:rPr lang="en-US" dirty="0" err="1" smtClean="0"/>
              <a:t>penpal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en-US" dirty="0" err="1" smtClean="0"/>
              <a:t>etwinning</a:t>
            </a:r>
            <a:r>
              <a:rPr lang="en-US" dirty="0" smtClean="0"/>
              <a:t> link to encourage reading skills (R) </a:t>
            </a:r>
          </a:p>
          <a:p>
            <a:pPr>
              <a:buFontTx/>
              <a:buChar char="-"/>
            </a:pPr>
            <a:r>
              <a:rPr lang="en-US" dirty="0" smtClean="0"/>
              <a:t>Pupil responds to </a:t>
            </a:r>
            <a:r>
              <a:rPr lang="en-US" dirty="0" err="1" smtClean="0"/>
              <a:t>penpal</a:t>
            </a:r>
            <a:r>
              <a:rPr lang="en-US" dirty="0" smtClean="0"/>
              <a:t> / </a:t>
            </a:r>
            <a:r>
              <a:rPr lang="en-US" dirty="0" err="1" smtClean="0"/>
              <a:t>etwinning</a:t>
            </a:r>
            <a:r>
              <a:rPr lang="en-US" dirty="0" smtClean="0"/>
              <a:t> partner by return letter / email (P)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94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46418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7710"/>
            <a:ext cx="8229600" cy="51448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07818" y="5846620"/>
            <a:ext cx="89361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   For this resource and many more see </a:t>
            </a:r>
            <a:r>
              <a:rPr lang="en-US" sz="2200" b="1" dirty="0" smtClean="0">
                <a:hlinkClick r:id="rId3"/>
              </a:rPr>
              <a:t>www.rachelhawkes.com</a:t>
            </a:r>
            <a:endParaRPr lang="en-US" sz="2200" b="1" dirty="0" smtClean="0"/>
          </a:p>
          <a:p>
            <a:pPr algn="ctr"/>
            <a:r>
              <a:rPr lang="en-US" sz="2200" dirty="0" smtClean="0"/>
              <a:t>For examples of pupils’ follow up work see </a:t>
            </a:r>
            <a:r>
              <a:rPr lang="en-GB" sz="2200" b="1" dirty="0" smtClean="0">
                <a:hlinkClick r:id="rId4"/>
              </a:rPr>
              <a:t>http://tinyurl.com/TonChrist</a:t>
            </a:r>
            <a:r>
              <a:rPr lang="en-GB" sz="2200" b="1" dirty="0" smtClean="0"/>
              <a:t>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6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MFL Haiku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1600200"/>
            <a:ext cx="871086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Spanish example: </a:t>
            </a:r>
          </a:p>
          <a:p>
            <a:pPr marL="0" indent="0">
              <a:buNone/>
            </a:pPr>
            <a:r>
              <a:rPr lang="en-GB" dirty="0" smtClean="0"/>
              <a:t>(incorporating IU / wider Spanish Speaking world)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9407" t="16084" r="35949" b="73951"/>
          <a:stretch/>
        </p:blipFill>
        <p:spPr bwMode="auto">
          <a:xfrm>
            <a:off x="1595425" y="3176336"/>
            <a:ext cx="5853842" cy="233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56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6192" y="381000"/>
            <a:ext cx="4305300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5789" y="1876926"/>
            <a:ext cx="26710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Google Search:</a:t>
            </a:r>
          </a:p>
          <a:p>
            <a:r>
              <a:rPr lang="en-GB" sz="2800" b="1" dirty="0" err="1"/>
              <a:t>poesía</a:t>
            </a:r>
            <a:r>
              <a:rPr lang="en-GB" sz="2800" b="1" dirty="0"/>
              <a:t> </a:t>
            </a:r>
            <a:r>
              <a:rPr lang="en-GB" sz="2800" b="1" dirty="0" err="1"/>
              <a:t>para</a:t>
            </a:r>
            <a:r>
              <a:rPr lang="en-GB" sz="2800" b="1" dirty="0"/>
              <a:t> los </a:t>
            </a:r>
            <a:r>
              <a:rPr lang="en-GB" sz="2800" b="1" dirty="0" err="1" smtClean="0"/>
              <a:t>niños</a:t>
            </a:r>
            <a:endParaRPr lang="en-GB" sz="2800" b="1" dirty="0" smtClean="0"/>
          </a:p>
          <a:p>
            <a:r>
              <a:rPr lang="en-GB" sz="2800" b="1" dirty="0" smtClean="0"/>
              <a:t>(images)</a:t>
            </a:r>
          </a:p>
          <a:p>
            <a:endParaRPr lang="en-GB" sz="28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70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Basic ‘poetry’ - playing with similes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79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/>
              <a:t>Rouge </a:t>
            </a:r>
            <a:r>
              <a:rPr lang="en-GB" b="1" dirty="0" err="1" smtClean="0"/>
              <a:t>comme</a:t>
            </a:r>
            <a:r>
              <a:rPr lang="en-GB" b="1" dirty="0" smtClean="0"/>
              <a:t> </a:t>
            </a:r>
            <a:r>
              <a:rPr lang="en-GB" b="1" dirty="0" err="1" smtClean="0"/>
              <a:t>une</a:t>
            </a:r>
            <a:r>
              <a:rPr lang="en-GB" b="1" dirty="0" smtClean="0"/>
              <a:t> </a:t>
            </a:r>
            <a:r>
              <a:rPr lang="en-GB" b="1" dirty="0" err="1" smtClean="0"/>
              <a:t>tomate</a:t>
            </a:r>
            <a:endParaRPr lang="en-GB" b="1" dirty="0"/>
          </a:p>
          <a:p>
            <a:pPr marL="0" indent="0">
              <a:buNone/>
            </a:pPr>
            <a:r>
              <a:rPr lang="en-GB" dirty="0" err="1" smtClean="0"/>
              <a:t>Jaune</a:t>
            </a:r>
            <a:r>
              <a:rPr lang="en-GB" b="1" dirty="0" smtClean="0"/>
              <a:t> </a:t>
            </a:r>
            <a:r>
              <a:rPr lang="en-GB" dirty="0" err="1" smtClean="0"/>
              <a:t>comme</a:t>
            </a:r>
            <a:r>
              <a:rPr lang="en-GB" dirty="0" smtClean="0"/>
              <a:t>… (+food)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de-DE" b="1" dirty="0"/>
              <a:t>A</a:t>
            </a:r>
            <a:r>
              <a:rPr lang="de-DE" b="1" dirty="0" smtClean="0"/>
              <a:t>rm</a:t>
            </a:r>
            <a:r>
              <a:rPr lang="de-DE" dirty="0" smtClean="0"/>
              <a:t> </a:t>
            </a:r>
            <a:r>
              <a:rPr lang="de-DE" dirty="0"/>
              <a:t>wie </a:t>
            </a:r>
            <a:r>
              <a:rPr lang="de-DE" b="1" dirty="0"/>
              <a:t>eine </a:t>
            </a:r>
            <a:r>
              <a:rPr lang="de-DE" b="1" dirty="0" smtClean="0"/>
              <a:t>Kirchenmaus</a:t>
            </a:r>
          </a:p>
          <a:p>
            <a:pPr marL="0" indent="0">
              <a:buNone/>
            </a:pPr>
            <a:r>
              <a:rPr lang="de-DE" b="1" dirty="0" smtClean="0"/>
              <a:t>... wie eine Katze </a:t>
            </a:r>
            <a:r>
              <a:rPr lang="de-DE" dirty="0" smtClean="0"/>
              <a:t>(+adjective)</a:t>
            </a:r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es-ES" dirty="0" smtClean="0"/>
              <a:t>Estar </a:t>
            </a:r>
            <a:r>
              <a:rPr lang="es-ES" dirty="0"/>
              <a:t>más </a:t>
            </a:r>
            <a:r>
              <a:rPr lang="es-ES" dirty="0" smtClean="0"/>
              <a:t> </a:t>
            </a:r>
            <a:r>
              <a:rPr lang="es-ES" b="1" dirty="0" smtClean="0"/>
              <a:t>loco </a:t>
            </a:r>
            <a:r>
              <a:rPr lang="es-ES" dirty="0"/>
              <a:t>que</a:t>
            </a:r>
            <a:r>
              <a:rPr lang="es-ES" b="1" dirty="0"/>
              <a:t> una </a:t>
            </a:r>
            <a:r>
              <a:rPr lang="es-ES" b="1" dirty="0" smtClean="0"/>
              <a:t>cabra</a:t>
            </a:r>
          </a:p>
          <a:p>
            <a:pPr marL="0" indent="0">
              <a:buNone/>
            </a:pPr>
            <a:r>
              <a:rPr lang="es-ES" dirty="0"/>
              <a:t>Estar más  </a:t>
            </a:r>
            <a:r>
              <a:rPr lang="es-ES" b="1" dirty="0" smtClean="0"/>
              <a:t>… </a:t>
            </a:r>
            <a:r>
              <a:rPr lang="es-ES" dirty="0"/>
              <a:t>que</a:t>
            </a:r>
            <a:r>
              <a:rPr lang="es-ES" b="1" dirty="0"/>
              <a:t> </a:t>
            </a:r>
            <a:r>
              <a:rPr lang="es-ES" b="1" dirty="0" smtClean="0"/>
              <a:t>… </a:t>
            </a:r>
            <a:r>
              <a:rPr lang="es-ES" dirty="0" smtClean="0"/>
              <a:t>(more open-</a:t>
            </a:r>
            <a:r>
              <a:rPr lang="es-ES" dirty="0" err="1" smtClean="0"/>
              <a:t>ended</a:t>
            </a:r>
            <a:r>
              <a:rPr lang="es-ES" dirty="0" smtClean="0"/>
              <a:t>)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 err="1" smtClean="0"/>
              <a:t>Caligrams</a:t>
            </a:r>
            <a:r>
              <a:rPr lang="es-ES" b="1" dirty="0" smtClean="0"/>
              <a:t>?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50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Poetry in MFL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GB" dirty="0"/>
              <a:t>Encourages genuine creativity </a:t>
            </a:r>
          </a:p>
          <a:p>
            <a:pPr>
              <a:buFont typeface="Wingdings" pitchFamily="2" charset="2"/>
              <a:buChar char="ü"/>
            </a:pPr>
            <a:r>
              <a:rPr lang="en-GB" dirty="0"/>
              <a:t>Revisit dictionary </a:t>
            </a:r>
            <a:r>
              <a:rPr lang="en-GB" dirty="0" smtClean="0"/>
              <a:t>skills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Encourages independence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Run a competition to find the best poet</a:t>
            </a:r>
          </a:p>
          <a:p>
            <a:pPr marL="0" indent="0">
              <a:buNone/>
            </a:pPr>
            <a:r>
              <a:rPr lang="en-GB" b="1" dirty="0"/>
              <a:t> </a:t>
            </a:r>
            <a:r>
              <a:rPr lang="en-GB" b="1" dirty="0" smtClean="0"/>
              <a:t>   </a:t>
            </a:r>
            <a:r>
              <a:rPr lang="en-GB" b="1" dirty="0" smtClean="0">
                <a:hlinkClick r:id="rId2"/>
              </a:rPr>
              <a:t>http</a:t>
            </a:r>
            <a:r>
              <a:rPr lang="en-GB" b="1" dirty="0">
                <a:hlinkClick r:id="rId2"/>
              </a:rPr>
              <a:t>://</a:t>
            </a:r>
            <a:r>
              <a:rPr lang="en-GB" b="1" dirty="0" smtClean="0">
                <a:hlinkClick r:id="rId2"/>
              </a:rPr>
              <a:t>tinyurl.com/PoetryCompetitonMFL</a:t>
            </a:r>
            <a:r>
              <a:rPr lang="en-GB" b="1" dirty="0" smtClean="0"/>
              <a:t> </a:t>
            </a:r>
            <a:endParaRPr lang="en-GB" dirty="0" smtClean="0"/>
          </a:p>
          <a:p>
            <a:pPr>
              <a:buFont typeface="Wingdings" pitchFamily="2" charset="2"/>
              <a:buChar char="ü"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ü"/>
            </a:pPr>
            <a:r>
              <a:rPr lang="en-GB" dirty="0"/>
              <a:t>Link where possible to TL country </a:t>
            </a:r>
            <a:r>
              <a:rPr lang="en-GB" b="1" dirty="0" smtClean="0">
                <a:hlinkClick r:id="rId3"/>
              </a:rPr>
              <a:t>http</a:t>
            </a:r>
            <a:r>
              <a:rPr lang="en-GB" b="1" dirty="0">
                <a:hlinkClick r:id="rId3"/>
              </a:rPr>
              <a:t>://</a:t>
            </a:r>
            <a:r>
              <a:rPr lang="en-GB" b="1" dirty="0" smtClean="0">
                <a:hlinkClick r:id="rId3"/>
              </a:rPr>
              <a:t>tinyurl.com/PoesieReunion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b="1" dirty="0" smtClean="0">
                <a:hlinkClick r:id="rId4"/>
              </a:rPr>
              <a:t>http</a:t>
            </a:r>
            <a:r>
              <a:rPr lang="en-GB" b="1" dirty="0">
                <a:hlinkClick r:id="rId4"/>
              </a:rPr>
              <a:t>://</a:t>
            </a:r>
            <a:r>
              <a:rPr lang="en-GB" b="1" dirty="0" smtClean="0">
                <a:hlinkClick r:id="rId4"/>
              </a:rPr>
              <a:t>www.kidsweb.de/schule/poesie.htm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89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4. Letter Writing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GB" dirty="0" smtClean="0"/>
              <a:t>A chance to step away from the computer!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Children LOVE to receive letters and parcels – rare thing in the 21</a:t>
            </a:r>
            <a:r>
              <a:rPr lang="en-GB" baseline="30000" dirty="0" smtClean="0"/>
              <a:t>st</a:t>
            </a:r>
            <a:r>
              <a:rPr lang="en-GB" dirty="0" smtClean="0"/>
              <a:t> century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Opportunity to develop reading and writing skills for a real purpose and audience</a:t>
            </a:r>
          </a:p>
          <a:p>
            <a:pPr>
              <a:buFont typeface="Wingdings" pitchFamily="2" charset="2"/>
              <a:buChar char="ü"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Where to start?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2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hlinkClick r:id="rId2"/>
              </a:rPr>
              <a:t>www.britishcouncil.org/etwinnin</a:t>
            </a:r>
            <a:r>
              <a:rPr lang="en-GB" dirty="0">
                <a:hlinkClick r:id="rId3"/>
              </a:rPr>
              <a:t>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37968" y="1943100"/>
            <a:ext cx="4217671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99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519"/>
            <a:ext cx="8229600" cy="1143000"/>
          </a:xfrm>
        </p:spPr>
        <p:txBody>
          <a:bodyPr/>
          <a:lstStyle/>
          <a:p>
            <a:r>
              <a:rPr lang="en-GB" b="1" dirty="0" smtClean="0"/>
              <a:t>Why </a:t>
            </a:r>
            <a:r>
              <a:rPr lang="en-GB" b="1" dirty="0" err="1" smtClean="0"/>
              <a:t>eTwinning</a:t>
            </a:r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39652"/>
            <a:ext cx="8229600" cy="6651848"/>
          </a:xfrm>
        </p:spPr>
        <p:txBody>
          <a:bodyPr>
            <a:normAutofit/>
          </a:bodyPr>
          <a:lstStyle/>
          <a:p>
            <a:r>
              <a:rPr lang="en-GB" dirty="0" smtClean="0"/>
              <a:t>International partnership development made easy!</a:t>
            </a:r>
          </a:p>
          <a:p>
            <a:r>
              <a:rPr lang="en-GB" dirty="0" smtClean="0"/>
              <a:t>Language learning and communication (written / oral) for a real purpose / audience</a:t>
            </a:r>
          </a:p>
          <a:p>
            <a:r>
              <a:rPr lang="en-GB" dirty="0"/>
              <a:t>Safe and secure way to connect online</a:t>
            </a:r>
          </a:p>
          <a:p>
            <a:r>
              <a:rPr lang="en-GB" dirty="0" smtClean="0"/>
              <a:t>Teacher CPD – learning from your European peers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46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Why </a:t>
            </a:r>
            <a:r>
              <a:rPr lang="en-GB" b="1" dirty="0" err="1" smtClean="0"/>
              <a:t>eTwinning</a:t>
            </a:r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GB" dirty="0"/>
              <a:t>Fantastic opportunities to develop your ICT skills – free face to face and online training</a:t>
            </a:r>
          </a:p>
          <a:p>
            <a:r>
              <a:rPr lang="en-GB" dirty="0" smtClean="0"/>
              <a:t>Fully funded travel opportunities – teachers and pupils – next steps</a:t>
            </a:r>
          </a:p>
          <a:p>
            <a:r>
              <a:rPr lang="en-GB" dirty="0" smtClean="0"/>
              <a:t>Unbelievably motivating for students / teachers </a:t>
            </a: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r>
              <a:rPr lang="en-GB" dirty="0" smtClean="0">
                <a:hlinkClick r:id="rId2"/>
              </a:rPr>
              <a:t>http://www.youtube.com/etwinning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34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GB" b="1" dirty="0"/>
              <a:t>5</a:t>
            </a:r>
            <a:r>
              <a:rPr lang="en-GB" b="1" dirty="0" smtClean="0"/>
              <a:t>. Drama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8"/>
            <a:ext cx="8229600" cy="49371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 smtClean="0"/>
              <a:t>Autumn Term 2008, Drama </a:t>
            </a:r>
            <a:r>
              <a:rPr lang="en-GB" b="1" dirty="0"/>
              <a:t>as a Y7 transition </a:t>
            </a:r>
            <a:r>
              <a:rPr lang="en-GB" b="1" dirty="0" smtClean="0"/>
              <a:t>project</a:t>
            </a:r>
          </a:p>
          <a:p>
            <a:pPr marL="0" indent="0" algn="ctr">
              <a:buNone/>
            </a:pPr>
            <a:r>
              <a:rPr lang="en-GB" b="1" dirty="0" smtClean="0">
                <a:hlinkClick r:id="rId2"/>
              </a:rPr>
              <a:t>http</a:t>
            </a:r>
            <a:r>
              <a:rPr lang="en-GB" b="1" dirty="0">
                <a:hlinkClick r:id="rId2"/>
              </a:rPr>
              <a:t>://tinyurl.com/SB3PetitsCochons</a:t>
            </a:r>
            <a:r>
              <a:rPr lang="en-GB" b="1" dirty="0"/>
              <a:t>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York Theatre Royal PET project bid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Theatre Royal staff for </a:t>
            </a:r>
            <a:r>
              <a:rPr lang="en-GB" dirty="0" smtClean="0">
                <a:solidFill>
                  <a:srgbClr val="FF0000"/>
                </a:solidFill>
              </a:rPr>
              <a:t>free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Drama specialist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4 consecutive weeks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Performance in the final week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40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Literacy</a:t>
            </a:r>
            <a:r>
              <a:rPr lang="en-US" b="1" dirty="0"/>
              <a:t> </a:t>
            </a:r>
            <a:r>
              <a:rPr lang="en-US" b="1" dirty="0" smtClean="0"/>
              <a:t>and Languages: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Receptive skills </a:t>
            </a:r>
            <a:r>
              <a:rPr lang="en-US" b="1" dirty="0" err="1"/>
              <a:t>vs</a:t>
            </a:r>
            <a:r>
              <a:rPr lang="en-US" b="1" dirty="0"/>
              <a:t> Productive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0625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en-US" dirty="0"/>
              <a:t>Teacher uses rhythm and rhyme (songs and poems) to encourage correct </a:t>
            </a:r>
            <a:r>
              <a:rPr lang="en-US" dirty="0" smtClean="0"/>
              <a:t>pronunciation and </a:t>
            </a:r>
            <a:r>
              <a:rPr lang="en-US" dirty="0"/>
              <a:t>intonation and to introduce new vocabulary (R) </a:t>
            </a:r>
          </a:p>
          <a:p>
            <a:pPr>
              <a:buFontTx/>
              <a:buChar char="-"/>
            </a:pPr>
            <a:r>
              <a:rPr lang="en-US" dirty="0"/>
              <a:t>Pupils create own verse to a song / well known tune (P)</a:t>
            </a:r>
          </a:p>
          <a:p>
            <a:pPr>
              <a:buFontTx/>
              <a:buChar char="-"/>
            </a:pPr>
            <a:r>
              <a:rPr lang="en-US" dirty="0" smtClean="0"/>
              <a:t>Teacher </a:t>
            </a:r>
            <a:r>
              <a:rPr lang="en-US" dirty="0"/>
              <a:t>invites a TL Drama company in to school to put on a performance for learners (R)</a:t>
            </a:r>
          </a:p>
          <a:p>
            <a:pPr>
              <a:buFontTx/>
              <a:buChar char="-"/>
            </a:pPr>
            <a:r>
              <a:rPr lang="en-US" dirty="0"/>
              <a:t>Pupils work with a local drama company to put on their own TL performance (P)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54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Drama PGCE MFL AGT pilot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GB" dirty="0" smtClean="0"/>
              <a:t>Able, Gifted and Talented Year 9s 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Local PGCE partner school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20+ trainee languages teachers lead </a:t>
            </a:r>
            <a:r>
              <a:rPr lang="en-GB" b="1" dirty="0" smtClean="0">
                <a:solidFill>
                  <a:srgbClr val="FF0000"/>
                </a:solidFill>
              </a:rPr>
              <a:t>free</a:t>
            </a:r>
            <a:r>
              <a:rPr lang="en-GB" dirty="0" smtClean="0"/>
              <a:t> ½ day school’s event with a focus on learners improving their </a:t>
            </a:r>
            <a:r>
              <a:rPr lang="en-GB" b="1" dirty="0"/>
              <a:t>s</a:t>
            </a:r>
            <a:r>
              <a:rPr lang="en-GB" b="1" dirty="0" smtClean="0"/>
              <a:t>peaking</a:t>
            </a:r>
            <a:r>
              <a:rPr lang="en-GB" dirty="0" smtClean="0"/>
              <a:t> and reading skills</a:t>
            </a:r>
          </a:p>
          <a:p>
            <a:pPr>
              <a:buFont typeface="Wingdings" pitchFamily="2" charset="2"/>
              <a:buChar char="ü"/>
            </a:pPr>
            <a:r>
              <a:rPr lang="en-GB" b="1" dirty="0" smtClean="0"/>
              <a:t>Promote languages </a:t>
            </a:r>
            <a:r>
              <a:rPr lang="en-GB" dirty="0" smtClean="0"/>
              <a:t>prior to Year 9 options</a:t>
            </a:r>
          </a:p>
          <a:p>
            <a:pPr>
              <a:buFont typeface="Wingdings" pitchFamily="2" charset="2"/>
              <a:buChar char="ü"/>
            </a:pPr>
            <a:r>
              <a:rPr lang="en-GB" b="1" dirty="0" smtClean="0"/>
              <a:t>Raise the profile of languages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59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Panto</a:t>
            </a:r>
            <a:r>
              <a:rPr lang="en-GB" b="1" dirty="0" smtClean="0"/>
              <a:t> Finale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GB" dirty="0" smtClean="0"/>
              <a:t>Trainees (and course leader) perform Blanca Nieves with focus on getting learners ‘in on the act’</a:t>
            </a:r>
          </a:p>
          <a:p>
            <a:pPr>
              <a:buFont typeface="Wingdings" pitchFamily="2" charset="2"/>
              <a:buChar char="ü"/>
            </a:pP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Recorded and added to YouTube for future reference</a:t>
            </a:r>
          </a:p>
          <a:p>
            <a:pPr>
              <a:buFont typeface="Wingdings" pitchFamily="2" charset="2"/>
              <a:buChar char="ü"/>
            </a:pP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Extremely positive feedback from staff and pupils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15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8985" t="18457" r="33437" b="50000"/>
          <a:stretch/>
        </p:blipFill>
        <p:spPr bwMode="auto">
          <a:xfrm>
            <a:off x="321138" y="274638"/>
            <a:ext cx="8512519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78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/>
          <p:cNvGraphicFramePr>
            <a:graphicFrameLocks noGrp="1"/>
          </p:cNvGraphicFramePr>
          <p:nvPr/>
        </p:nvGraphicFramePr>
        <p:xfrm>
          <a:off x="-36513" y="0"/>
          <a:ext cx="9180513" cy="6858000"/>
        </p:xfrm>
        <a:graphic>
          <a:graphicData uri="http://schemas.openxmlformats.org/drawingml/2006/table">
            <a:tbl>
              <a:tblPr/>
              <a:tblGrid>
                <a:gridCol w="2322513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67" name="Text Box 19"/>
          <p:cNvSpPr txBox="1">
            <a:spLocks noChangeArrowheads="1"/>
          </p:cNvSpPr>
          <p:nvPr/>
        </p:nvSpPr>
        <p:spPr bwMode="auto">
          <a:xfrm rot="-5400000">
            <a:off x="-565151" y="598488"/>
            <a:ext cx="3460751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1</a:t>
            </a:r>
            <a:br>
              <a:rPr lang="en-GB" sz="2400"/>
            </a:br>
            <a:r>
              <a:rPr lang="en-GB" sz="2400"/>
              <a:t>doof</a:t>
            </a:r>
            <a:br>
              <a:rPr lang="en-GB" sz="2400"/>
            </a:br>
            <a:r>
              <a:rPr lang="en-GB" sz="2400"/>
              <a:t>lacht viel</a:t>
            </a:r>
            <a:br>
              <a:rPr lang="en-GB" sz="2400"/>
            </a:br>
            <a:r>
              <a:rPr lang="en-GB" sz="2400"/>
              <a:t>j</a:t>
            </a:r>
            <a:r>
              <a:rPr lang="en-US" sz="2400">
                <a:cs typeface="Arial" charset="0"/>
              </a:rPr>
              <a:t>ünger als die </a:t>
            </a:r>
            <a:br>
              <a:rPr lang="en-US" sz="2400">
                <a:cs typeface="Arial" charset="0"/>
              </a:rPr>
            </a:br>
            <a:r>
              <a:rPr lang="en-US" sz="2400">
                <a:cs typeface="Arial" charset="0"/>
              </a:rPr>
              <a:t>anderen Personen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 rot="-5400000">
            <a:off x="-632619" y="4350544"/>
            <a:ext cx="34623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5</a:t>
            </a:r>
            <a:br>
              <a:rPr lang="en-GB" sz="2400"/>
            </a:br>
            <a:r>
              <a:rPr lang="en-GB" sz="2400"/>
              <a:t>kommandiert gern</a:t>
            </a:r>
            <a:br>
              <a:rPr lang="en-GB" sz="2400"/>
            </a:br>
            <a:r>
              <a:rPr lang="en-GB" sz="2400"/>
              <a:t>unterbricht st</a:t>
            </a:r>
            <a:r>
              <a:rPr lang="en-US" sz="2400">
                <a:cs typeface="Arial" charset="0"/>
              </a:rPr>
              <a:t>ändig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 rot="-5400000">
            <a:off x="1300956" y="965994"/>
            <a:ext cx="34623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2</a:t>
            </a:r>
            <a:br>
              <a:rPr lang="en-GB" sz="2400"/>
            </a:br>
            <a:r>
              <a:rPr lang="en-GB" sz="2400"/>
              <a:t>selbstbewusst</a:t>
            </a:r>
            <a:br>
              <a:rPr lang="en-GB" sz="2400"/>
            </a:br>
            <a:r>
              <a:rPr lang="en-GB" sz="2400"/>
              <a:t>spricht sehr laut</a:t>
            </a:r>
            <a:endParaRPr lang="en-US" sz="2400">
              <a:cs typeface="Arial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 rot="-5400000">
            <a:off x="3579019" y="964406"/>
            <a:ext cx="34623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3</a:t>
            </a:r>
            <a:br>
              <a:rPr lang="en-GB" sz="2400"/>
            </a:br>
            <a:r>
              <a:rPr lang="en-GB" sz="2400"/>
              <a:t>sch</a:t>
            </a:r>
            <a:r>
              <a:rPr lang="en-US" sz="2400">
                <a:cs typeface="Arial" charset="0"/>
              </a:rPr>
              <a:t>üchtern</a:t>
            </a:r>
            <a:br>
              <a:rPr lang="en-US" sz="2400">
                <a:cs typeface="Arial" charset="0"/>
              </a:rPr>
            </a:br>
            <a:r>
              <a:rPr lang="en-US" sz="2400">
                <a:cs typeface="Arial" charset="0"/>
              </a:rPr>
              <a:t>spricht sehr leise</a:t>
            </a: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 rot="-5400000">
            <a:off x="6098381" y="964406"/>
            <a:ext cx="34623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4 </a:t>
            </a:r>
            <a:br>
              <a:rPr lang="en-GB" sz="2400"/>
            </a:br>
            <a:r>
              <a:rPr lang="en-GB" sz="2400"/>
              <a:t>sehr energisch</a:t>
            </a:r>
            <a:br>
              <a:rPr lang="en-GB" sz="2400"/>
            </a:br>
            <a:r>
              <a:rPr lang="en-GB" sz="2400"/>
              <a:t>bewegt sich viel</a:t>
            </a:r>
            <a:endParaRPr lang="en-US" sz="2400">
              <a:cs typeface="Arial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 rot="-5400000">
            <a:off x="1699419" y="4161631"/>
            <a:ext cx="34623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6</a:t>
            </a:r>
            <a:br>
              <a:rPr lang="en-GB" sz="2400"/>
            </a:br>
            <a:r>
              <a:rPr lang="en-GB" sz="2400"/>
              <a:t>sehr schlechter Laune</a:t>
            </a:r>
            <a:br>
              <a:rPr lang="en-GB" sz="2400"/>
            </a:br>
            <a:r>
              <a:rPr lang="en-GB" sz="2400"/>
              <a:t>h</a:t>
            </a:r>
            <a:r>
              <a:rPr lang="en-US" sz="2400">
                <a:cs typeface="Arial" charset="0"/>
              </a:rPr>
              <a:t>ört sich launisch an</a:t>
            </a:r>
            <a:br>
              <a:rPr lang="en-US" sz="2400">
                <a:cs typeface="Arial" charset="0"/>
              </a:rPr>
            </a:br>
            <a:r>
              <a:rPr lang="en-US" sz="2400">
                <a:cs typeface="Arial" charset="0"/>
              </a:rPr>
              <a:t>stampft mit dem Fuß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 rot="-5400000">
            <a:off x="4158457" y="4166394"/>
            <a:ext cx="34623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7</a:t>
            </a:r>
            <a:br>
              <a:rPr lang="en-GB" sz="2400"/>
            </a:br>
            <a:r>
              <a:rPr lang="en-GB" sz="2400"/>
              <a:t>enthusiastisch</a:t>
            </a:r>
            <a:br>
              <a:rPr lang="en-GB" sz="2400"/>
            </a:br>
            <a:r>
              <a:rPr lang="en-GB" sz="2400"/>
              <a:t>l</a:t>
            </a:r>
            <a:r>
              <a:rPr lang="en-US" sz="2400">
                <a:cs typeface="Arial" charset="0"/>
              </a:rPr>
              <a:t>ächelt und klatscht in die Hände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 rot="-5400000">
            <a:off x="6280944" y="4167981"/>
            <a:ext cx="34623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/>
              <a:t>Charakter 8</a:t>
            </a:r>
            <a:br>
              <a:rPr lang="en-GB" sz="2400"/>
            </a:br>
            <a:r>
              <a:rPr lang="en-GB" sz="2400"/>
              <a:t>nachdenklich</a:t>
            </a:r>
            <a:br>
              <a:rPr lang="en-GB" sz="2400"/>
            </a:br>
            <a:r>
              <a:rPr lang="en-GB" sz="2400"/>
              <a:t>kratzt sich am Kopf</a:t>
            </a:r>
            <a:br>
              <a:rPr lang="en-GB" sz="2400"/>
            </a:br>
            <a:r>
              <a:rPr lang="en-GB" sz="2400"/>
              <a:t>starrt vor sich hin</a:t>
            </a:r>
            <a:endParaRPr lang="en-US" sz="2400"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48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28576"/>
            <a:ext cx="8886825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The bigger the risk, the bigger the gain!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576"/>
            <a:ext cx="8229600" cy="5486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5000" dirty="0" smtClean="0"/>
              <a:t>-Drama </a:t>
            </a:r>
            <a:r>
              <a:rPr lang="en-GB" sz="5000" dirty="0"/>
              <a:t>is </a:t>
            </a:r>
            <a:r>
              <a:rPr lang="en-GB" sz="5000" dirty="0" smtClean="0"/>
              <a:t>a </a:t>
            </a:r>
            <a:r>
              <a:rPr lang="en-GB" sz="5000" dirty="0">
                <a:solidFill>
                  <a:srgbClr val="FF0000"/>
                </a:solidFill>
              </a:rPr>
              <a:t>creative</a:t>
            </a:r>
            <a:r>
              <a:rPr lang="en-GB" sz="5000" dirty="0"/>
              <a:t> </a:t>
            </a:r>
            <a:r>
              <a:rPr lang="en-GB" sz="5000" dirty="0" smtClean="0"/>
              <a:t>and </a:t>
            </a:r>
            <a:r>
              <a:rPr lang="en-GB" sz="5000" dirty="0" smtClean="0">
                <a:solidFill>
                  <a:srgbClr val="FF0000"/>
                </a:solidFill>
              </a:rPr>
              <a:t>cooperative</a:t>
            </a:r>
            <a:r>
              <a:rPr lang="en-GB" sz="5000" dirty="0" smtClean="0"/>
              <a:t> form </a:t>
            </a:r>
            <a:r>
              <a:rPr lang="en-GB" sz="5000" dirty="0"/>
              <a:t>of learning. </a:t>
            </a:r>
            <a:endParaRPr lang="en-GB" sz="5000" dirty="0" smtClean="0"/>
          </a:p>
          <a:p>
            <a:pPr marL="0" indent="0">
              <a:buNone/>
            </a:pPr>
            <a:r>
              <a:rPr lang="en-GB" sz="5000" dirty="0" smtClean="0"/>
              <a:t>-It really </a:t>
            </a:r>
            <a:r>
              <a:rPr lang="en-GB" sz="5000" dirty="0" smtClean="0">
                <a:solidFill>
                  <a:srgbClr val="FF0000"/>
                </a:solidFill>
              </a:rPr>
              <a:t>motivates</a:t>
            </a:r>
            <a:r>
              <a:rPr lang="en-GB" sz="5000" dirty="0" smtClean="0"/>
              <a:t> </a:t>
            </a:r>
            <a:r>
              <a:rPr lang="en-GB" sz="5000" dirty="0"/>
              <a:t>students</a:t>
            </a:r>
          </a:p>
          <a:p>
            <a:pPr marL="0" indent="0">
              <a:buNone/>
            </a:pPr>
            <a:r>
              <a:rPr lang="en-GB" sz="5000" dirty="0" smtClean="0"/>
              <a:t>-It can help to </a:t>
            </a:r>
            <a:r>
              <a:rPr lang="en-GB" sz="5000" dirty="0"/>
              <a:t>speed up the learning </a:t>
            </a:r>
            <a:r>
              <a:rPr lang="en-GB" sz="5000" dirty="0" smtClean="0"/>
              <a:t>process</a:t>
            </a:r>
            <a:endParaRPr lang="en-GB" sz="5000" dirty="0"/>
          </a:p>
          <a:p>
            <a:pPr marL="0" indent="0">
              <a:buNone/>
            </a:pPr>
            <a:r>
              <a:rPr lang="en-GB" sz="5000" dirty="0"/>
              <a:t>-</a:t>
            </a:r>
            <a:r>
              <a:rPr lang="en-GB" sz="5000" dirty="0" smtClean="0"/>
              <a:t>It can mean bringing real </a:t>
            </a:r>
            <a:r>
              <a:rPr lang="en-GB" sz="5000" dirty="0"/>
              <a:t>life as well as fantasy situations and characters into the classroom. </a:t>
            </a:r>
            <a:endParaRPr lang="en-GB" sz="5000" dirty="0" smtClean="0"/>
          </a:p>
          <a:p>
            <a:pPr marL="0" indent="0">
              <a:buNone/>
            </a:pPr>
            <a:r>
              <a:rPr lang="en-GB" sz="5000" dirty="0"/>
              <a:t>-</a:t>
            </a:r>
            <a:r>
              <a:rPr lang="en-GB" sz="5000" dirty="0" smtClean="0"/>
              <a:t>It requires </a:t>
            </a:r>
            <a:r>
              <a:rPr lang="en-GB" sz="5000" dirty="0" smtClean="0">
                <a:solidFill>
                  <a:srgbClr val="FF0000"/>
                </a:solidFill>
              </a:rPr>
              <a:t>enthusiasm</a:t>
            </a:r>
            <a:r>
              <a:rPr lang="en-GB" sz="5000" dirty="0" smtClean="0"/>
              <a:t> </a:t>
            </a:r>
            <a:r>
              <a:rPr lang="en-GB" sz="5000" dirty="0"/>
              <a:t>and a willingness </a:t>
            </a:r>
            <a:r>
              <a:rPr lang="en-GB" sz="5000" dirty="0" smtClean="0"/>
              <a:t> to </a:t>
            </a:r>
            <a:r>
              <a:rPr lang="en-GB" sz="5000" dirty="0">
                <a:solidFill>
                  <a:srgbClr val="FF0000"/>
                </a:solidFill>
              </a:rPr>
              <a:t>take </a:t>
            </a:r>
            <a:r>
              <a:rPr lang="en-GB" sz="5000" dirty="0" smtClean="0">
                <a:solidFill>
                  <a:srgbClr val="FF0000"/>
                </a:solidFill>
              </a:rPr>
              <a:t>risks</a:t>
            </a:r>
            <a:r>
              <a:rPr lang="en-GB" sz="5000" dirty="0"/>
              <a:t> </a:t>
            </a:r>
            <a:r>
              <a:rPr lang="en-GB" sz="5000" dirty="0" smtClean="0"/>
              <a:t>on </a:t>
            </a:r>
            <a:r>
              <a:rPr lang="en-GB" sz="5000" dirty="0"/>
              <a:t>the part of the students and </a:t>
            </a:r>
            <a:r>
              <a:rPr lang="en-GB" sz="5000" dirty="0" smtClean="0"/>
              <a:t>the teacher</a:t>
            </a:r>
            <a:r>
              <a:rPr lang="en-GB" sz="5000" dirty="0"/>
              <a:t>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50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Useful Drama and MFL links: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171574"/>
            <a:ext cx="8886825" cy="594360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en-GB" sz="2800" b="1" u="sng" dirty="0">
                <a:hlinkClick r:id="rId2"/>
              </a:rPr>
              <a:t>http://</a:t>
            </a:r>
            <a:r>
              <a:rPr lang="en-GB" sz="2800" b="1" u="sng" dirty="0" smtClean="0">
                <a:hlinkClick r:id="rId2"/>
              </a:rPr>
              <a:t>www.linksintolanguages.ac.uk/resources/2561</a:t>
            </a:r>
            <a:r>
              <a:rPr lang="en-GB" sz="2800" b="1" u="sng" dirty="0" smtClean="0"/>
              <a:t> </a:t>
            </a:r>
            <a:r>
              <a:rPr lang="en-GB" sz="2800" b="1" dirty="0" smtClean="0"/>
              <a:t>* Linked Up</a:t>
            </a:r>
            <a:endParaRPr lang="en-GB" sz="2800" b="1" dirty="0"/>
          </a:p>
          <a:p>
            <a:pPr marL="0" indent="0">
              <a:lnSpc>
                <a:spcPct val="250000"/>
              </a:lnSpc>
              <a:buNone/>
            </a:pPr>
            <a:r>
              <a:rPr lang="en-GB" sz="2800" b="1" u="sng" dirty="0">
                <a:hlinkClick r:id="rId3"/>
              </a:rPr>
              <a:t>http://</a:t>
            </a:r>
            <a:r>
              <a:rPr lang="en-GB" sz="2800" b="1" u="sng" dirty="0" smtClean="0">
                <a:hlinkClick r:id="rId3"/>
              </a:rPr>
              <a:t>www.kidsinco.com/about/</a:t>
            </a:r>
            <a:r>
              <a:rPr lang="en-GB" sz="2800" b="1" dirty="0" smtClean="0"/>
              <a:t> * Spanish examples</a:t>
            </a:r>
            <a:endParaRPr lang="en-GB" sz="2800" b="1" dirty="0"/>
          </a:p>
          <a:p>
            <a:pPr marL="0" indent="0">
              <a:lnSpc>
                <a:spcPct val="250000"/>
              </a:lnSpc>
              <a:buNone/>
            </a:pPr>
            <a:r>
              <a:rPr lang="en-GB" sz="2800" b="1" dirty="0">
                <a:hlinkClick r:id="rId4"/>
              </a:rPr>
              <a:t>http://</a:t>
            </a:r>
            <a:r>
              <a:rPr lang="en-GB" sz="2800" b="1" dirty="0" smtClean="0">
                <a:hlinkClick r:id="rId4"/>
              </a:rPr>
              <a:t>tinyurl.com/FRXmasPlay</a:t>
            </a:r>
            <a:r>
              <a:rPr lang="en-GB" sz="2800" b="1" dirty="0" smtClean="0"/>
              <a:t> * ( </a:t>
            </a:r>
            <a:r>
              <a:rPr lang="en-GB" sz="2800" b="1" dirty="0" smtClean="0">
                <a:hlinkClick r:id="rId5"/>
              </a:rPr>
              <a:t>www.audioboo.com</a:t>
            </a:r>
            <a:r>
              <a:rPr lang="en-GB" sz="2800" b="1" dirty="0" smtClean="0"/>
              <a:t> )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GB" sz="2800" b="1" dirty="0">
                <a:hlinkClick r:id="rId6"/>
              </a:rPr>
              <a:t>http://</a:t>
            </a:r>
            <a:r>
              <a:rPr lang="en-GB" sz="2800" b="1" dirty="0" smtClean="0">
                <a:hlinkClick r:id="rId6"/>
              </a:rPr>
              <a:t>www.play-script-and-song.com/fsl-french-activities.html</a:t>
            </a:r>
            <a:r>
              <a:rPr lang="en-GB" sz="2800" b="1" dirty="0"/>
              <a:t> </a:t>
            </a:r>
            <a:r>
              <a:rPr lang="en-GB" sz="2800" b="1" dirty="0" smtClean="0"/>
              <a:t>* French examples</a:t>
            </a:r>
            <a:endParaRPr lang="en-GB" sz="2800" b="1" dirty="0"/>
          </a:p>
          <a:p>
            <a:pPr marL="0" indent="0">
              <a:lnSpc>
                <a:spcPct val="250000"/>
              </a:lnSpc>
              <a:buNone/>
            </a:pPr>
            <a:r>
              <a:rPr lang="en-GB" sz="2800" b="1" dirty="0">
                <a:hlinkClick r:id="rId7"/>
              </a:rPr>
              <a:t>http://</a:t>
            </a:r>
            <a:r>
              <a:rPr lang="en-GB" sz="2800" b="1" dirty="0" smtClean="0">
                <a:hlinkClick r:id="rId7"/>
              </a:rPr>
              <a:t>tinyurl.com/TESAschenputtel</a:t>
            </a:r>
            <a:r>
              <a:rPr lang="en-GB" sz="2800" b="1" dirty="0" smtClean="0"/>
              <a:t> * German </a:t>
            </a:r>
            <a:r>
              <a:rPr lang="en-GB" sz="2800" b="1" dirty="0" err="1" smtClean="0"/>
              <a:t>e.g</a:t>
            </a:r>
            <a:r>
              <a:rPr lang="en-GB" sz="2800" b="1" dirty="0" smtClean="0"/>
              <a:t> from TES resources</a:t>
            </a:r>
            <a:endParaRPr lang="en-GB" sz="2800" b="1" dirty="0"/>
          </a:p>
          <a:p>
            <a:pPr marL="0" indent="0">
              <a:lnSpc>
                <a:spcPct val="25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64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3304"/>
            <a:ext cx="8229600" cy="125944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IDEAS GALORE…</a:t>
            </a:r>
            <a:br>
              <a:rPr lang="en-US" sz="3600" b="1" dirty="0" smtClean="0"/>
            </a:br>
            <a:r>
              <a:rPr lang="en-US" sz="3600" b="1" dirty="0" smtClean="0"/>
              <a:t>But what are your next steps?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271"/>
            <a:ext cx="8433201" cy="465172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*Select one or more themes from today’s talk</a:t>
            </a:r>
            <a:endParaRPr lang="en-US" u="sng" dirty="0" smtClean="0"/>
          </a:p>
          <a:p>
            <a:pPr>
              <a:buNone/>
            </a:pPr>
            <a:r>
              <a:rPr lang="en-US" dirty="0" smtClean="0"/>
              <a:t>*</a:t>
            </a:r>
            <a:r>
              <a:rPr lang="en-US" u="sng" dirty="0" smtClean="0"/>
              <a:t>Brainstorm ideas </a:t>
            </a:r>
            <a:r>
              <a:rPr lang="en-US" dirty="0" smtClean="0"/>
              <a:t>with colleagues back in school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u="sng" dirty="0" smtClean="0"/>
              <a:t>Plan</a:t>
            </a:r>
            <a:r>
              <a:rPr lang="en-US" dirty="0" smtClean="0"/>
              <a:t> a lesson / series of lessons</a:t>
            </a:r>
          </a:p>
          <a:p>
            <a:pPr>
              <a:buNone/>
            </a:pPr>
            <a:r>
              <a:rPr lang="en-US" u="sng" dirty="0" smtClean="0"/>
              <a:t>Resource</a:t>
            </a:r>
            <a:r>
              <a:rPr lang="en-US" dirty="0" smtClean="0"/>
              <a:t> the lesson(s) together – share the</a:t>
            </a:r>
          </a:p>
          <a:p>
            <a:pPr>
              <a:buNone/>
            </a:pPr>
            <a:r>
              <a:rPr lang="en-US" dirty="0" smtClean="0"/>
              <a:t>workload</a:t>
            </a:r>
          </a:p>
          <a:p>
            <a:pPr>
              <a:buNone/>
            </a:pPr>
            <a:r>
              <a:rPr lang="en-US" dirty="0" smtClean="0"/>
              <a:t>Be prepared to </a:t>
            </a:r>
            <a:r>
              <a:rPr lang="en-US" u="sng" dirty="0" smtClean="0"/>
              <a:t>test</a:t>
            </a:r>
            <a:r>
              <a:rPr lang="en-US" dirty="0" smtClean="0"/>
              <a:t> and </a:t>
            </a:r>
            <a:r>
              <a:rPr lang="en-US" u="sng" dirty="0" smtClean="0"/>
              <a:t>evaluate</a:t>
            </a:r>
            <a:r>
              <a:rPr lang="en-US" dirty="0" smtClean="0"/>
              <a:t> the </a:t>
            </a:r>
            <a:r>
              <a:rPr lang="en-US" b="1" dirty="0" smtClean="0">
                <a:solidFill>
                  <a:srgbClr val="FF0000"/>
                </a:solidFill>
              </a:rPr>
              <a:t>impact </a:t>
            </a:r>
            <a:r>
              <a:rPr lang="en-US" dirty="0" smtClean="0"/>
              <a:t>this</a:t>
            </a:r>
          </a:p>
          <a:p>
            <a:pPr>
              <a:buNone/>
            </a:pPr>
            <a:r>
              <a:rPr lang="en-US" dirty="0" smtClean="0"/>
              <a:t>has on your learners and </a:t>
            </a:r>
            <a:r>
              <a:rPr lang="en-US" u="sng" dirty="0" smtClean="0"/>
              <a:t>modify </a:t>
            </a:r>
            <a:r>
              <a:rPr lang="en-US" dirty="0" smtClean="0"/>
              <a:t>accordingly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73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/>
              <a:t>Fight the good fight!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hlinkClick r:id="rId2"/>
              </a:rPr>
              <a:t>s</a:t>
            </a:r>
            <a:r>
              <a:rPr lang="en-GB" sz="3600" b="1" dirty="0" smtClean="0">
                <a:hlinkClick r:id="rId2"/>
              </a:rPr>
              <a:t>uzi.bewell@york.ac.uk</a:t>
            </a:r>
            <a:endParaRPr lang="en-GB" sz="3600" b="1" dirty="0" smtClean="0"/>
          </a:p>
          <a:p>
            <a:pPr algn="ctr"/>
            <a:r>
              <a:rPr lang="en-GB" sz="3600" b="1" dirty="0" smtClean="0">
                <a:hlinkClick r:id="rId3"/>
              </a:rPr>
              <a:t>www.petitepipelette.wordpress.com</a:t>
            </a:r>
            <a:endParaRPr lang="en-GB" sz="3600" b="1" dirty="0" smtClean="0"/>
          </a:p>
          <a:p>
            <a:endParaRPr lang="en-GB" sz="3600" b="1" dirty="0"/>
          </a:p>
          <a:p>
            <a:r>
              <a:rPr lang="en-GB" sz="3600" b="1" dirty="0"/>
              <a:t> </a:t>
            </a:r>
            <a:endParaRPr lang="en-GB" sz="3600" dirty="0"/>
          </a:p>
          <a:p>
            <a:r>
              <a:rPr lang="en-GB" sz="2400" b="1" dirty="0" smtClean="0"/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72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61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Guardian, </a:t>
            </a:r>
            <a:r>
              <a:rPr lang="en-US" b="1" dirty="0" smtClean="0"/>
              <a:t>11 September </a:t>
            </a:r>
            <a:r>
              <a:rPr lang="en-US" b="1" dirty="0"/>
              <a:t>2013</a:t>
            </a:r>
            <a:br>
              <a:rPr lang="en-US" b="1" dirty="0"/>
            </a:br>
            <a:r>
              <a:rPr lang="en-US" dirty="0"/>
              <a:t>	</a:t>
            </a:r>
            <a:r>
              <a:rPr lang="en-GB" sz="3600" b="1" dirty="0">
                <a:hlinkClick r:id="rId2"/>
              </a:rPr>
              <a:t>http://</a:t>
            </a:r>
            <a:r>
              <a:rPr lang="en-GB" sz="3600" b="1" dirty="0" smtClean="0">
                <a:hlinkClick r:id="rId2"/>
              </a:rPr>
              <a:t>tinyurl.com/language-teaching-crisis</a:t>
            </a:r>
            <a:r>
              <a:rPr lang="en-GB" sz="3600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046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‘Britain's </a:t>
            </a:r>
            <a:r>
              <a:rPr lang="en-GB" dirty="0"/>
              <a:t>foreign </a:t>
            </a:r>
            <a:r>
              <a:rPr lang="en-GB" dirty="0">
                <a:hlinkClick r:id="rId3" tooltip="More from guardian.co.uk on Languages"/>
              </a:rPr>
              <a:t>languages</a:t>
            </a:r>
            <a:r>
              <a:rPr lang="en-GB" dirty="0"/>
              <a:t> skills are in crisis. During the past month alone, </a:t>
            </a:r>
            <a:r>
              <a:rPr lang="en-GB" dirty="0">
                <a:hlinkClick r:id="rId4"/>
              </a:rPr>
              <a:t>ministers</a:t>
            </a:r>
            <a:r>
              <a:rPr lang="en-GB" dirty="0"/>
              <a:t>, </a:t>
            </a:r>
            <a:r>
              <a:rPr lang="en-GB" dirty="0">
                <a:hlinkClick r:id="rId5"/>
              </a:rPr>
              <a:t>university representatives</a:t>
            </a:r>
            <a:r>
              <a:rPr lang="en-GB" dirty="0"/>
              <a:t>, </a:t>
            </a:r>
            <a:r>
              <a:rPr lang="en-GB" dirty="0">
                <a:hlinkClick r:id="rId6"/>
              </a:rPr>
              <a:t>exam chiefs</a:t>
            </a:r>
            <a:r>
              <a:rPr lang="en-GB" dirty="0"/>
              <a:t> and </a:t>
            </a:r>
            <a:r>
              <a:rPr lang="en-GB" dirty="0">
                <a:hlinkClick r:id="rId7"/>
              </a:rPr>
              <a:t>industry bodies</a:t>
            </a:r>
            <a:r>
              <a:rPr lang="en-GB" dirty="0"/>
              <a:t> have each voiced their concern as entries to degree and A-level modern foreign language courses plummeted. So few young people are learning languages that in 10 years' time </a:t>
            </a:r>
            <a:r>
              <a:rPr lang="en-GB" dirty="0">
                <a:hlinkClick r:id="rId5"/>
              </a:rPr>
              <a:t>as many as 40% of university language departments are likely to close</a:t>
            </a:r>
            <a:r>
              <a:rPr lang="en-GB" dirty="0"/>
              <a:t>. Where did it all go wrong for UK language </a:t>
            </a:r>
            <a:r>
              <a:rPr lang="en-GB" dirty="0">
                <a:hlinkClick r:id="rId8" tooltip="More from guardian.co.uk on Teaching"/>
              </a:rPr>
              <a:t>teaching</a:t>
            </a:r>
            <a:r>
              <a:rPr lang="en-GB" dirty="0" smtClean="0"/>
              <a:t>?’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204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/>
              <a:t>Taken from the same article:</a:t>
            </a: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Professor Mike Kelly</a:t>
            </a:r>
          </a:p>
          <a:p>
            <a:pPr marL="0" indent="0">
              <a:buNone/>
            </a:pPr>
            <a:r>
              <a:rPr lang="en-GB" dirty="0" smtClean="0"/>
              <a:t>‘Young </a:t>
            </a:r>
            <a:r>
              <a:rPr lang="en-GB" dirty="0"/>
              <a:t>people are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bored </a:t>
            </a:r>
            <a:r>
              <a:rPr lang="en-GB" dirty="0"/>
              <a:t>with describing their pets and what they do at the </a:t>
            </a:r>
            <a:r>
              <a:rPr lang="en-GB" dirty="0" smtClean="0"/>
              <a:t>weekend […]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You've </a:t>
            </a:r>
            <a:r>
              <a:rPr lang="en-GB" dirty="0"/>
              <a:t>got to bear in mind that for 13-year-old kids, when they're making their subject choices, their decision depends heavily on what they </a:t>
            </a:r>
            <a:r>
              <a:rPr lang="en-GB" b="1" dirty="0">
                <a:solidFill>
                  <a:srgbClr val="FF0000"/>
                </a:solidFill>
              </a:rPr>
              <a:t>enjoy</a:t>
            </a:r>
            <a:r>
              <a:rPr lang="en-GB" dirty="0"/>
              <a:t> </a:t>
            </a:r>
            <a:r>
              <a:rPr lang="en-GB" dirty="0" smtClean="0"/>
              <a:t>studying.’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Conscious that </a:t>
            </a:r>
            <a:r>
              <a:rPr lang="en-GB" b="1" dirty="0">
                <a:solidFill>
                  <a:srgbClr val="FF0000"/>
                </a:solidFill>
              </a:rPr>
              <a:t>the language curriculum is </a:t>
            </a:r>
            <a:r>
              <a:rPr lang="en-GB" b="1" dirty="0" smtClean="0">
                <a:solidFill>
                  <a:srgbClr val="FF0000"/>
                </a:solidFill>
              </a:rPr>
              <a:t>failing </a:t>
            </a:r>
            <a:r>
              <a:rPr lang="en-GB" b="1" dirty="0">
                <a:solidFill>
                  <a:srgbClr val="FF0000"/>
                </a:solidFill>
              </a:rPr>
              <a:t>to inspire young people</a:t>
            </a:r>
            <a:r>
              <a:rPr lang="en-GB" dirty="0"/>
              <a:t>, schools and the Department for Education are looking</a:t>
            </a:r>
            <a:r>
              <a:rPr lang="en-GB" b="1" dirty="0"/>
              <a:t> </a:t>
            </a:r>
            <a:r>
              <a:rPr lang="en-GB" dirty="0"/>
              <a:t>at</a:t>
            </a:r>
            <a:r>
              <a:rPr lang="en-GB" b="1" dirty="0">
                <a:solidFill>
                  <a:srgbClr val="FF0000"/>
                </a:solidFill>
              </a:rPr>
              <a:t> ways to make lessons more stimulating.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3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1. (Digital) Storytelling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TL readers</a:t>
            </a:r>
          </a:p>
          <a:p>
            <a:r>
              <a:rPr lang="en-GB" dirty="0" smtClean="0"/>
              <a:t>TL magazines </a:t>
            </a:r>
          </a:p>
          <a:p>
            <a:r>
              <a:rPr lang="en-GB" dirty="0" smtClean="0"/>
              <a:t>Web 2.0 tools </a:t>
            </a:r>
          </a:p>
          <a:p>
            <a:r>
              <a:rPr lang="en-GB" dirty="0" err="1" smtClean="0"/>
              <a:t>iPad</a:t>
            </a:r>
            <a:r>
              <a:rPr lang="en-GB" dirty="0" smtClean="0"/>
              <a:t> apps</a:t>
            </a:r>
          </a:p>
          <a:p>
            <a:r>
              <a:rPr lang="en-GB" dirty="0" smtClean="0"/>
              <a:t>Talking dice / Story Cubes</a:t>
            </a:r>
          </a:p>
          <a:p>
            <a:r>
              <a:rPr lang="en-GB" dirty="0" smtClean="0"/>
              <a:t>Mini Books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13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2548</Words>
  <Application>Microsoft Macintosh PowerPoint</Application>
  <PresentationFormat>On-screen Show (4:3)</PresentationFormat>
  <Paragraphs>342</Paragraphs>
  <Slides>67</Slides>
  <Notes>4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        Suzi Bewell, PGCE MFL Course Leader,  The University of York  Saturday 27th September 2014   Literacy, Languages and ICT:  exploring creative ways of encouraging  children to read and write in the target language with the use of free  on-line media http://community.tes.co.uk/tes_modern_foreign_languages/b/tes_languages_week_2-6_june_2014/archive/2014/05/29/tes-languages-week.aspx  </vt:lpstr>
      <vt:lpstr>‘Je m’habille et je te croque’</vt:lpstr>
      <vt:lpstr> SESSION AIMS</vt:lpstr>
      <vt:lpstr>The New NC and PoS for KS3 Languages</vt:lpstr>
      <vt:lpstr>Literacy and Languages:  Receptive skills vs Productive skills </vt:lpstr>
      <vt:lpstr>Literacy and Languages:  Receptive skills vs Productive skills </vt:lpstr>
      <vt:lpstr>Guardian, 11 September 2013  http://tinyurl.com/language-teaching-crisis  </vt:lpstr>
      <vt:lpstr>Slide 8</vt:lpstr>
      <vt:lpstr>1. (Digital) Storytelling</vt:lpstr>
      <vt:lpstr>TL readers</vt:lpstr>
      <vt:lpstr>Slide 11</vt:lpstr>
      <vt:lpstr>¡Hombre de Color!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Using non-fiction texts: Le droit à l'éducation</vt:lpstr>
      <vt:lpstr>Ofsted Achievement and Challenge January 2011 </vt:lpstr>
      <vt:lpstr>TL magazines</vt:lpstr>
      <vt:lpstr>Slide 29</vt:lpstr>
      <vt:lpstr>Slide 30</vt:lpstr>
      <vt:lpstr>Slide 31</vt:lpstr>
      <vt:lpstr>Slide 32</vt:lpstr>
      <vt:lpstr>                                     Target Language Magazines = inspiration for cross curricular  projects  Do you ever speak to your history  colleagues  in school???                        </vt:lpstr>
      <vt:lpstr>Meanings that Matter:  Interesting prompts for giving genuine opinions</vt:lpstr>
      <vt:lpstr>Slide 35</vt:lpstr>
      <vt:lpstr>Web 2.0 tools for digital storytelling</vt:lpstr>
      <vt:lpstr>Web 2.0 tools for digital storytelling</vt:lpstr>
      <vt:lpstr>iPad apps </vt:lpstr>
      <vt:lpstr>Mini books – no ICT required!</vt:lpstr>
      <vt:lpstr>Talking Dice and Story Cubes</vt:lpstr>
      <vt:lpstr>2. Music – Name that tune!</vt:lpstr>
      <vt:lpstr>Slide 42</vt:lpstr>
      <vt:lpstr>Slide 43</vt:lpstr>
      <vt:lpstr>http://www.youtube.com/watch?v=wLXZ3bz4Kng</vt:lpstr>
      <vt:lpstr>http://tinyurl.com/JAIcopain   http://tinyurl.com/MusicMFLSBewell   http://www.symbaloo.com/mix/mflandmusic </vt:lpstr>
      <vt:lpstr>Music and MFL: a match made in heaven!</vt:lpstr>
      <vt:lpstr>3. Poetry</vt:lpstr>
      <vt:lpstr>Der Schneemann  (phonic focus)    Ich bin ein kleiner Schneemann Gemacht aus Schnee und Eis Mein Hut ist schwarz,  Mein Schal ist rot, Mein Mantel ist ganz weiß.</vt:lpstr>
      <vt:lpstr>Slide 49</vt:lpstr>
      <vt:lpstr>Slide 50</vt:lpstr>
      <vt:lpstr>MFL Haiku</vt:lpstr>
      <vt:lpstr>Slide 52</vt:lpstr>
      <vt:lpstr>Basic ‘poetry’ - playing with similes</vt:lpstr>
      <vt:lpstr>Poetry in MFL</vt:lpstr>
      <vt:lpstr>4. Letter Writing</vt:lpstr>
      <vt:lpstr>www.britishcouncil.org/etwinning </vt:lpstr>
      <vt:lpstr>Why eTwinning?</vt:lpstr>
      <vt:lpstr>Why eTwinning?</vt:lpstr>
      <vt:lpstr>5. Drama</vt:lpstr>
      <vt:lpstr>Drama PGCE MFL AGT pilot</vt:lpstr>
      <vt:lpstr>Panto Finale</vt:lpstr>
      <vt:lpstr>Slide 62</vt:lpstr>
      <vt:lpstr>Slide 63</vt:lpstr>
      <vt:lpstr>The bigger the risk, the bigger the gain!</vt:lpstr>
      <vt:lpstr>Useful Drama and MFL links:</vt:lpstr>
      <vt:lpstr>IDEAS GALORE… But what are your next steps? </vt:lpstr>
      <vt:lpstr>Fight the good fight!</vt:lpstr>
    </vt:vector>
  </TitlesOfParts>
  <Company>University of York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&amp; MFL CLIL Project: It’s great to COLLABORATE!</dc:title>
  <dc:creator>Suzi Bewell</dc:creator>
  <cp:lastModifiedBy>Suzi Bewell</cp:lastModifiedBy>
  <cp:revision>128</cp:revision>
  <cp:lastPrinted>2013-10-21T11:49:17Z</cp:lastPrinted>
  <dcterms:created xsi:type="dcterms:W3CDTF">2014-09-27T08:49:37Z</dcterms:created>
  <dcterms:modified xsi:type="dcterms:W3CDTF">2014-09-27T09:03:36Z</dcterms:modified>
</cp:coreProperties>
</file>