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5" r:id="rId2"/>
    <p:sldId id="309" r:id="rId3"/>
    <p:sldId id="308" r:id="rId4"/>
    <p:sldId id="310" r:id="rId5"/>
    <p:sldId id="276" r:id="rId6"/>
    <p:sldId id="320" r:id="rId7"/>
    <p:sldId id="311" r:id="rId8"/>
    <p:sldId id="288" r:id="rId9"/>
    <p:sldId id="312" r:id="rId10"/>
    <p:sldId id="281" r:id="rId11"/>
    <p:sldId id="313" r:id="rId12"/>
    <p:sldId id="278" r:id="rId13"/>
    <p:sldId id="319" r:id="rId14"/>
    <p:sldId id="317" r:id="rId15"/>
    <p:sldId id="314" r:id="rId16"/>
    <p:sldId id="318" r:id="rId17"/>
    <p:sldId id="287" r:id="rId18"/>
    <p:sldId id="277" r:id="rId19"/>
    <p:sldId id="299" r:id="rId20"/>
    <p:sldId id="290" r:id="rId21"/>
    <p:sldId id="291" r:id="rId22"/>
    <p:sldId id="284" r:id="rId23"/>
    <p:sldId id="316" r:id="rId24"/>
    <p:sldId id="315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808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66" autoAdjust="0"/>
    <p:restoredTop sz="99431" autoAdjust="0"/>
  </p:normalViewPr>
  <p:slideViewPr>
    <p:cSldViewPr>
      <p:cViewPr>
        <p:scale>
          <a:sx n="70" d="100"/>
          <a:sy n="70" d="100"/>
        </p:scale>
        <p:origin x="-24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4542"/>
    </p:cViewPr>
  </p:sorterViewPr>
  <p:notesViewPr>
    <p:cSldViewPr>
      <p:cViewPr>
        <p:scale>
          <a:sx n="66" d="100"/>
          <a:sy n="66" d="100"/>
        </p:scale>
        <p:origin x="-1440" y="-13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15127CD-253F-42AD-8FE6-D3034C02D20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267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BDDDD31-FCA1-4D38-9D3F-5DCD69FE37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6914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CC99-1B6E-44B7-9D5D-D2DEAE698EE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FFD758-D12D-4218-B2CA-964240A1B61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Our outline principle is that students studying a particular GCSE subject should have a reasonable expectation that they will get comparable grades across a range of subjects.</a:t>
            </a:r>
          </a:p>
          <a:p>
            <a:endParaRPr lang="en-GB" altLang="en-US" sz="1200"/>
          </a:p>
          <a:p>
            <a:r>
              <a:rPr lang="en-GB" altLang="en-US" sz="1200"/>
              <a:t>The PANDA Relative Performance Indicator measures the performance of students in their other subjects compared with the particular one.  By the principle above, these should be negligible.  They are not</a:t>
            </a:r>
            <a:r>
              <a:rPr lang="en-GB" altLang="en-US"/>
              <a:t>.</a:t>
            </a:r>
          </a:p>
          <a:p>
            <a:endParaRPr lang="en-US" altLang="en-US" b="1"/>
          </a:p>
          <a:p>
            <a:r>
              <a:rPr lang="en-GB" altLang="en-US" sz="1200"/>
              <a:t>This brings together what we have jus been saying.</a:t>
            </a:r>
          </a:p>
          <a:p>
            <a:r>
              <a:rPr lang="en-GB" altLang="en-US" sz="1200"/>
              <a:t>It's tempting to get sucked into other issues BUT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D4C1F-8470-4F80-A084-13BA555FFF8F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FF110-73CF-4497-8651-2BC4F4676C0B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CDE77-FA0B-4A64-BE9B-C2EB48D476A7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Let's put ourselves in the shoes of the pupils.  You’re not a ver very high flyer, but you try hard and you’re targeted a mixture of As and Bs.  You enjoy your lessons, but you've had the unpleasant experience of sitting a mock exam where you feel you didn't do very well (some higher papers need roughly half marks to score an A grade ... so that pupil had the experience of being clueless for half of the exam, even though they are an 'A' grade candidate</a:t>
            </a:r>
          </a:p>
          <a:p>
            <a:endParaRPr lang="en-GB" altLang="en-US" sz="1200"/>
          </a:p>
          <a:p>
            <a:r>
              <a:rPr lang="en-GB" altLang="en-US" sz="1200"/>
              <a:t>You hear from the school 'network' of students that their language grades are lower than their other grades at AS and A level.</a:t>
            </a:r>
          </a:p>
          <a:p>
            <a:endParaRPr lang="en-GB" altLang="en-US" sz="1200"/>
          </a:p>
          <a:p>
            <a:r>
              <a:rPr lang="en-GB" altLang="en-US" sz="1200"/>
              <a:t>You're not going to do MFL at uni .. you just want a couple of subjects to enjoy alongside your favourite.</a:t>
            </a:r>
          </a:p>
          <a:p>
            <a:endParaRPr lang="en-GB" altLang="en-US" sz="1200"/>
          </a:p>
          <a:p>
            <a:r>
              <a:rPr lang="en-GB" altLang="en-US" sz="1200"/>
              <a:t>When the results come through, you have a lower grade in French than in your other subjects.</a:t>
            </a:r>
          </a:p>
          <a:p>
            <a:endParaRPr lang="en-GB" altLang="en-US" sz="1200"/>
          </a:p>
          <a:p>
            <a:r>
              <a:rPr lang="en-GB" altLang="en-US" sz="1200"/>
              <a:t>Will you choose French?</a:t>
            </a:r>
          </a:p>
          <a:p>
            <a:endParaRPr lang="en-GB" altLang="en-US" sz="1200"/>
          </a:p>
          <a:p>
            <a:r>
              <a:rPr lang="en-GB" altLang="en-US" sz="1200"/>
              <a:t>(Chris Maynard made refernce to this in his talk, acknowledging that there were 'tactical decisions' made by pupils)</a:t>
            </a:r>
          </a:p>
          <a:p>
            <a:endParaRPr lang="en-GB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926E8-45DA-42C1-87ED-E25881A2A7EF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endParaRPr lang="en-GB" alt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GB" altLang="en-US" sz="1200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208088" y="5026025"/>
            <a:ext cx="4984750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So, we all know these issues don't we?</a:t>
            </a:r>
          </a:p>
          <a:p>
            <a:endParaRPr lang="en-GB" altLang="en-US" sz="1200"/>
          </a:p>
          <a:p>
            <a:r>
              <a:rPr lang="en-GB" altLang="en-US" sz="1200"/>
              <a:t>HODs being taken to task because a simplistic interpretation of grades leads Heads and Governors to the  conclusion that we're under-performing.</a:t>
            </a:r>
          </a:p>
          <a:p>
            <a:endParaRPr lang="en-GB" altLang="en-US" sz="1200"/>
          </a:p>
          <a:p>
            <a:r>
              <a:rPr lang="en-GB" altLang="en-US" sz="1200"/>
              <a:t>The meaning of 'target' ...</a:t>
            </a:r>
          </a:p>
          <a:p>
            <a:endParaRPr lang="en-GB" altLang="en-US" sz="1200"/>
          </a:p>
          <a:p>
            <a:r>
              <a:rPr lang="en-GB" altLang="en-US" sz="1200"/>
              <a:t>Every August we read in the papers as we're all accused of allowing standards to slip and allowing pupils to choose 'soft' options.</a:t>
            </a:r>
          </a:p>
          <a:p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24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8CC99-1B6E-44B7-9D5D-D2DEAE698EE3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5CFAF-A8B1-4B8C-8B33-6165BF16E4B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57275" y="4870450"/>
            <a:ext cx="498475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GB" altLang="en-US" sz="1200"/>
              <a:t>the terminology is important</a:t>
            </a:r>
          </a:p>
          <a:p>
            <a:endParaRPr lang="en-GB" altLang="en-US" sz="1200"/>
          </a:p>
          <a:p>
            <a:r>
              <a:rPr lang="en-GB" altLang="en-US" sz="1200"/>
              <a:t>One could try and make a case based on other factors for outcome GCSE grades e.g. how much study have pupils done in a particular subject?  what is the quality of the teaching and learning?  </a:t>
            </a:r>
          </a:p>
          <a:p>
            <a:endParaRPr lang="en-GB" altLang="en-US" sz="1200"/>
          </a:p>
          <a:p>
            <a:r>
              <a:rPr lang="en-GB" altLang="en-US" sz="1200"/>
              <a:t>BUT no such systematic study has been done - the reality is that the issue of comparability of grading dates back to the old O level maths and O level English - readers of the Cockcroft report in 1982 (when I started out!)will remember the stark statistic that 33% gained an O level English, 25% gained an O level maths.  The relative gap between those subjects has been pretty consistently maintained over the last 20 years - perhaps as a consequence of the relentless media focus on 'standards' versus 'dumbing down'.</a:t>
            </a:r>
          </a:p>
          <a:p>
            <a:endParaRPr lang="en-GB" altLang="en-US" sz="1200"/>
          </a:p>
          <a:p>
            <a:r>
              <a:rPr lang="en-GB" altLang="en-US" sz="1200"/>
              <a:t>Business Studies, where they start form scratch in Y10 - are the grades for that lower than others?  Of-course not.</a:t>
            </a:r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350E6-81A8-4F4E-9BB8-663F0DC4D394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673E0-F398-4A9C-AF4A-037C58CB3C65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Ofqual Feb 16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A82F8-FF6E-415E-9D27-5B0706435C0F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19339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88ECE-A66E-42E1-AA35-C6D909FDA328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5BC4-F22C-4A57-B765-6942350193CC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100016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C8D8A1-F155-4571-9934-47A24441EE71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91093-7F28-4FFB-9013-C22B30BBD61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9779568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87520-E5F0-4C9B-A435-1CEBAEE941A2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3F807-D4A3-4A68-921C-054BBF9B2D3D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73466353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30781D-AE5D-4F38-AEA5-1780D171CB58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69BE7-FA9E-4B87-970E-8173999F8A9D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3815342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F8C910-5AD6-4891-A9BC-733652C2A7AA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30989-9A4C-4143-BCF5-C7BF36DF04B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05267339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20636D-45D6-4C4F-BFCB-776360924B26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C44A8-2EB4-4D28-A34D-FF2F310FF4A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3408242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5FBD6-DDC3-44CC-893F-BFEAB261C2CB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3A2F4-589A-4143-8754-D4FAD2CD4325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679489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E8BF45-791A-470D-A459-CFF8F4EC4A4B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35E76-80B7-4694-B417-0AB314FC3E93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579058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35E90C-1DB3-4D6E-86EF-358E69478CB8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81E1B-2E06-452E-BCF3-49CA11CD675A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09053276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881C4D-E283-4904-8AAC-5857FA999C47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3F1B3-215D-447C-A637-6A9952B63422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2893265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7620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</a:defRPr>
            </a:lvl1pPr>
          </a:lstStyle>
          <a:p>
            <a:fld id="{738893E9-71BC-45EB-A473-700576243880}" type="datetime1">
              <a:rPr lang="en-US" altLang="en-US"/>
              <a:pPr/>
              <a:t>3/6/2016</a:t>
            </a:fld>
            <a:endParaRPr lang="en-US" altLang="en-US" sz="1400">
              <a:latin typeface="+mn-lt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6225"/>
            <a:ext cx="1752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 Narrow" pitchFamily="34" charset="0"/>
              </a:defRPr>
            </a:lvl1pPr>
          </a:lstStyle>
          <a:p>
            <a:r>
              <a:rPr lang="en-US" altLang="en-US"/>
              <a:t>Ofqual Oct 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fld id="{40B02078-9803-4266-ACB1-E8733ED7145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6699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CC00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DCFE-7F07-4764-A231-8FBD390EE37D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D7A-3AF2-4EED-BD18-71D4859B3392}" type="slidenum">
              <a:rPr lang="en-US" altLang="en-US"/>
              <a:pPr/>
              <a:t>1</a:t>
            </a:fld>
            <a:endParaRPr lang="en-US" altLang="en-US" b="0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0648"/>
            <a:ext cx="7772400" cy="1209377"/>
          </a:xfrm>
        </p:spPr>
        <p:txBody>
          <a:bodyPr/>
          <a:lstStyle/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endParaRPr lang="en-US" alt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676400"/>
            <a:ext cx="8991600" cy="3768824"/>
          </a:xfrm>
        </p:spPr>
        <p:txBody>
          <a:bodyPr/>
          <a:lstStyle/>
          <a:p>
            <a:pPr marL="574675" indent="-574675" algn="l">
              <a:lnSpc>
                <a:spcPct val="110000"/>
              </a:lnSpc>
              <a:buFontTx/>
              <a:buChar char="•"/>
            </a:pPr>
            <a:r>
              <a:rPr lang="en-GB" altLang="en-US" dirty="0" smtClean="0"/>
              <a:t>Nick </a:t>
            </a:r>
            <a:r>
              <a:rPr lang="en-GB" altLang="en-US" dirty="0" smtClean="0"/>
              <a:t>Mair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/>
              <a:t>Director of Languages, Dulwich College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/>
              <a:t>Past Chair of Independent Schools Modern Languages Association [ISMLA] and ongoing responsibility for grading issues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/>
              <a:t>Vice Chair ALL-London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/>
              <a:t>Involved with setting up of City Heights E-Act Academy (languages specialism) </a:t>
            </a:r>
          </a:p>
          <a:p>
            <a:pPr marL="1031875" lvl="1" indent="-574675" algn="l">
              <a:lnSpc>
                <a:spcPct val="110000"/>
              </a:lnSpc>
              <a:buFontTx/>
              <a:buChar char="•"/>
            </a:pPr>
            <a:r>
              <a:rPr lang="en-GB" altLang="en-US" sz="2000" dirty="0"/>
              <a:t>One year spent teaching ML at Isle of Sheppey Academy </a:t>
            </a:r>
            <a:endParaRPr lang="en-GB" altLang="en-US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DC07-39AB-4435-9752-C41FC82FCD4C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EDA2E-4D4C-4350-BF37-F8BDFDA1DDDF}" type="slidenum">
              <a:rPr lang="en-US" altLang="en-US"/>
              <a:pPr/>
              <a:t>10</a:t>
            </a:fld>
            <a:endParaRPr lang="en-US" altLang="en-US" b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268760"/>
            <a:ext cx="8856984" cy="5040560"/>
          </a:xfrm>
        </p:spPr>
        <p:txBody>
          <a:bodyPr/>
          <a:lstStyle/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>
                <a:solidFill>
                  <a:srgbClr val="000000"/>
                </a:solidFill>
              </a:rPr>
              <a:t>We do not underestimate the sensitivity of this topic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>
                <a:solidFill>
                  <a:srgbClr val="000000"/>
                </a:solidFill>
              </a:rPr>
              <a:t>Through all of our involvement, have sought to make </a:t>
            </a:r>
            <a:r>
              <a:rPr lang="en-GB" altLang="en-US" b="1" dirty="0">
                <a:solidFill>
                  <a:srgbClr val="000000"/>
                </a:solidFill>
              </a:rPr>
              <a:t>politically (and media) realistic proposals </a:t>
            </a:r>
            <a:r>
              <a:rPr lang="en-GB" altLang="en-US" sz="2800" dirty="0">
                <a:solidFill>
                  <a:srgbClr val="000000"/>
                </a:solidFill>
              </a:rPr>
              <a:t>- </a:t>
            </a:r>
            <a:r>
              <a:rPr lang="en-GB" altLang="en-US" sz="2800" dirty="0" err="1">
                <a:solidFill>
                  <a:srgbClr val="000000"/>
                </a:solidFill>
              </a:rPr>
              <a:t>e.g</a:t>
            </a:r>
            <a:r>
              <a:rPr lang="en-GB" altLang="en-US" sz="2800" dirty="0">
                <a:solidFill>
                  <a:srgbClr val="000000"/>
                </a:solidFill>
              </a:rPr>
              <a:t> Lord Dearing in 2006 liking the idea of comparability with Maths: </a:t>
            </a:r>
            <a:br>
              <a:rPr lang="en-GB" altLang="en-US" sz="2800" dirty="0">
                <a:solidFill>
                  <a:srgbClr val="000000"/>
                </a:solidFill>
              </a:rPr>
            </a:br>
            <a:r>
              <a:rPr lang="en-GB" altLang="en-US" sz="2800" dirty="0">
                <a:solidFill>
                  <a:srgbClr val="000000"/>
                </a:solidFill>
              </a:rPr>
              <a:t>   “no-one will say that Maths is easy”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dirty="0">
                <a:solidFill>
                  <a:srgbClr val="000000"/>
                </a:solidFill>
              </a:rPr>
              <a:t>So he would have been pleased with headline in Jan 2016 </a:t>
            </a:r>
            <a:r>
              <a:rPr lang="en-GB" altLang="en-US" b="1" dirty="0">
                <a:solidFill>
                  <a:srgbClr val="000000"/>
                </a:solidFill>
              </a:rPr>
              <a:t>Daily Mail </a:t>
            </a:r>
            <a:r>
              <a:rPr lang="en-GB" altLang="en-US" dirty="0">
                <a:solidFill>
                  <a:srgbClr val="000000"/>
                </a:solidFill>
              </a:rPr>
              <a:t>article on ISC !</a:t>
            </a:r>
          </a:p>
          <a:p>
            <a:pPr marL="377825" indent="-377825" algn="l">
              <a:buFontTx/>
              <a:buChar char="•"/>
            </a:pPr>
            <a:endParaRPr lang="en-GB" altLang="en-US" dirty="0"/>
          </a:p>
          <a:p>
            <a:pPr marL="377825" indent="-377825" algn="l"/>
            <a:endParaRPr lang="en-GB" altLang="en-US" dirty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35143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Sensitivity</a:t>
            </a:r>
            <a:endParaRPr lang="en-US" altLang="en-US" sz="36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11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45024"/>
            <a:ext cx="8458200" cy="2831975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Daily Mail Jan 2016 article about the Ofqual ISC papers  "At GCSE the hardest subjects – modern foreign languages, Latin and statistics, are </a:t>
            </a:r>
            <a:r>
              <a:rPr lang="en-GB" altLang="en-US" sz="2800" b="1" dirty="0" smtClean="0"/>
              <a:t>about half a grade harder than the average.</a:t>
            </a:r>
            <a:r>
              <a:rPr lang="en-GB" altLang="en-US" sz="2800" dirty="0" smtClean="0"/>
              <a:t>"</a:t>
            </a:r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0029" y="548680"/>
            <a:ext cx="3886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Media</a:t>
            </a:r>
            <a:endParaRPr lang="en-US" altLang="en-US" sz="36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7" y="86472"/>
            <a:ext cx="4860031" cy="34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5802710"/>
            <a:ext cx="9143999" cy="105529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indent="381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lvl="0" indent="0" eaLnBrk="1" hangingPunct="1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kumimoji="0" lang="en-GB" altLang="en-US" sz="1800" kern="0" dirty="0">
                <a:solidFill>
                  <a:srgbClr val="000000"/>
                </a:solidFill>
                <a:latin typeface="Arial"/>
              </a:rPr>
              <a:t>http://www.dailymail.co.uk/news/article-3398347/Official-Exams-soft-subjects-really-easier-Board-admits-pupils-unfairly-marked-courses-maths-discuss-overhaul-grading-system.html</a:t>
            </a:r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9319-7E2A-4C6A-861C-1FF356673D48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37B5F-8A1F-4742-801F-5FD8E285B223}" type="slidenum">
              <a:rPr lang="en-US" altLang="en-US"/>
              <a:pPr/>
              <a:t>12</a:t>
            </a:fld>
            <a:endParaRPr lang="en-US" altLang="en-US" b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400"/>
              <a:t>Dr Coe, of Durham's curriculum, evaluation and management centre, believed such trends were repeated in other years, but insisted "the question of difficulty is not about content of the subject ... </a:t>
            </a:r>
            <a:r>
              <a:rPr lang="en-GB" altLang="en-US" sz="2400" b="1"/>
              <a:t>It is purely about the examination and grading process</a:t>
            </a:r>
            <a:r>
              <a:rPr lang="en-GB" altLang="en-US" sz="2400"/>
              <a:t>." </a:t>
            </a:r>
          </a:p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400"/>
              <a:t>David Willetts, Conservative education spokesman, said: "If there is evidence modern languages is tougher than other GCSEs, then </a:t>
            </a:r>
            <a:r>
              <a:rPr lang="en-GB" altLang="en-US" sz="2400" b="1"/>
              <a:t>that is something that has to be corrected.</a:t>
            </a:r>
            <a:r>
              <a:rPr lang="en-GB" altLang="en-US" sz="2400"/>
              <a:t> They should be the same level of challenge as traditional academic GCSEs."</a:t>
            </a:r>
            <a:r>
              <a:rPr lang="en-GB" altLang="en-US"/>
              <a:t> </a:t>
            </a:r>
            <a:r>
              <a:rPr lang="en-GB" altLang="en-US" sz="2000" i="1"/>
              <a:t>http://education.guardian.co.uk/gcses/story/0,,2031769,00.html</a:t>
            </a:r>
          </a:p>
          <a:p>
            <a:pPr marL="377825" indent="-377825" algn="l">
              <a:lnSpc>
                <a:spcPct val="110000"/>
              </a:lnSpc>
            </a:pPr>
            <a:r>
              <a:rPr lang="en-GB" altLang="en-US" sz="2000" i="1"/>
              <a:t>     James Meikle, education correspondent   Monday March 12, 2007</a:t>
            </a:r>
            <a:endParaRPr lang="en-US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79512" y="304800"/>
            <a:ext cx="878497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Dearing Review </a:t>
            </a:r>
            <a:r>
              <a:rPr lang="en-GB" altLang="en-US" dirty="0" smtClean="0"/>
              <a:t>– press - 2007</a:t>
            </a:r>
            <a:endParaRPr lang="en-US" altLang="en-US" sz="36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13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600200"/>
            <a:ext cx="8915400" cy="487680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Subtle distinction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NOT looking at the judgemental </a:t>
            </a:r>
            <a:r>
              <a:rPr lang="en-GB" altLang="en-US" sz="2800" b="1" dirty="0">
                <a:solidFill>
                  <a:srgbClr val="000000"/>
                </a:solidFill>
              </a:rPr>
              <a:t>boundary A/B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sz="2400" dirty="0">
                <a:solidFill>
                  <a:srgbClr val="000000"/>
                </a:solidFill>
              </a:rPr>
              <a:t>BUT looking at the </a:t>
            </a:r>
            <a:r>
              <a:rPr lang="en-GB" altLang="en-US" sz="2800" b="1" dirty="0">
                <a:solidFill>
                  <a:srgbClr val="000000"/>
                </a:solidFill>
              </a:rPr>
              <a:t>proportion of A* relative to A + A* 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We are comfortable that the overall % of A+A* will vary from one subject to another because cohort profiles vary, but argue that the </a:t>
            </a:r>
            <a:r>
              <a:rPr lang="en-GB" altLang="en-US" sz="2800" b="1" dirty="0">
                <a:solidFill>
                  <a:srgbClr val="000000"/>
                </a:solidFill>
              </a:rPr>
              <a:t>RELATIVE proportion of A* should be comparable </a:t>
            </a:r>
            <a:r>
              <a:rPr lang="en-GB" altLang="en-US" sz="2800" b="1" dirty="0" err="1">
                <a:solidFill>
                  <a:srgbClr val="000000"/>
                </a:solidFill>
              </a:rPr>
              <a:t>esp</a:t>
            </a:r>
            <a:r>
              <a:rPr lang="en-GB" altLang="en-US" sz="2800" b="1" dirty="0">
                <a:solidFill>
                  <a:srgbClr val="000000"/>
                </a:solidFill>
              </a:rPr>
              <a:t> amongst “facilitating subjects”</a:t>
            </a:r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A* in A/L ML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014481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89040"/>
            <a:ext cx="9144000" cy="306896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Sadly this has become almost “horse has bolted” as much of the damage has been done.  In 2004 clearly, severe grading was a major issue especially at AS level. </a:t>
            </a:r>
            <a:r>
              <a:rPr lang="en-GB" altLang="en-US" sz="2800" b="1" dirty="0" smtClean="0"/>
              <a:t>Look at the stark drop in candidates in the last 10 years at E grade; </a:t>
            </a:r>
            <a:r>
              <a:rPr lang="en-GB" altLang="en-US" sz="2800" dirty="0" smtClean="0"/>
              <a:t>no. of E grades in 2015 was </a:t>
            </a:r>
            <a:r>
              <a:rPr lang="en-GB" altLang="en-US" sz="2800" b="1" dirty="0" smtClean="0"/>
              <a:t>29% </a:t>
            </a:r>
            <a:r>
              <a:rPr lang="en-GB" altLang="en-US" sz="2800" dirty="0" smtClean="0"/>
              <a:t>of the number in 2002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3491880" cy="29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Severe grading at A/L</a:t>
            </a:r>
            <a:endParaRPr lang="en-US" alt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"/>
            <a:ext cx="529208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15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7571184" cy="487680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Which has led to a major mismatch at A/L between the “difficulty” of the exam and the cohort profile – Ofqual report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And since 2010 we have had the A* issue as a final nail in the coffin</a:t>
            </a:r>
            <a:endParaRPr lang="en-US" altLang="en-US" sz="2800" dirty="0" smtClean="0"/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A&amp;A* stable until 2012, when a drop of 1,000 candidates to 2015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 </a:t>
            </a: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A/L </a:t>
            </a:r>
            <a:r>
              <a:rPr lang="en-GB" altLang="en-US" dirty="0" err="1" smtClean="0"/>
              <a:t>nos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16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16832"/>
            <a:ext cx="8458200" cy="4560168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“Unreliable grading” </a:t>
            </a:r>
            <a:r>
              <a:rPr lang="en-GB" altLang="en-US" sz="2800" dirty="0" err="1" smtClean="0"/>
              <a:t>esp</a:t>
            </a:r>
            <a:r>
              <a:rPr lang="en-GB" altLang="en-US" sz="2800" dirty="0" smtClean="0"/>
              <a:t> at A/L ML Oral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How “hard” / “easy” an exam paper feels to a candidate </a:t>
            </a:r>
            <a:r>
              <a:rPr lang="en-GB" altLang="en-US" sz="2000" dirty="0" smtClean="0"/>
              <a:t>(as professionals, we know (or should know) that a “difficult” paper with low scores does not need to lead to low grades as the grade boundaries /conversion to UMS will be adjusted to compensate)</a:t>
            </a:r>
            <a:endParaRPr lang="en-US" altLang="en-US" sz="20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260648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Other issues, NOT being considered today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0530369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3C0E3-6574-48A8-A28E-1DFE0E077787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4A411-77D7-4A3A-8F79-498D28882823}" type="slidenum">
              <a:rPr lang="en-US" altLang="en-US"/>
              <a:pPr/>
              <a:t>17</a:t>
            </a:fld>
            <a:endParaRPr lang="en-US" altLang="en-US" b="0"/>
          </a:p>
        </p:txBody>
      </p:sp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467600" cy="685800"/>
          </a:xfrm>
        </p:spPr>
        <p:txBody>
          <a:bodyPr/>
          <a:lstStyle/>
          <a:p>
            <a:r>
              <a:rPr lang="en-US" altLang="en-US"/>
              <a:t> GCSE MFL grading</a:t>
            </a:r>
          </a:p>
        </p:txBody>
      </p:sp>
      <p:sp>
        <p:nvSpPr>
          <p:cNvPr id="532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05800" cy="5105400"/>
          </a:xfrm>
        </p:spPr>
        <p:txBody>
          <a:bodyPr/>
          <a:lstStyle/>
          <a:p>
            <a:r>
              <a:rPr lang="en-GB" altLang="en-US" dirty="0"/>
              <a:t>Our </a:t>
            </a:r>
            <a:r>
              <a:rPr lang="en-GB" altLang="en-US" dirty="0">
                <a:solidFill>
                  <a:srgbClr val="CC0099"/>
                </a:solidFill>
              </a:rPr>
              <a:t>outline principle</a:t>
            </a:r>
            <a:r>
              <a:rPr lang="en-GB" altLang="en-US" dirty="0"/>
              <a:t> is that </a:t>
            </a:r>
            <a:r>
              <a:rPr lang="en-GB" altLang="en-US" dirty="0" smtClean="0"/>
              <a:t>typical students </a:t>
            </a:r>
            <a:r>
              <a:rPr lang="en-GB" altLang="en-US" dirty="0"/>
              <a:t>studying a </a:t>
            </a:r>
            <a:r>
              <a:rPr lang="en-GB" altLang="en-US" dirty="0" smtClean="0"/>
              <a:t>mainstream </a:t>
            </a:r>
            <a:r>
              <a:rPr lang="en-GB" altLang="en-US" dirty="0"/>
              <a:t>GCSE </a:t>
            </a:r>
            <a:r>
              <a:rPr lang="en-GB" altLang="en-US" dirty="0" smtClean="0"/>
              <a:t>ML </a:t>
            </a:r>
            <a:r>
              <a:rPr lang="en-GB" altLang="en-US" b="1" dirty="0"/>
              <a:t>should have a reasonable expectation that they </a:t>
            </a:r>
            <a:r>
              <a:rPr lang="en-GB" altLang="en-US" b="1" dirty="0" smtClean="0"/>
              <a:t>will </a:t>
            </a:r>
            <a:r>
              <a:rPr lang="en-GB" altLang="en-US" b="1" dirty="0"/>
              <a:t>get </a:t>
            </a:r>
            <a:r>
              <a:rPr lang="en-GB" altLang="en-US" b="1" dirty="0" smtClean="0"/>
              <a:t>similar grades </a:t>
            </a:r>
            <a:r>
              <a:rPr lang="en-GB" altLang="en-US" b="1" dirty="0"/>
              <a:t>across </a:t>
            </a:r>
            <a:r>
              <a:rPr lang="en-GB" altLang="en-US" b="1" dirty="0" smtClean="0"/>
              <a:t>EBacc subjects, without any systematic variation</a:t>
            </a:r>
            <a:r>
              <a:rPr lang="en-GB" altLang="en-US" dirty="0" smtClean="0"/>
              <a:t>.</a:t>
            </a:r>
            <a:endParaRPr lang="en-GB" altLang="en-US" dirty="0"/>
          </a:p>
          <a:p>
            <a:r>
              <a:rPr lang="en-GB" altLang="en-US" dirty="0" smtClean="0"/>
              <a:t>So, looking at the many different ways of analysing cohort performance, ML should be brought broadly into line with the other EBacc subjects e.g. Maths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C7A6E-4C71-40EF-A881-E8637000423E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C233-3497-4D97-9F34-2EDDD0438E0E}" type="slidenum">
              <a:rPr lang="en-US" altLang="en-US"/>
              <a:pPr/>
              <a:t>18</a:t>
            </a:fld>
            <a:endParaRPr lang="en-US" altLang="en-US" b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 marL="377825" indent="-377825" algn="l">
              <a:lnSpc>
                <a:spcPct val="120000"/>
              </a:lnSpc>
              <a:buFontTx/>
              <a:buChar char="•"/>
            </a:pPr>
            <a:r>
              <a:rPr lang="en-GB" altLang="en-US" sz="2800"/>
              <a:t>National outcry at drop in numbers GCSE Aug 06 - Alan Johnson sets up Dearing Review </a:t>
            </a:r>
          </a:p>
          <a:p>
            <a:pPr marL="377825" indent="-377825" algn="l">
              <a:lnSpc>
                <a:spcPct val="120000"/>
              </a:lnSpc>
              <a:buFontTx/>
              <a:buChar char="•"/>
            </a:pPr>
            <a:r>
              <a:rPr lang="en-GB" altLang="en-US" sz="2400"/>
              <a:t>“Mr Johnson wants to see what more can be done to encourage14-16 year olds to study GCSE or other language courses leading to a recognised qualification.”</a:t>
            </a:r>
            <a:r>
              <a:rPr lang="en-GB" altLang="en-US" sz="2800"/>
              <a:t> </a:t>
            </a:r>
            <a:br>
              <a:rPr lang="en-GB" altLang="en-US" sz="2800"/>
            </a:br>
            <a:r>
              <a:rPr lang="en-GB" altLang="en-US" sz="2800"/>
              <a:t>   DfES Press Notice 2006/0144 Oct 06</a:t>
            </a:r>
          </a:p>
          <a:p>
            <a:pPr marL="377825" indent="-377825" algn="l">
              <a:lnSpc>
                <a:spcPct val="120000"/>
              </a:lnSpc>
              <a:buFontTx/>
              <a:buChar char="•"/>
            </a:pPr>
            <a:r>
              <a:rPr lang="en-GB" altLang="en-US" sz="2800"/>
              <a:t>Meeting Nov 06 with Lord Dearing</a:t>
            </a:r>
          </a:p>
          <a:p>
            <a:pPr marL="946150" lvl="1" algn="l">
              <a:lnSpc>
                <a:spcPct val="110000"/>
              </a:lnSpc>
              <a:buFontTx/>
              <a:buChar char="–"/>
            </a:pPr>
            <a:r>
              <a:rPr lang="en-GB" altLang="en-US" sz="2400"/>
              <a:t>Idea of broad comparability with Maths grading</a:t>
            </a:r>
          </a:p>
          <a:p>
            <a:pPr marL="946150" lvl="1" algn="l">
              <a:lnSpc>
                <a:spcPct val="110000"/>
              </a:lnSpc>
              <a:buFontTx/>
              <a:buChar char="–"/>
            </a:pPr>
            <a:r>
              <a:rPr lang="en-GB" altLang="en-US" sz="2400"/>
              <a:t>Awareness of public and political sensitivity</a:t>
            </a:r>
            <a:endParaRPr lang="en-US" altLang="en-US" sz="240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209800" y="304800"/>
            <a:ext cx="5410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Dearing Review</a:t>
            </a:r>
            <a:endParaRPr lang="en-US" altLang="en-US" sz="36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5942E-100B-4405-A30A-C9BF3EA7B93E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8210A-FC12-49B8-B4C9-5A0A472E0931}" type="slidenum">
              <a:rPr lang="en-US" altLang="en-US"/>
              <a:pPr/>
              <a:t>19</a:t>
            </a:fld>
            <a:endParaRPr lang="en-US" altLang="en-US" b="0"/>
          </a:p>
        </p:txBody>
      </p:sp>
      <p:sp>
        <p:nvSpPr>
          <p:cNvPr id="7885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219200"/>
            <a:ext cx="8458200" cy="4191000"/>
          </a:xfrm>
        </p:spPr>
        <p:txBody>
          <a:bodyPr/>
          <a:lstStyle/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800" dirty="0"/>
              <a:t>Led to recommendation in Consultation Report (Jan 07) confirmed in Final Report (Mar 07) </a:t>
            </a:r>
            <a:br>
              <a:rPr lang="en-GB" altLang="en-US" sz="2800" dirty="0"/>
            </a:br>
            <a:r>
              <a:rPr lang="en-GB" altLang="en-US" sz="2800" dirty="0"/>
              <a:t>to have definitive study published on “perception” of severe grading </a:t>
            </a:r>
            <a:r>
              <a:rPr lang="en-GB" altLang="en-US" sz="2800" b="1" dirty="0"/>
              <a:t>(with implicit corollary that there should be action...) </a:t>
            </a:r>
            <a:r>
              <a:rPr lang="en-GB" altLang="en-US" sz="2800" dirty="0"/>
              <a:t/>
            </a:r>
            <a:br>
              <a:rPr lang="en-GB" altLang="en-US" sz="2800" dirty="0"/>
            </a:br>
            <a:endParaRPr lang="en-GB" altLang="en-US" sz="2800" dirty="0"/>
          </a:p>
          <a:p>
            <a:pPr marL="377825" indent="-377825" algn="l">
              <a:lnSpc>
                <a:spcPct val="110000"/>
              </a:lnSpc>
              <a:buFontTx/>
              <a:buChar char="•"/>
            </a:pPr>
            <a:r>
              <a:rPr lang="en-GB" altLang="en-US" sz="2800" dirty="0" smtClean="0"/>
              <a:t>the </a:t>
            </a:r>
            <a:r>
              <a:rPr lang="en-GB" altLang="en-US" sz="2800" dirty="0"/>
              <a:t>consultation had </a:t>
            </a:r>
            <a:r>
              <a:rPr lang="en-GB" altLang="en-US" sz="2800" b="1" dirty="0"/>
              <a:t>“found strong confirmation of the view that award of grades is more demanding than for most other subjects”</a:t>
            </a:r>
            <a:endParaRPr lang="en-US" altLang="en-US" b="1" dirty="0"/>
          </a:p>
        </p:txBody>
      </p:sp>
      <p:sp>
        <p:nvSpPr>
          <p:cNvPr id="78851" name="Rectangle 1027"/>
          <p:cNvSpPr>
            <a:spLocks noChangeArrowheads="1"/>
          </p:cNvSpPr>
          <p:nvPr/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Dearing Review</a:t>
            </a:r>
            <a:endParaRPr lang="en-US" altLang="en-US" sz="36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16832"/>
            <a:ext cx="8458200" cy="4560168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Delighted to be here today, and delighted that Ofqual have launched this discussion and holding this seminar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ISMLA, ALL and ASCL have worked closely together on severe grading in MFL for 10 years now – state &amp; </a:t>
            </a:r>
            <a:r>
              <a:rPr lang="en-GB" altLang="en-US" sz="2800" dirty="0" err="1" smtClean="0"/>
              <a:t>indept</a:t>
            </a:r>
            <a:r>
              <a:rPr lang="en-GB" altLang="en-US" sz="2800" dirty="0" smtClean="0"/>
              <a:t>; teachers &amp; Heads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With support from HMC, </a:t>
            </a:r>
            <a:r>
              <a:rPr lang="en-GB" altLang="en-US" sz="2800" dirty="0" smtClean="0"/>
              <a:t>GDST,</a:t>
            </a:r>
            <a:r>
              <a:rPr lang="en-GB" altLang="en-US" sz="2800" dirty="0" smtClean="0">
                <a:solidFill>
                  <a:srgbClr val="FF0000"/>
                </a:solidFill>
              </a:rPr>
              <a:t> </a:t>
            </a:r>
            <a:r>
              <a:rPr lang="en-GB" altLang="en-US" sz="2800" dirty="0" smtClean="0"/>
              <a:t>NAHT </a:t>
            </a:r>
            <a:r>
              <a:rPr lang="en-GB" altLang="en-US" sz="2800" dirty="0" err="1" smtClean="0"/>
              <a:t>etc</a:t>
            </a: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A long journey </a:t>
            </a:r>
            <a:br>
              <a:rPr lang="en-GB" altLang="en-US" dirty="0" smtClean="0"/>
            </a:br>
            <a:r>
              <a:rPr lang="en-GB" altLang="en-US" dirty="0" smtClean="0"/>
              <a:t>nearing its end??.....</a:t>
            </a:r>
            <a:endParaRPr lang="en-US" altLang="en-US" sz="36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71600" y="5805264"/>
            <a:ext cx="2438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 dirty="0"/>
              <a:t>ALL = Assoc. for Language Learning</a:t>
            </a:r>
            <a:endParaRPr lang="en-US" altLang="en-US" sz="1800" b="1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10000" y="5805264"/>
            <a:ext cx="26670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/>
              <a:t>ISMLA = Independent Schools ML Assoc.</a:t>
            </a:r>
            <a:endParaRPr lang="en-US" altLang="en-US" sz="1800" b="1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76256" y="5690964"/>
            <a:ext cx="1905000" cy="838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en-US" altLang="en-US" sz="1800" dirty="0"/>
              <a:t>ASCL = Assoc. of School and College Leaders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88031116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E989-D668-4E86-A1BF-6535A9232931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C64A3-EB14-43D7-ADA3-6940190441E8}" type="slidenum">
              <a:rPr lang="en-US" altLang="en-US"/>
              <a:pPr/>
              <a:t>20</a:t>
            </a:fld>
            <a:endParaRPr lang="en-US" altLang="en-US" b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5105400" cy="685800"/>
          </a:xfrm>
        </p:spPr>
        <p:txBody>
          <a:bodyPr/>
          <a:lstStyle/>
          <a:p>
            <a:r>
              <a:rPr lang="en-US" altLang="en-US"/>
              <a:t>Issues for pupils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1054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Perceive that they are performing worse in languages in other subjects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Reduces the take-up at KS4 and A-level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dirty="0"/>
              <a:t>In each case, pupils are doing relative comparisons on grades </a:t>
            </a:r>
            <a:r>
              <a:rPr lang="en-US" altLang="en-US" sz="2800" dirty="0"/>
              <a:t>(note key issue at AS in French as </a:t>
            </a:r>
            <a:r>
              <a:rPr lang="en-US" altLang="en-US" sz="2800" dirty="0" smtClean="0"/>
              <a:t>compared </a:t>
            </a:r>
            <a:r>
              <a:rPr lang="en-US" altLang="en-US" sz="2800" dirty="0"/>
              <a:t>with other subjects - at A2 </a:t>
            </a:r>
            <a:r>
              <a:rPr lang="en-US" altLang="en-US" sz="2800" dirty="0" err="1"/>
              <a:t>Univs</a:t>
            </a:r>
            <a:r>
              <a:rPr lang="en-US" altLang="en-US" sz="2800" dirty="0"/>
              <a:t> can make subject by subject adjustments)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703-C99F-4CDC-B02B-828DD72EA4DD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F4651-FB76-411E-83BC-53469890B9DC}" type="slidenum">
              <a:rPr lang="en-US" altLang="en-US"/>
              <a:pPr/>
              <a:t>21</a:t>
            </a:fld>
            <a:endParaRPr lang="en-US" altLang="en-US" b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829872" cy="1080120"/>
          </a:xfrm>
        </p:spPr>
        <p:txBody>
          <a:bodyPr/>
          <a:lstStyle/>
          <a:p>
            <a:r>
              <a:rPr lang="en-US" altLang="en-US" dirty="0"/>
              <a:t>Issues for staff &amp; managers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484784"/>
            <a:ext cx="7772400" cy="448396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b="1" dirty="0" smtClean="0"/>
              <a:t>Heads and Governors </a:t>
            </a:r>
            <a:r>
              <a:rPr lang="en-US" altLang="en-US" dirty="0"/>
              <a:t>may think that languages are </a:t>
            </a:r>
            <a:r>
              <a:rPr lang="en-US" altLang="en-US" b="1" dirty="0"/>
              <a:t>“under-performing</a:t>
            </a:r>
            <a:r>
              <a:rPr lang="en-US" altLang="en-US" b="1" dirty="0" smtClean="0"/>
              <a:t>” </a:t>
            </a:r>
            <a:r>
              <a:rPr lang="en-US" altLang="en-US" dirty="0" smtClean="0"/>
              <a:t>so issues re Performance Management </a:t>
            </a:r>
            <a:r>
              <a:rPr lang="en-US" altLang="en-US" dirty="0" err="1" smtClean="0"/>
              <a:t>etc</a:t>
            </a:r>
            <a:endParaRPr lang="en-US" altLang="en-US" dirty="0"/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en-US" b="1" dirty="0" smtClean="0"/>
              <a:t>External people e.g. Ofsted </a:t>
            </a:r>
            <a:r>
              <a:rPr lang="en-US" altLang="en-US" dirty="0" smtClean="0"/>
              <a:t>may think same or that the school as a whole is “under-performing” against current performance measures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F253-10C1-48A1-84CA-2D14E4EB8F89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584-97B9-455D-AA5D-C6AF81915AC8}" type="slidenum">
              <a:rPr lang="en-US" altLang="en-US"/>
              <a:pPr/>
              <a:t>22</a:t>
            </a:fld>
            <a:endParaRPr lang="en-US" altLang="en-US" b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38200"/>
            <a:ext cx="7543800" cy="5715000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dirty="0"/>
              <a:t>We believe it is </a:t>
            </a:r>
            <a:r>
              <a:rPr lang="en-GB" altLang="en-US" b="1" dirty="0">
                <a:solidFill>
                  <a:srgbClr val="CC0099"/>
                </a:solidFill>
              </a:rPr>
              <a:t>unrealistic</a:t>
            </a:r>
            <a:r>
              <a:rPr lang="en-GB" altLang="en-US" dirty="0"/>
              <a:t> to move to </a:t>
            </a:r>
            <a:r>
              <a:rPr lang="en-GB" altLang="en-US" b="1" dirty="0" smtClean="0">
                <a:solidFill>
                  <a:srgbClr val="CC0099"/>
                </a:solidFill>
              </a:rPr>
              <a:t>comparable </a:t>
            </a:r>
            <a:r>
              <a:rPr lang="en-GB" altLang="en-US" dirty="0"/>
              <a:t>grading for </a:t>
            </a:r>
            <a:r>
              <a:rPr lang="en-GB" altLang="en-US" b="1" dirty="0">
                <a:solidFill>
                  <a:srgbClr val="CC0099"/>
                </a:solidFill>
              </a:rPr>
              <a:t>all</a:t>
            </a:r>
            <a:r>
              <a:rPr lang="en-GB" altLang="en-US" dirty="0"/>
              <a:t> subjects</a:t>
            </a:r>
          </a:p>
          <a:p>
            <a:pPr marL="377825" indent="-377825" algn="l">
              <a:buFontTx/>
              <a:buChar char="•"/>
            </a:pPr>
            <a:r>
              <a:rPr lang="en-GB" altLang="en-US" dirty="0"/>
              <a:t>Currently 4 main bands 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ML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Maths, </a:t>
            </a:r>
            <a:r>
              <a:rPr lang="en-GB" altLang="en-US" dirty="0" err="1"/>
              <a:t>Sci</a:t>
            </a:r>
            <a:r>
              <a:rPr lang="en-GB" altLang="en-US" dirty="0"/>
              <a:t>, His, Geo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English</a:t>
            </a:r>
          </a:p>
          <a:p>
            <a:pPr marL="946150" lvl="1" algn="l">
              <a:buFontTx/>
              <a:buChar char="–"/>
            </a:pPr>
            <a:r>
              <a:rPr lang="en-GB" altLang="en-US" dirty="0"/>
              <a:t> Art, Drama, PE,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/>
              <a:t>We are proposing simply that ML moves into the 3rd band - tiny changes in grade boundaries involved, similar to those which have taken place - “one-off step change”</a:t>
            </a:r>
            <a:endParaRPr lang="en-GB" altLang="en-US" dirty="0"/>
          </a:p>
          <a:p>
            <a:pPr marL="377825" indent="-377825" algn="l"/>
            <a:endParaRPr lang="en-GB" altLang="en-US" dirty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Way forward</a:t>
            </a:r>
            <a:endParaRPr lang="en-US" altLang="en-US" sz="360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42672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772400" y="4800600"/>
            <a:ext cx="1371600" cy="1447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000"/>
              <a:t>data from CEM SCORE paper</a:t>
            </a:r>
            <a:endParaRPr lang="en-US" alt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524328" y="0"/>
            <a:ext cx="1619672" cy="908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1600" dirty="0" smtClean="0"/>
              <a:t>Slide from Ofqual Oct ‘08 ISC seminar</a:t>
            </a:r>
            <a:endParaRPr lang="en-US" altLang="en-US" sz="1600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23</a:t>
            </a:fld>
            <a:endParaRPr lang="en-US" altLang="en-US" b="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1196752"/>
            <a:ext cx="8914314" cy="5328592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Dr John Dunford, General Secretary of ASCL said: “The main problem is that modern language GCSEs are graded more severely than other subjects and it is extremely disappointing that the QCA, </a:t>
            </a:r>
            <a:r>
              <a:rPr lang="en-GB" altLang="en-US" sz="2800" b="1" dirty="0" smtClean="0"/>
              <a:t>while recognising the problem, </a:t>
            </a:r>
            <a:r>
              <a:rPr lang="en-GB" altLang="en-US" sz="2800" dirty="0" smtClean="0"/>
              <a:t>does not intend to bring the grading of GCSE languages into line with mathematics, English and other similar subjects.” 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“</a:t>
            </a:r>
            <a:r>
              <a:rPr lang="en-GB" altLang="en-US" sz="2800" dirty="0"/>
              <a:t>This is not an issue of ‘dumbing-down’ language GCSEs, </a:t>
            </a:r>
            <a:r>
              <a:rPr lang="en-GB" altLang="en-US" sz="2800" b="1" dirty="0"/>
              <a:t>it is levelling the playing field with other similar </a:t>
            </a:r>
            <a:r>
              <a:rPr lang="en-GB" altLang="en-US" sz="2800" b="1" dirty="0" smtClean="0"/>
              <a:t>subjects </a:t>
            </a:r>
            <a:r>
              <a:rPr lang="en-GB" altLang="en-US" sz="2800" b="1" dirty="0"/>
              <a:t>.....not to maintain a grading standard that was unfair to begin with</a:t>
            </a:r>
            <a:r>
              <a:rPr lang="en-GB" altLang="en-US" sz="2800" dirty="0"/>
              <a:t>. </a:t>
            </a:r>
            <a:endParaRPr lang="en-US" altLang="en-US" sz="28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51520" y="116632"/>
            <a:ext cx="864096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sz="3600" dirty="0" smtClean="0"/>
              <a:t>Joint ASCL, ALL, ISMLA statement re QCA report 2008 in response to Dearing</a:t>
            </a:r>
            <a:endParaRPr lang="en-US" altLang="en-US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380312" y="6414864"/>
            <a:ext cx="1763688" cy="443136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000" dirty="0" smtClean="0"/>
              <a:t>20 Feb 2008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24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5" y="908720"/>
            <a:ext cx="8398486" cy="5616624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400" dirty="0" smtClean="0"/>
              <a:t>Ofqual needs to have an approach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“No action should be taken” </a:t>
            </a:r>
            <a:r>
              <a:rPr lang="en-GB" altLang="en-US" sz="2400" dirty="0" smtClean="0"/>
              <a:t>– this would perpetuate all the existing problems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“Action to achieve inter-subject comparability” </a:t>
            </a:r>
            <a:r>
              <a:rPr lang="en-GB" altLang="en-US" sz="2400" dirty="0" smtClean="0"/>
              <a:t>– probably too far for ALL subjects; need bands/groupings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dirty="0" smtClean="0"/>
              <a:t> </a:t>
            </a:r>
            <a:r>
              <a:rPr lang="en-GB" altLang="en-US" sz="2400" i="1" dirty="0" smtClean="0"/>
              <a:t>“Post hoc action to achieve inter-subject comparability” </a:t>
            </a:r>
            <a:r>
              <a:rPr lang="en-GB" altLang="en-US" sz="2400" dirty="0" smtClean="0"/>
              <a:t>– too remote and does not address the reality in the classroom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altLang="en-US" sz="2400" i="1" dirty="0" smtClean="0"/>
              <a:t>“Action to achieve an alternative to inter-subject comparability” </a:t>
            </a:r>
            <a:r>
              <a:rPr lang="en-GB" altLang="en-US" sz="2400" dirty="0" smtClean="0"/>
              <a:t>– same norm-referencing for all subjects does not take account of cohort ability.</a:t>
            </a:r>
            <a:endParaRPr lang="en-US" altLang="en-US" sz="2400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"/>
            <a:ext cx="7772400" cy="980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Views on Ofqual proposals</a:t>
            </a:r>
            <a:endParaRPr lang="en-US" altLang="en-US" sz="36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505990" y="1408748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254299" y="4356028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254299" y="5824402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6000" kern="0" dirty="0" smtClean="0">
                <a:solidFill>
                  <a:srgbClr val="00B050"/>
                </a:solidFill>
                <a:latin typeface="Arial"/>
                <a:sym typeface="Wingdings"/>
              </a:rPr>
              <a:t></a:t>
            </a:r>
            <a:endParaRPr lang="en-US" altLang="en-US" sz="6000" dirty="0">
              <a:solidFill>
                <a:srgbClr val="00B050"/>
              </a:solidFill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41937" y="5656350"/>
            <a:ext cx="7812361" cy="9087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lIns="92075" tIns="46038" rIns="92075" bIns="46038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GB" altLang="en-US" sz="2400" dirty="0" smtClean="0"/>
              <a:t>Need </a:t>
            </a:r>
            <a:r>
              <a:rPr lang="en-GB" altLang="en-US" sz="2400" dirty="0"/>
              <a:t>a pragmatic approach to tackling the anomalies.  Vital to take action, and so need to be flexible</a:t>
            </a:r>
            <a:endParaRPr lang="en-US" altLang="en-US" sz="2400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7552475" y="1985687"/>
            <a:ext cx="1403647" cy="792088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6000" kern="0" dirty="0" smtClean="0">
                <a:solidFill>
                  <a:srgbClr val="00B050"/>
                </a:solidFill>
                <a:latin typeface="Arial"/>
                <a:sym typeface="Wingdings"/>
              </a:rPr>
              <a:t></a:t>
            </a:r>
            <a:r>
              <a:rPr lang="en-GB" altLang="en-US" sz="4800" kern="0" dirty="0" smtClean="0">
                <a:solidFill>
                  <a:srgbClr val="00B050"/>
                </a:solidFill>
                <a:latin typeface="Arial"/>
                <a:sym typeface="Wingdings"/>
              </a:rPr>
              <a:t>?</a:t>
            </a:r>
            <a:endParaRPr lang="en-US" altLang="en-US" sz="4800" dirty="0">
              <a:solidFill>
                <a:srgbClr val="00B050"/>
              </a:solidFill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8382000" y="3331083"/>
            <a:ext cx="617984" cy="572616"/>
          </a:xfrm>
          <a:prstGeom prst="rect">
            <a:avLst/>
          </a:prstGeom>
          <a:noFill/>
          <a:ln>
            <a:noFill/>
          </a:ln>
          <a:effectLst/>
        </p:spPr>
        <p:txBody>
          <a:bodyPr lIns="92075" tIns="46038" rIns="92075" bIns="46038" anchor="ctr" anchorCtr="0"/>
          <a:lstStyle>
            <a:lvl1pPr indent="381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 algn="ctr">
              <a:spcBef>
                <a:spcPct val="20000"/>
              </a:spcBef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>
              <a:spcBef>
                <a:spcPts val="0"/>
              </a:spcBef>
            </a:pPr>
            <a:r>
              <a:rPr lang="en-GB" altLang="en-US" sz="4800" kern="0" dirty="0">
                <a:solidFill>
                  <a:srgbClr val="FF0000"/>
                </a:solidFill>
                <a:latin typeface="Arial"/>
                <a:sym typeface="Wingdings"/>
              </a:rPr>
              <a:t></a:t>
            </a:r>
            <a:endParaRPr lang="en-US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7552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DCFE-7F07-4764-A231-8FBD390EE37D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27D7A-3AF2-4EED-BD18-71D4859B3392}" type="slidenum">
              <a:rPr lang="en-US" altLang="en-US"/>
              <a:pPr/>
              <a:t>3</a:t>
            </a:fld>
            <a:endParaRPr lang="en-US" altLang="en-US" b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0"/>
            <a:ext cx="8352928" cy="1470025"/>
          </a:xfrm>
        </p:spPr>
        <p:txBody>
          <a:bodyPr/>
          <a:lstStyle/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r>
              <a:rPr lang="en-GB" altLang="en-US" sz="3600" dirty="0"/>
              <a:t>- </a:t>
            </a:r>
            <a:r>
              <a:rPr lang="en-GB" altLang="en-US" sz="3600" dirty="0" smtClean="0"/>
              <a:t> some of the people past and present</a:t>
            </a:r>
            <a:endParaRPr lang="en-US" alt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61" y="1628800"/>
            <a:ext cx="9144000" cy="4800600"/>
          </a:xfrm>
        </p:spPr>
        <p:txBody>
          <a:bodyPr/>
          <a:lstStyle/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GB" altLang="en-US" dirty="0"/>
              <a:t>Helen Myers </a:t>
            </a:r>
            <a:r>
              <a:rPr lang="en-GB" altLang="en-US" sz="2400" dirty="0">
                <a:solidFill>
                  <a:srgbClr val="CC0099"/>
                </a:solidFill>
              </a:rPr>
              <a:t>(Past President, ALL &amp; </a:t>
            </a:r>
            <a:r>
              <a:rPr lang="en-GB" altLang="en-US" sz="2400" dirty="0" err="1">
                <a:solidFill>
                  <a:srgbClr val="CC0099"/>
                </a:solidFill>
              </a:rPr>
              <a:t>Asst</a:t>
            </a:r>
            <a:r>
              <a:rPr lang="en-GB" altLang="en-US" sz="2400" dirty="0">
                <a:solidFill>
                  <a:srgbClr val="CC0099"/>
                </a:solidFill>
              </a:rPr>
              <a:t> Head, The Ashcombe </a:t>
            </a:r>
            <a:r>
              <a:rPr lang="en-GB" altLang="en-US" sz="2400" dirty="0" smtClean="0">
                <a:solidFill>
                  <a:srgbClr val="CC0099"/>
                </a:solidFill>
              </a:rPr>
              <a:t>School)  website: www.all-london.org.uk</a:t>
            </a:r>
            <a:r>
              <a:rPr lang="en-GB" altLang="en-US" sz="2400" dirty="0" smtClean="0"/>
              <a:t>  </a:t>
            </a:r>
            <a:endParaRPr lang="en-GB" altLang="en-US" sz="2400" dirty="0"/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dirty="0"/>
              <a:t>David </a:t>
            </a:r>
            <a:r>
              <a:rPr lang="en-US" altLang="en-US" dirty="0" smtClean="0"/>
              <a:t>Blow </a:t>
            </a:r>
            <a:r>
              <a:rPr lang="en-US" altLang="en-US" sz="2200" dirty="0" smtClean="0">
                <a:solidFill>
                  <a:srgbClr val="CC0099"/>
                </a:solidFill>
              </a:rPr>
              <a:t>(</a:t>
            </a:r>
            <a:r>
              <a:rPr lang="en-GB" altLang="en-US" sz="2200" dirty="0">
                <a:solidFill>
                  <a:srgbClr val="CC0099"/>
                </a:solidFill>
              </a:rPr>
              <a:t>Head, The Ashcombe </a:t>
            </a:r>
            <a:r>
              <a:rPr lang="en-GB" altLang="en-US" sz="2200" dirty="0" smtClean="0">
                <a:solidFill>
                  <a:srgbClr val="CC0099"/>
                </a:solidFill>
              </a:rPr>
              <a:t>School; ASCL Data Group)</a:t>
            </a:r>
            <a:r>
              <a:rPr lang="en-GB" altLang="en-US" sz="2400" dirty="0" smtClean="0">
                <a:solidFill>
                  <a:srgbClr val="CC0099"/>
                </a:solidFill>
              </a:rPr>
              <a:t> </a:t>
            </a:r>
            <a:endParaRPr lang="en-US" altLang="en-US" sz="2400" dirty="0">
              <a:solidFill>
                <a:srgbClr val="CC0099"/>
              </a:solidFill>
            </a:endParaRPr>
          </a:p>
          <a:p>
            <a:pPr marL="396875" lvl="0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ISMLA:</a:t>
            </a:r>
            <a:r>
              <a:rPr lang="en-US" altLang="en-US" dirty="0" smtClean="0"/>
              <a:t> </a:t>
            </a:r>
            <a:r>
              <a:rPr lang="en-US" altLang="en-US" sz="2400" dirty="0" smtClean="0"/>
              <a:t>Duncan Byrne </a:t>
            </a:r>
            <a:r>
              <a:rPr lang="en-US" altLang="en-US" sz="2400" dirty="0" smtClean="0">
                <a:solidFill>
                  <a:srgbClr val="CC0099"/>
                </a:solidFill>
              </a:rPr>
              <a:t>(former Chair), </a:t>
            </a:r>
            <a:r>
              <a:rPr lang="en-US" altLang="en-US" sz="2400" dirty="0" smtClean="0"/>
              <a:t>Geoffrey Plow </a:t>
            </a:r>
            <a:r>
              <a:rPr lang="en-US" altLang="en-US" sz="2400" dirty="0" smtClean="0">
                <a:solidFill>
                  <a:srgbClr val="CC0099"/>
                </a:solidFill>
              </a:rPr>
              <a:t>(Exams</a:t>
            </a:r>
            <a:r>
              <a:rPr lang="en-US" altLang="en-US" sz="2400" dirty="0" smtClean="0">
                <a:solidFill>
                  <a:srgbClr val="CC0099"/>
                </a:solidFill>
              </a:rPr>
              <a:t>), </a:t>
            </a:r>
            <a:r>
              <a:rPr lang="en-US" altLang="en-US" sz="2400" dirty="0" smtClean="0">
                <a:solidFill>
                  <a:srgbClr val="000000"/>
                </a:solidFill>
              </a:rPr>
              <a:t>Alex </a:t>
            </a:r>
            <a:r>
              <a:rPr lang="en-US" altLang="en-US" sz="2400" dirty="0">
                <a:solidFill>
                  <a:srgbClr val="000000"/>
                </a:solidFill>
              </a:rPr>
              <a:t>Frazer </a:t>
            </a:r>
            <a:r>
              <a:rPr lang="en-US" altLang="en-US" sz="2400" dirty="0">
                <a:solidFill>
                  <a:srgbClr val="CC0099"/>
                </a:solidFill>
              </a:rPr>
              <a:t>(Exams)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ASCL</a:t>
            </a:r>
            <a:r>
              <a:rPr lang="en-US" altLang="en-US" sz="2800" dirty="0" smtClean="0">
                <a:solidFill>
                  <a:srgbClr val="CC0099"/>
                </a:solidFill>
              </a:rPr>
              <a:t>:</a:t>
            </a:r>
            <a:r>
              <a:rPr lang="en-US" altLang="en-US" sz="2800" dirty="0" smtClean="0"/>
              <a:t> </a:t>
            </a:r>
            <a:r>
              <a:rPr lang="en-US" altLang="en-US" sz="2400" dirty="0" smtClean="0"/>
              <a:t>John Dunford </a:t>
            </a:r>
            <a:r>
              <a:rPr lang="en-US" altLang="en-US" sz="2400" dirty="0" smtClean="0">
                <a:solidFill>
                  <a:srgbClr val="CC0099"/>
                </a:solidFill>
              </a:rPr>
              <a:t>(former Gen. Secretary)</a:t>
            </a:r>
            <a:r>
              <a:rPr lang="en-US" altLang="en-US" sz="2800" dirty="0" smtClean="0">
                <a:solidFill>
                  <a:srgbClr val="CC0099"/>
                </a:solidFill>
              </a:rPr>
              <a:t> </a:t>
            </a:r>
            <a:endParaRPr lang="en-US" altLang="en-US" sz="2800" dirty="0">
              <a:solidFill>
                <a:srgbClr val="CC0099"/>
              </a:solidFill>
            </a:endParaRP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800" dirty="0" smtClean="0">
                <a:solidFill>
                  <a:srgbClr val="CC0099"/>
                </a:solidFill>
              </a:rPr>
              <a:t>HMC:</a:t>
            </a:r>
            <a:r>
              <a:rPr lang="en-US" altLang="en-US" sz="2800" dirty="0" smtClean="0"/>
              <a:t> </a:t>
            </a:r>
            <a:r>
              <a:rPr lang="en-US" altLang="en-US" sz="2400" dirty="0" smtClean="0"/>
              <a:t>William Richardson </a:t>
            </a:r>
            <a:r>
              <a:rPr lang="en-US" altLang="en-US" sz="2400" dirty="0" smtClean="0">
                <a:solidFill>
                  <a:srgbClr val="CC0099"/>
                </a:solidFill>
              </a:rPr>
              <a:t>(Gen. Secretary)</a:t>
            </a:r>
            <a:r>
              <a:rPr lang="en-US" altLang="en-US" sz="2800" dirty="0" smtClean="0">
                <a:solidFill>
                  <a:srgbClr val="CC0099"/>
                </a:solidFill>
              </a:rPr>
              <a:t> </a:t>
            </a:r>
          </a:p>
          <a:p>
            <a:pPr marL="396875" indent="-396875" algn="l">
              <a:lnSpc>
                <a:spcPct val="110000"/>
              </a:lnSpc>
              <a:buFontTx/>
              <a:buChar char="•"/>
            </a:pPr>
            <a:r>
              <a:rPr lang="en-US" altLang="en-US" sz="2400" dirty="0" smtClean="0"/>
              <a:t>Peter </a:t>
            </a:r>
            <a:r>
              <a:rPr lang="en-US" altLang="en-US" sz="2400" dirty="0"/>
              <a:t>Downes </a:t>
            </a:r>
            <a:r>
              <a:rPr lang="en-US" altLang="en-US" sz="2400" dirty="0">
                <a:solidFill>
                  <a:srgbClr val="CC0099"/>
                </a:solidFill>
              </a:rPr>
              <a:t>(former Chief ML examiner, former Head, former President ALL &amp; SHA now ASCL)</a:t>
            </a:r>
          </a:p>
        </p:txBody>
      </p:sp>
    </p:spTree>
    <p:extLst>
      <p:ext uri="{BB962C8B-B14F-4D97-AF65-F5344CB8AC3E}">
        <p14:creationId xmlns:p14="http://schemas.microsoft.com/office/powerpoint/2010/main" val="14017818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4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5894" y="1609676"/>
            <a:ext cx="8196724" cy="181932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altLang="en-US" sz="2800" dirty="0" smtClean="0"/>
              <a:t>Inter-subject comparability: </a:t>
            </a:r>
            <a:br>
              <a:rPr lang="en-GB" altLang="en-US" sz="2800" dirty="0" smtClean="0"/>
            </a:br>
            <a:r>
              <a:rPr lang="en-GB" altLang="en-US" sz="2800" dirty="0" smtClean="0"/>
              <a:t>research documents</a:t>
            </a:r>
          </a:p>
          <a:p>
            <a:pPr algn="l"/>
            <a:r>
              <a:rPr lang="en-GB" altLang="en-US" sz="2800" dirty="0" smtClean="0">
                <a:solidFill>
                  <a:srgbClr val="7030A0"/>
                </a:solidFill>
              </a:rPr>
              <a:t>www.all-london.org.uk/severe_grading.htm</a:t>
            </a:r>
          </a:p>
          <a:p>
            <a:pPr marL="377825" indent="-377825" algn="l">
              <a:buFontTx/>
              <a:buChar char="•"/>
            </a:pPr>
            <a:endParaRPr lang="en-GB" altLang="en-US" sz="2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40179" y="116630"/>
            <a:ext cx="5123909" cy="134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Citations in Ofqual docs</a:t>
            </a:r>
            <a:endParaRPr lang="en-US" altLang="en-US" sz="3600" dirty="0"/>
          </a:p>
        </p:txBody>
      </p:sp>
      <p:pic>
        <p:nvPicPr>
          <p:cNvPr id="1003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494" y="253228"/>
            <a:ext cx="3723506" cy="202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40178" y="3429000"/>
            <a:ext cx="874815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rgbClr val="CC0099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77825" indent="-377825" algn="l">
              <a:buFontTx/>
              <a:buChar char="•"/>
            </a:pPr>
            <a:r>
              <a:rPr lang="en-GB" sz="2800" kern="0" dirty="0" smtClean="0">
                <a:ea typeface="Calibri"/>
              </a:rPr>
              <a:t>"Inter-Subject Comparability: A Review of the Technical Literature- ISC Working Paper 2“</a:t>
            </a:r>
          </a:p>
          <a:p>
            <a:pPr marL="377825" indent="-377825" algn="l">
              <a:buFontTx/>
              <a:buChar char="•"/>
            </a:pPr>
            <a:r>
              <a:rPr lang="en-GB" sz="1800" kern="0" dirty="0" smtClean="0">
                <a:latin typeface="Times New Roman"/>
                <a:ea typeface="Times New Roman"/>
              </a:rPr>
              <a:t>Page 10:  "In more recent years, the debate on inter-subject comparability has been driven largely by subject groups. Those with an interest in languages (Myers, 2006; Dearing and King, 2007) and mathematics and sciences (Coe et al., 2008; Royal Society, 2008) have been particularly vocal.“</a:t>
            </a:r>
          </a:p>
          <a:p>
            <a:pPr marL="377825" indent="-377825" algn="l">
              <a:buFontTx/>
              <a:buChar char="•"/>
            </a:pPr>
            <a:r>
              <a:rPr lang="en-GB" sz="1800" kern="0" dirty="0" smtClean="0">
                <a:latin typeface="Times New Roman"/>
                <a:ea typeface="Times New Roman"/>
              </a:rPr>
              <a:t>Page 45: </a:t>
            </a:r>
            <a:r>
              <a:rPr lang="en-GB" sz="1800" kern="0" dirty="0">
                <a:latin typeface="Times New Roman"/>
                <a:ea typeface="Times New Roman"/>
              </a:rPr>
              <a:t>Myers, H. (2006) The ‘severe grading’ of MFL grades at GCSE and A level. London, Association for Language Learning. </a:t>
            </a:r>
          </a:p>
          <a:p>
            <a:pPr marL="377825" indent="-377825" algn="l">
              <a:buFontTx/>
              <a:buChar char="•"/>
            </a:pPr>
            <a:endParaRPr lang="en-GB" sz="4000" kern="0" dirty="0" smtClean="0">
              <a:latin typeface="Times New Roman"/>
              <a:ea typeface="Times New Roman"/>
            </a:endParaRPr>
          </a:p>
          <a:p>
            <a:pPr marL="377825" indent="-377825" algn="l">
              <a:buFontTx/>
              <a:buChar char="•"/>
            </a:pPr>
            <a:endParaRPr lang="en-GB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5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1628800"/>
            <a:ext cx="8458200" cy="5040560"/>
          </a:xfrm>
        </p:spPr>
        <p:txBody>
          <a:bodyPr/>
          <a:lstStyle/>
          <a:p>
            <a:pPr marL="377825" lvl="0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Long-standing concern </a:t>
            </a:r>
            <a:r>
              <a:rPr lang="en-GB" altLang="en-US" sz="2000" dirty="0">
                <a:solidFill>
                  <a:srgbClr val="000000"/>
                </a:solidFill>
              </a:rPr>
              <a:t>- research by Nuttall in 1974; Peter Downes raised over time, leading to recommendation in the Nuffield Report</a:t>
            </a:r>
          </a:p>
          <a:p>
            <a:pPr marL="377825" lvl="0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Series of presentations from 2005 onwards </a:t>
            </a:r>
            <a:r>
              <a:rPr lang="en-GB" altLang="en-US" sz="2000" dirty="0">
                <a:solidFill>
                  <a:srgbClr val="000000"/>
                </a:solidFill>
              </a:rPr>
              <a:t>by Helen Myers and David Blow using official data (DfES/DCSF/DfE, Ofsted, QCA/Ofqual </a:t>
            </a:r>
            <a:r>
              <a:rPr lang="en-GB" altLang="en-US" sz="2000" dirty="0" err="1">
                <a:solidFill>
                  <a:srgbClr val="000000"/>
                </a:solidFill>
              </a:rPr>
              <a:t>etc</a:t>
            </a:r>
            <a:r>
              <a:rPr lang="en-GB" altLang="en-US" sz="2000" dirty="0">
                <a:solidFill>
                  <a:srgbClr val="000000"/>
                </a:solidFill>
              </a:rPr>
              <a:t>)</a:t>
            </a:r>
          </a:p>
          <a:p>
            <a:pPr marL="377825" lvl="0" indent="-377825" algn="l">
              <a:spcAft>
                <a:spcPts val="600"/>
              </a:spcAft>
              <a:buFontTx/>
              <a:buChar char="•"/>
            </a:pPr>
            <a:r>
              <a:rPr lang="en-GB" altLang="en-US" sz="2400" dirty="0">
                <a:solidFill>
                  <a:srgbClr val="000000"/>
                </a:solidFill>
              </a:rPr>
              <a:t>Continuing concern in ML community, </a:t>
            </a:r>
            <a:r>
              <a:rPr lang="en-GB" altLang="en-US" sz="2400" dirty="0" err="1">
                <a:solidFill>
                  <a:srgbClr val="000000"/>
                </a:solidFill>
              </a:rPr>
              <a:t>esp</a:t>
            </a:r>
            <a:r>
              <a:rPr lang="en-GB" altLang="en-US" sz="2400" dirty="0">
                <a:solidFill>
                  <a:srgbClr val="000000"/>
                </a:solidFill>
              </a:rPr>
              <a:t> from </a:t>
            </a:r>
            <a:r>
              <a:rPr lang="en-GB" altLang="en-US" sz="2800" b="1" dirty="0">
                <a:solidFill>
                  <a:srgbClr val="000000"/>
                </a:solidFill>
              </a:rPr>
              <a:t>2004</a:t>
            </a:r>
            <a:r>
              <a:rPr lang="en-GB" altLang="en-US" sz="2800" dirty="0">
                <a:solidFill>
                  <a:srgbClr val="000000"/>
                </a:solidFill>
              </a:rPr>
              <a:t> when </a:t>
            </a:r>
            <a:r>
              <a:rPr lang="en-GB" altLang="en-US" sz="2800" b="1" dirty="0">
                <a:solidFill>
                  <a:srgbClr val="000000"/>
                </a:solidFill>
              </a:rPr>
              <a:t>Languages no longer compulsory at KS4 </a:t>
            </a:r>
            <a:r>
              <a:rPr lang="en-GB" altLang="en-US" sz="2800" dirty="0">
                <a:solidFill>
                  <a:srgbClr val="000000"/>
                </a:solidFill>
              </a:rPr>
              <a:t>and</a:t>
            </a:r>
            <a:r>
              <a:rPr lang="en-GB" altLang="en-US" sz="2800" b="1" dirty="0">
                <a:solidFill>
                  <a:srgbClr val="000000"/>
                </a:solidFill>
              </a:rPr>
              <a:t> GCSE numbers go into freefall </a:t>
            </a:r>
          </a:p>
          <a:p>
            <a:pPr marL="377825" lvl="0" indent="-377825" algn="l">
              <a:spcAft>
                <a:spcPts val="6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Series of meetings by </a:t>
            </a:r>
            <a:r>
              <a:rPr lang="en-GB" altLang="en-US" sz="2400" dirty="0">
                <a:solidFill>
                  <a:srgbClr val="000000"/>
                </a:solidFill>
              </a:rPr>
              <a:t>ISMLA, ALL, ASCL </a:t>
            </a:r>
            <a:r>
              <a:rPr lang="en-GB" altLang="en-US" sz="2400" dirty="0" err="1">
                <a:solidFill>
                  <a:srgbClr val="000000"/>
                </a:solidFill>
              </a:rPr>
              <a:t>etc</a:t>
            </a:r>
            <a:r>
              <a:rPr lang="en-GB" altLang="en-US" sz="2400" dirty="0">
                <a:solidFill>
                  <a:srgbClr val="000000"/>
                </a:solidFill>
              </a:rPr>
              <a:t> with </a:t>
            </a:r>
            <a:r>
              <a:rPr lang="en-GB" altLang="en-US" sz="2800" b="1" dirty="0">
                <a:solidFill>
                  <a:srgbClr val="000000"/>
                </a:solidFill>
              </a:rPr>
              <a:t>ministers, QCA, exam boards</a:t>
            </a:r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/>
              <a:t>Severe Grading in MFL</a:t>
            </a:r>
            <a:br>
              <a:rPr lang="en-GB" altLang="en-US"/>
            </a:br>
            <a:r>
              <a:rPr lang="en-GB" altLang="en-US"/>
              <a:t>- brief history</a:t>
            </a:r>
            <a:endParaRPr lang="en-US" altLang="en-US" sz="360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6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458200" cy="4876800"/>
          </a:xfrm>
        </p:spPr>
        <p:txBody>
          <a:bodyPr/>
          <a:lstStyle/>
          <a:p>
            <a:pPr marL="377825" lvl="0" indent="-377825" algn="l"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Initially, 2005 – 2008 during Dearing Review </a:t>
            </a:r>
            <a:r>
              <a:rPr lang="en-GB" altLang="en-US" sz="2800" dirty="0" err="1">
                <a:solidFill>
                  <a:srgbClr val="000000"/>
                </a:solidFill>
              </a:rPr>
              <a:t>etc</a:t>
            </a:r>
            <a:r>
              <a:rPr lang="en-GB" altLang="en-US" sz="2800" dirty="0">
                <a:solidFill>
                  <a:srgbClr val="000000"/>
                </a:solidFill>
              </a:rPr>
              <a:t>, phrase was “</a:t>
            </a:r>
            <a:r>
              <a:rPr lang="en-GB" altLang="en-US" sz="2800" b="1" dirty="0">
                <a:solidFill>
                  <a:srgbClr val="000000"/>
                </a:solidFill>
              </a:rPr>
              <a:t>perception</a:t>
            </a:r>
            <a:r>
              <a:rPr lang="en-GB" altLang="en-US" sz="2800" dirty="0" smtClean="0">
                <a:solidFill>
                  <a:srgbClr val="000000"/>
                </a:solidFill>
              </a:rPr>
              <a:t>”</a:t>
            </a:r>
          </a:p>
          <a:p>
            <a:pPr marL="377825" lvl="0" indent="-377825" algn="l">
              <a:buFontTx/>
              <a:buChar char="•"/>
            </a:pPr>
            <a:endParaRPr lang="en-GB" altLang="en-US" sz="2800" dirty="0">
              <a:solidFill>
                <a:srgbClr val="000000"/>
              </a:solidFill>
            </a:endParaRPr>
          </a:p>
          <a:p>
            <a:pPr marL="377825" lvl="0" indent="-377825" algn="l">
              <a:buFontTx/>
              <a:buChar char="•"/>
            </a:pPr>
            <a:r>
              <a:rPr lang="en-GB" altLang="en-US" sz="2800" dirty="0" smtClean="0">
                <a:solidFill>
                  <a:srgbClr val="000000"/>
                </a:solidFill>
              </a:rPr>
              <a:t>2008 </a:t>
            </a:r>
            <a:r>
              <a:rPr lang="en-GB" altLang="en-US" sz="2800" dirty="0">
                <a:solidFill>
                  <a:srgbClr val="000000"/>
                </a:solidFill>
              </a:rPr>
              <a:t>Ofqual seminar on Inter-subject Comparability </a:t>
            </a:r>
            <a:r>
              <a:rPr lang="en-GB" altLang="en-US" sz="2000" dirty="0">
                <a:solidFill>
                  <a:srgbClr val="000000"/>
                </a:solidFill>
              </a:rPr>
              <a:t>(see ISC Paper on official views at the time) – Helen Myers and David Blow presented on behalf of ML community (together with STEM and English reps) – see later slides</a:t>
            </a:r>
          </a:p>
          <a:p>
            <a:pPr marL="377825" lvl="0" indent="-377825" algn="l">
              <a:buFontTx/>
              <a:buChar char="•"/>
            </a:pPr>
            <a:endParaRPr lang="en-GB" altLang="en-US" sz="2800" dirty="0">
              <a:solidFill>
                <a:srgbClr val="000000"/>
              </a:solidFill>
            </a:endParaRPr>
          </a:p>
          <a:p>
            <a:pPr marL="377825" lvl="0" indent="-377825" algn="l"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So focus then was on convincing about the reality; </a:t>
            </a:r>
            <a:r>
              <a:rPr lang="en-GB" altLang="en-US" sz="2800" b="1" dirty="0">
                <a:solidFill>
                  <a:srgbClr val="000000"/>
                </a:solidFill>
              </a:rPr>
              <a:t>that has now been accepted and evidenced in the Ofqual ISC papers</a:t>
            </a:r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/>
              <a:t>Severe Grading in MFL</a:t>
            </a:r>
            <a:br>
              <a:rPr lang="en-GB" altLang="en-US" dirty="0"/>
            </a:br>
            <a:r>
              <a:rPr lang="en-GB" altLang="en-US" dirty="0"/>
              <a:t>- brief </a:t>
            </a:r>
            <a:r>
              <a:rPr lang="en-GB" altLang="en-US" dirty="0" smtClean="0"/>
              <a:t>history (2)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6277797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7</a:t>
            </a:fld>
            <a:endParaRPr lang="en-US" altLang="en-US" b="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052737"/>
            <a:ext cx="8458200" cy="5094498"/>
          </a:xfrm>
        </p:spPr>
        <p:txBody>
          <a:bodyPr/>
          <a:lstStyle/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JCQ Report into M.L. (July ‘14) – GCSE and A/L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/>
              <a:t>Paper 1: The </a:t>
            </a:r>
            <a:r>
              <a:rPr lang="en-GB" altLang="en-US" sz="1800" b="1" dirty="0"/>
              <a:t>decline in uptake </a:t>
            </a:r>
            <a:r>
              <a:rPr lang="en-GB" altLang="en-US" sz="1800" dirty="0"/>
              <a:t>of A-level Modern Foreign Languages: literature review (Dr Debra </a:t>
            </a:r>
            <a:r>
              <a:rPr lang="en-GB" altLang="en-US" sz="1800" dirty="0" err="1"/>
              <a:t>Malpass</a:t>
            </a:r>
            <a:r>
              <a:rPr lang="en-GB" altLang="en-US" sz="1800" dirty="0"/>
              <a:t>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/>
              <a:t>Paper 2: </a:t>
            </a:r>
            <a:r>
              <a:rPr lang="en-GB" altLang="en-US" sz="1800" b="1" dirty="0"/>
              <a:t>Attitudes towards </a:t>
            </a:r>
            <a:r>
              <a:rPr lang="en-GB" altLang="en-US" sz="1800" dirty="0"/>
              <a:t>Modern Foreign Languages (</a:t>
            </a:r>
            <a:r>
              <a:rPr lang="en-GB" altLang="en-US" sz="1800" dirty="0" err="1"/>
              <a:t>Ipsos</a:t>
            </a:r>
            <a:r>
              <a:rPr lang="en-GB" altLang="en-US" sz="1800" dirty="0"/>
              <a:t> MORI)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/>
              <a:t>Paper 3: A-level Modern Foreign Languages: </a:t>
            </a:r>
            <a:r>
              <a:rPr lang="en-GB" altLang="en-US" sz="1800" b="1" dirty="0"/>
              <a:t>why so few A*s</a:t>
            </a:r>
            <a:r>
              <a:rPr lang="en-GB" altLang="en-US" sz="1800" dirty="0"/>
              <a:t>? (Ben Jones, Beth Black &amp; Christine Wong)</a:t>
            </a:r>
          </a:p>
          <a:p>
            <a:pPr marL="835025" lvl="1" indent="-377825" algn="l">
              <a:buFontTx/>
              <a:buChar char="•"/>
            </a:pPr>
            <a:r>
              <a:rPr lang="en-GB" altLang="en-US" sz="1800" dirty="0"/>
              <a:t>Paper 4: A-level Modern Foreign Languages: </a:t>
            </a:r>
            <a:r>
              <a:rPr lang="en-GB" altLang="en-US" sz="1800" b="1" dirty="0"/>
              <a:t>assessment instruments and script analysis</a:t>
            </a:r>
            <a:r>
              <a:rPr lang="en-GB" altLang="en-US" sz="1800" dirty="0"/>
              <a:t> (Beth Black)</a:t>
            </a:r>
          </a:p>
          <a:p>
            <a:pPr marL="377825" indent="-377825" algn="l">
              <a:buFontTx/>
              <a:buChar char="•"/>
            </a:pPr>
            <a:r>
              <a:rPr lang="en-GB" altLang="en-US" sz="2800" dirty="0" smtClean="0"/>
              <a:t>Ofqual </a:t>
            </a:r>
            <a:r>
              <a:rPr lang="en-GB" altLang="en-US" sz="2800" dirty="0" smtClean="0"/>
              <a:t>Report (Sep’14) – A/L </a:t>
            </a:r>
            <a:r>
              <a:rPr lang="en-GB" altLang="en-US" sz="2800" dirty="0" err="1" smtClean="0"/>
              <a:t>esp</a:t>
            </a:r>
            <a:r>
              <a:rPr lang="en-GB" altLang="en-US" sz="2800" dirty="0" smtClean="0"/>
              <a:t> A*</a:t>
            </a:r>
          </a:p>
          <a:p>
            <a:pPr marL="377825" indent="-377825" algn="l">
              <a:buFontTx/>
              <a:buChar char="•"/>
            </a:pPr>
            <a:r>
              <a:rPr lang="en-GB" altLang="en-US" sz="2400" b="1" dirty="0" smtClean="0"/>
              <a:t>JCQ</a:t>
            </a:r>
            <a:r>
              <a:rPr lang="en-GB" altLang="en-US" sz="2400" dirty="0" smtClean="0"/>
              <a:t> report and </a:t>
            </a:r>
            <a:r>
              <a:rPr lang="en-GB" altLang="en-US" sz="2400" b="1" dirty="0" smtClean="0"/>
              <a:t>Ofqual</a:t>
            </a:r>
            <a:r>
              <a:rPr lang="en-GB" altLang="en-US" sz="2400" dirty="0" smtClean="0"/>
              <a:t> report into ML looked in detail at all the factors from content through to assessment (questions) to marking to grading that contribute to variability (some typical, others undesirable)</a:t>
            </a:r>
            <a:br>
              <a:rPr lang="en-GB" altLang="en-US" sz="2400" dirty="0" smtClean="0"/>
            </a:br>
            <a:endParaRPr lang="en-GB" altLang="en-US" sz="2400" dirty="0" smtClean="0"/>
          </a:p>
          <a:p>
            <a:pPr marL="377825" indent="-377825" algn="l">
              <a:buFontTx/>
              <a:buChar char="•"/>
            </a:pPr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1"/>
            <a:ext cx="7772400" cy="105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Official Reports</a:t>
            </a:r>
            <a:endParaRPr lang="en-US" altLang="en-US" sz="36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6138015"/>
            <a:ext cx="8569325" cy="74554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indent="381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1pPr>
            <a:lvl2pPr marL="742950" indent="-28575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2pPr>
            <a:lvl3pPr marL="11430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3pPr>
            <a:lvl4pPr marL="16002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4pPr>
            <a:lvl5pPr marL="2057400" indent="-228600" eaLnBrk="0" hangingPunct="0">
              <a:lnSpc>
                <a:spcPct val="120000"/>
              </a:lnSpc>
              <a:spcBef>
                <a:spcPct val="35000"/>
              </a:spcBef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35000"/>
              </a:spcBef>
              <a:spcAft>
                <a:spcPct val="0"/>
              </a:spcAft>
              <a:buClr>
                <a:srgbClr val="CCCC00"/>
              </a:buClr>
              <a:buChar char="–"/>
              <a:defRPr kumimoji="1" sz="2000">
                <a:solidFill>
                  <a:srgbClr val="FFFF00"/>
                </a:solidFill>
                <a:latin typeface="Garamond" pitchFamily="18" charset="0"/>
              </a:defRPr>
            </a:lvl9pPr>
          </a:lstStyle>
          <a:p>
            <a:pPr algn="ctr">
              <a:lnSpc>
                <a:spcPct val="100000"/>
              </a:lnSpc>
              <a:buClr>
                <a:srgbClr val="00CC99"/>
              </a:buClr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charset="0"/>
              </a:rPr>
              <a:t>http://</a:t>
            </a:r>
            <a:r>
              <a:rPr lang="en-GB" altLang="en-US" sz="1600" dirty="0" smtClean="0">
                <a:solidFill>
                  <a:srgbClr val="000000"/>
                </a:solidFill>
                <a:latin typeface="Arial" charset="0"/>
              </a:rPr>
              <a:t>www.jcq.org.uk/media-centre/news-releases/mfl-review-press-notice</a:t>
            </a:r>
          </a:p>
          <a:p>
            <a:pPr algn="ctr">
              <a:lnSpc>
                <a:spcPct val="100000"/>
              </a:lnSpc>
              <a:buClr>
                <a:srgbClr val="00CC99"/>
              </a:buClr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Arial" charset="0"/>
              </a:rPr>
              <a:t>Ofqual Report:  http://ofqual.gov.uk/news/improvements-made-level-foreign-languages/</a:t>
            </a:r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FE16-6D0C-4781-91E1-674418AC8DDC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47DBA-F0A6-4089-BE00-8479ADBD63AA}" type="slidenum">
              <a:rPr lang="en-US" altLang="en-US"/>
              <a:pPr/>
              <a:t>8</a:t>
            </a:fld>
            <a:endParaRPr lang="en-US" altLang="en-US" b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613848" cy="685800"/>
          </a:xfrm>
        </p:spPr>
        <p:txBody>
          <a:bodyPr/>
          <a:lstStyle/>
          <a:p>
            <a:r>
              <a:rPr lang="en-US" altLang="en-US" dirty="0" smtClean="0"/>
              <a:t>Importance of language</a:t>
            </a:r>
            <a:endParaRPr lang="en-US" alt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28800"/>
            <a:ext cx="8382000" cy="4772000"/>
          </a:xfrm>
        </p:spPr>
        <p:txBody>
          <a:bodyPr/>
          <a:lstStyle/>
          <a:p>
            <a:pPr marL="1588" indent="34925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en-US" altLang="en-US" sz="2800" dirty="0"/>
              <a:t>Terminology is important. Words like “hard”, “standards”, “demand” carry multiple connotations</a:t>
            </a:r>
            <a:r>
              <a:rPr lang="en-US" altLang="en-US" sz="2800" dirty="0" smtClean="0"/>
              <a:t>.</a:t>
            </a:r>
          </a:p>
          <a:p>
            <a:pPr marL="1588" lvl="0" indent="34925">
              <a:lnSpc>
                <a:spcPct val="120000"/>
              </a:lnSpc>
              <a:spcBef>
                <a:spcPct val="35000"/>
              </a:spcBef>
              <a:buNone/>
            </a:pP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GB" altLang="en-US" sz="1800" dirty="0">
                <a:solidFill>
                  <a:srgbClr val="000000"/>
                </a:solidFill>
              </a:rPr>
              <a:t>"An earlier version of this article used the expression </a:t>
            </a:r>
            <a:r>
              <a:rPr lang="en-GB" altLang="en-US" sz="1800" b="1" dirty="0">
                <a:solidFill>
                  <a:srgbClr val="000000"/>
                </a:solidFill>
              </a:rPr>
              <a:t>'marking down</a:t>
            </a:r>
            <a:r>
              <a:rPr lang="en-GB" altLang="en-US" sz="1800" dirty="0">
                <a:solidFill>
                  <a:srgbClr val="000000"/>
                </a:solidFill>
              </a:rPr>
              <a:t>'. Ofqual would like us to clarify that the </a:t>
            </a:r>
            <a:r>
              <a:rPr lang="en-GB" altLang="en-US" sz="1800" b="1" dirty="0">
                <a:solidFill>
                  <a:srgbClr val="000000"/>
                </a:solidFill>
              </a:rPr>
              <a:t>issue not about the quality of the marking but rather about how likely a student is to get a good grade depending on the exam subject</a:t>
            </a:r>
            <a:r>
              <a:rPr lang="en-GB" altLang="en-US" sz="1800" dirty="0">
                <a:solidFill>
                  <a:srgbClr val="000000"/>
                </a:solidFill>
              </a:rPr>
              <a:t>. We have amended the article to avoid confusion.“ </a:t>
            </a:r>
            <a:endParaRPr lang="en-GB" altLang="en-US" sz="800" dirty="0" smtClean="0">
              <a:solidFill>
                <a:srgbClr val="000000"/>
              </a:solidFill>
            </a:endParaRPr>
          </a:p>
          <a:p>
            <a:pPr marL="1588" lvl="0" indent="34925" algn="r">
              <a:lnSpc>
                <a:spcPct val="120000"/>
              </a:lnSpc>
              <a:spcBef>
                <a:spcPct val="35000"/>
              </a:spcBef>
              <a:buNone/>
            </a:pPr>
            <a:r>
              <a:rPr lang="en-GB" altLang="en-US" sz="1800" dirty="0">
                <a:solidFill>
                  <a:srgbClr val="000000"/>
                </a:solidFill>
              </a:rPr>
              <a:t>	</a:t>
            </a:r>
            <a:r>
              <a:rPr lang="en-GB" altLang="en-US" sz="1800" dirty="0" smtClean="0">
                <a:solidFill>
                  <a:srgbClr val="000000"/>
                </a:solidFill>
              </a:rPr>
              <a:t>note </a:t>
            </a:r>
            <a:r>
              <a:rPr lang="en-GB" altLang="en-US" sz="1800" dirty="0">
                <a:solidFill>
                  <a:srgbClr val="000000"/>
                </a:solidFill>
              </a:rPr>
              <a:t>at end of </a:t>
            </a:r>
            <a:r>
              <a:rPr lang="en-GB" altLang="en-US" sz="1800" b="1" dirty="0">
                <a:solidFill>
                  <a:srgbClr val="000000"/>
                </a:solidFill>
              </a:rPr>
              <a:t>Daily Mail article </a:t>
            </a:r>
            <a:r>
              <a:rPr lang="en-GB" altLang="en-US" sz="1800" dirty="0">
                <a:solidFill>
                  <a:srgbClr val="000000"/>
                </a:solidFill>
              </a:rPr>
              <a:t>on ISC (Jan ‘16)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0" y="5877272"/>
            <a:ext cx="9144000" cy="98072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indent="381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95350" indent="-285750">
              <a:spcBef>
                <a:spcPct val="20000"/>
              </a:spcBef>
              <a:buChar char="–"/>
              <a:defRPr sz="2800">
                <a:solidFill>
                  <a:srgbClr val="CC0099"/>
                </a:solidFill>
                <a:latin typeface="Arial" charset="0"/>
              </a:defRPr>
            </a:lvl2pPr>
            <a:lvl3pPr marL="13144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3355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5265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098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670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242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98145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 altLang="en-US" sz="2000" dirty="0"/>
              <a:t>thanks to Peter </a:t>
            </a:r>
            <a:r>
              <a:rPr lang="en-US" altLang="en-US" sz="2000" dirty="0" err="1"/>
              <a:t>Tymms</a:t>
            </a:r>
            <a:r>
              <a:rPr lang="en-US" altLang="en-US" sz="2000" dirty="0"/>
              <a:t> and Robert Coe for </a:t>
            </a:r>
            <a:r>
              <a:rPr lang="en-US" altLang="en-US" sz="2000" dirty="0" smtClean="0"/>
              <a:t>the phrase “severe grading” </a:t>
            </a:r>
            <a:r>
              <a:rPr lang="en-US" altLang="en-US" sz="2000" dirty="0"/>
              <a:t>from Sept </a:t>
            </a:r>
            <a:r>
              <a:rPr lang="en-US" altLang="en-US" sz="2000" dirty="0" smtClean="0"/>
              <a:t>’04 - The </a:t>
            </a:r>
            <a:r>
              <a:rPr lang="en-US" altLang="en-US" sz="2000" dirty="0"/>
              <a:t>Times: “Student offers “should recognise easy A-levels”</a:t>
            </a:r>
            <a:endParaRPr lang="en-US" alt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44C00-F7A5-4D5E-A79E-7FC80B41A0A5}" type="datetime1">
              <a:rPr lang="en-US" altLang="en-US"/>
              <a:pPr/>
              <a:t>3/6/2016</a:t>
            </a:fld>
            <a:endParaRPr lang="en-US" altLang="en-US" sz="140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Ofqual Oct 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A2BA-4C5C-4FAF-8D10-81CF7920CC7E}" type="slidenum">
              <a:rPr lang="en-US" altLang="en-US"/>
              <a:pPr/>
              <a:t>9</a:t>
            </a:fld>
            <a:endParaRPr lang="en-US" altLang="en-US" b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752"/>
            <a:ext cx="8458200" cy="5280248"/>
          </a:xfrm>
        </p:spPr>
        <p:txBody>
          <a:bodyPr/>
          <a:lstStyle/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Need to avoid invalid comparisons / deductions re. severe grading, numbers </a:t>
            </a:r>
            <a:r>
              <a:rPr lang="en-GB" altLang="en-US" sz="2800" dirty="0" err="1">
                <a:solidFill>
                  <a:srgbClr val="000000"/>
                </a:solidFill>
              </a:rPr>
              <a:t>etc</a:t>
            </a:r>
            <a:r>
              <a:rPr lang="en-GB" altLang="en-US" sz="2800" dirty="0">
                <a:solidFill>
                  <a:srgbClr val="000000"/>
                </a:solidFill>
              </a:rPr>
              <a:t> STEM v ML </a:t>
            </a:r>
            <a:r>
              <a:rPr lang="en-GB" altLang="en-US" sz="2800" dirty="0" err="1">
                <a:solidFill>
                  <a:srgbClr val="000000"/>
                </a:solidFill>
              </a:rPr>
              <a:t>etc</a:t>
            </a:r>
            <a:r>
              <a:rPr lang="en-GB" altLang="en-US" sz="2800" dirty="0">
                <a:solidFill>
                  <a:srgbClr val="000000"/>
                </a:solidFill>
              </a:rPr>
              <a:t/>
            </a:r>
            <a:br>
              <a:rPr lang="en-GB" altLang="en-US" sz="2800" dirty="0">
                <a:solidFill>
                  <a:srgbClr val="000000"/>
                </a:solidFill>
              </a:rPr>
            </a:br>
            <a:r>
              <a:rPr lang="en-GB" altLang="en-US" sz="2800" dirty="0">
                <a:solidFill>
                  <a:srgbClr val="000000"/>
                </a:solidFill>
              </a:rPr>
              <a:t>Our line on numbers has been: “</a:t>
            </a:r>
            <a:r>
              <a:rPr lang="en-GB" altLang="en-US" sz="2800" b="1" dirty="0">
                <a:solidFill>
                  <a:srgbClr val="000000"/>
                </a:solidFill>
              </a:rPr>
              <a:t>Making changes here [grading] will not in itself solve the overall problem [pupil </a:t>
            </a:r>
            <a:r>
              <a:rPr lang="en-GB" altLang="en-US" sz="2800" b="1" dirty="0" err="1">
                <a:solidFill>
                  <a:srgbClr val="000000"/>
                </a:solidFill>
              </a:rPr>
              <a:t>nos</a:t>
            </a:r>
            <a:r>
              <a:rPr lang="en-GB" altLang="en-US" sz="2800" b="1" dirty="0">
                <a:solidFill>
                  <a:srgbClr val="000000"/>
                </a:solidFill>
              </a:rPr>
              <a:t>], but, to use a metaphor, will remove having a hand tied behind one's back.”  </a:t>
            </a:r>
            <a:r>
              <a:rPr lang="en-GB" altLang="en-US" sz="2400" dirty="0">
                <a:solidFill>
                  <a:srgbClr val="000000"/>
                </a:solidFill>
              </a:rPr>
              <a:t>ASCL / ISMLA / ALL to Dearing</a:t>
            </a:r>
          </a:p>
          <a:p>
            <a:pPr marL="377825" lvl="0" indent="-377825" algn="l">
              <a:spcAft>
                <a:spcPts val="1200"/>
              </a:spcAft>
              <a:buFontTx/>
              <a:buChar char="•"/>
            </a:pPr>
            <a:r>
              <a:rPr lang="en-GB" altLang="en-US" sz="2800" dirty="0">
                <a:solidFill>
                  <a:srgbClr val="000000"/>
                </a:solidFill>
              </a:rPr>
              <a:t>Need to look at each subject, Govt incentives, </a:t>
            </a:r>
            <a:r>
              <a:rPr lang="en-GB" altLang="en-US" sz="2800" dirty="0" err="1">
                <a:solidFill>
                  <a:srgbClr val="000000"/>
                </a:solidFill>
              </a:rPr>
              <a:t>etc</a:t>
            </a:r>
            <a:endParaRPr lang="en-GB" altLang="en-US" sz="2800" dirty="0">
              <a:solidFill>
                <a:srgbClr val="000000"/>
              </a:solidFill>
            </a:endParaRPr>
          </a:p>
          <a:p>
            <a:pPr algn="l"/>
            <a:endParaRPr lang="en-US" altLang="en-US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0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800">
                <a:solidFill>
                  <a:srgbClr val="669900"/>
                </a:solidFill>
                <a:latin typeface="Arial" charset="0"/>
              </a:defRPr>
            </a:lvl1pPr>
            <a:lvl2pPr algn="ctr">
              <a:defRPr sz="4800">
                <a:solidFill>
                  <a:srgbClr val="669900"/>
                </a:solidFill>
                <a:latin typeface="Arial" charset="0"/>
              </a:defRPr>
            </a:lvl2pPr>
            <a:lvl3pPr algn="ctr">
              <a:defRPr sz="4800">
                <a:solidFill>
                  <a:srgbClr val="669900"/>
                </a:solidFill>
                <a:latin typeface="Arial" charset="0"/>
              </a:defRPr>
            </a:lvl3pPr>
            <a:lvl4pPr algn="ctr">
              <a:defRPr sz="4800">
                <a:solidFill>
                  <a:srgbClr val="669900"/>
                </a:solidFill>
                <a:latin typeface="Arial" charset="0"/>
              </a:defRPr>
            </a:lvl4pPr>
            <a:lvl5pPr algn="ctr">
              <a:defRPr sz="4800">
                <a:solidFill>
                  <a:srgbClr val="669900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800">
                <a:solidFill>
                  <a:srgbClr val="669900"/>
                </a:solidFill>
                <a:latin typeface="Arial" charset="0"/>
              </a:defRPr>
            </a:lvl9pPr>
          </a:lstStyle>
          <a:p>
            <a:r>
              <a:rPr lang="en-GB" altLang="en-US" dirty="0" smtClean="0"/>
              <a:t>Distractors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9974824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2426</Words>
  <Application>Microsoft Office PowerPoint</Application>
  <PresentationFormat>On-screen Show (4:3)</PresentationFormat>
  <Paragraphs>252</Paragraphs>
  <Slides>24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Severe Grading in MFL </vt:lpstr>
      <vt:lpstr>PowerPoint Presentation</vt:lpstr>
      <vt:lpstr>Severe Grading in MFL -  some of the people past and present</vt:lpstr>
      <vt:lpstr>PowerPoint Presentation</vt:lpstr>
      <vt:lpstr>PowerPoint Presentation</vt:lpstr>
      <vt:lpstr>PowerPoint Presentation</vt:lpstr>
      <vt:lpstr>PowerPoint Presentation</vt:lpstr>
      <vt:lpstr>Importance of language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GCSE MFL grading</vt:lpstr>
      <vt:lpstr>PowerPoint Presentation</vt:lpstr>
      <vt:lpstr>PowerPoint Presentation</vt:lpstr>
      <vt:lpstr>Issues for pupils</vt:lpstr>
      <vt:lpstr>Issues for staff &amp; managers</vt:lpstr>
      <vt:lpstr>PowerPoint Presentation</vt:lpstr>
      <vt:lpstr>PowerPoint Presentation</vt:lpstr>
      <vt:lpstr>PowerPoint Presentation</vt:lpstr>
    </vt:vector>
  </TitlesOfParts>
  <Company>VT Group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VT Group Services Ltd</dc:creator>
  <cp:lastModifiedBy>David Blow</cp:lastModifiedBy>
  <cp:revision>239</cp:revision>
  <cp:lastPrinted>2016-01-31T11:10:38Z</cp:lastPrinted>
  <dcterms:created xsi:type="dcterms:W3CDTF">2008-04-23T17:13:26Z</dcterms:created>
  <dcterms:modified xsi:type="dcterms:W3CDTF">2016-03-06T17:07:41Z</dcterms:modified>
</cp:coreProperties>
</file>